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
  </p:notesMasterIdLst>
  <p:handoutMasterIdLst>
    <p:handoutMasterId r:id="rId48"/>
  </p:handoutMasterIdLst>
  <p:sldIdLst>
    <p:sldId id="256" r:id="rId3"/>
    <p:sldId id="271" r:id="rId5"/>
    <p:sldId id="336" r:id="rId6"/>
    <p:sldId id="272" r:id="rId7"/>
    <p:sldId id="283" r:id="rId8"/>
    <p:sldId id="284" r:id="rId9"/>
    <p:sldId id="285" r:id="rId10"/>
    <p:sldId id="286" r:id="rId11"/>
    <p:sldId id="329" r:id="rId12"/>
    <p:sldId id="288" r:id="rId13"/>
    <p:sldId id="319" r:id="rId14"/>
    <p:sldId id="290" r:id="rId15"/>
    <p:sldId id="291" r:id="rId16"/>
    <p:sldId id="292" r:id="rId17"/>
    <p:sldId id="294" r:id="rId18"/>
    <p:sldId id="330" r:id="rId19"/>
    <p:sldId id="296" r:id="rId20"/>
    <p:sldId id="297" r:id="rId21"/>
    <p:sldId id="298" r:id="rId22"/>
    <p:sldId id="299" r:id="rId23"/>
    <p:sldId id="335" r:id="rId24"/>
    <p:sldId id="337" r:id="rId25"/>
    <p:sldId id="302" r:id="rId26"/>
    <p:sldId id="334" r:id="rId27"/>
    <p:sldId id="308" r:id="rId28"/>
    <p:sldId id="309" r:id="rId29"/>
    <p:sldId id="310" r:id="rId30"/>
    <p:sldId id="338" r:id="rId31"/>
    <p:sldId id="331" r:id="rId32"/>
    <p:sldId id="313" r:id="rId33"/>
    <p:sldId id="314" r:id="rId34"/>
    <p:sldId id="332" r:id="rId35"/>
    <p:sldId id="321" r:id="rId36"/>
    <p:sldId id="333" r:id="rId37"/>
    <p:sldId id="323" r:id="rId38"/>
    <p:sldId id="324" r:id="rId39"/>
    <p:sldId id="325" r:id="rId40"/>
    <p:sldId id="326" r:id="rId41"/>
    <p:sldId id="327" r:id="rId42"/>
    <p:sldId id="328" r:id="rId43"/>
    <p:sldId id="315" r:id="rId44"/>
    <p:sldId id="316" r:id="rId45"/>
    <p:sldId id="269" r:id="rId46"/>
    <p:sldId id="270" r:id="rId47"/>
  </p:sldIdLst>
  <p:sldSz cx="12192000" cy="6858000"/>
  <p:notesSz cx="6797675" cy="9926320"/>
  <p:embeddedFontLst>
    <p:embeddedFont>
      <p:font typeface="方正兰亭黑简体" panose="02000000000000000000" pitchFamily="2" charset="-122"/>
      <p:regular r:id="rId53"/>
    </p:embeddedFont>
    <p:embeddedFont>
      <p:font typeface="MS PGothic" panose="020B0600070205080204" pitchFamily="34" charset="-128"/>
      <p:regular r:id="rId54"/>
    </p:embeddedFont>
    <p:embeddedFont>
      <p:font typeface="微软雅黑" panose="020B0503020204020204" pitchFamily="34" charset="-122"/>
      <p:regular r:id="rId55"/>
    </p:embeddedFont>
    <p:embeddedFont>
      <p:font typeface="Microsoft YaHei" panose="020B0503020204020204" pitchFamily="34" charset="-122"/>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xinqizjhw" initials="z" lastIdx="0" clrIdx="0"/>
  <p:cmAuthor id="2" name="maojianzjhw" initials="m"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F79B"/>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2072" autoAdjust="0"/>
  </p:normalViewPr>
  <p:slideViewPr>
    <p:cSldViewPr snapToGrid="0" snapToObjects="1">
      <p:cViewPr varScale="1">
        <p:scale>
          <a:sx n="83" d="100"/>
          <a:sy n="83" d="100"/>
        </p:scale>
        <p:origin x="614" y="72"/>
      </p:cViewPr>
      <p:guideLst/>
    </p:cSldViewPr>
  </p:slideViewPr>
  <p:outlineViewPr>
    <p:cViewPr>
      <p:scale>
        <a:sx n="33" d="100"/>
        <a:sy n="33" d="100"/>
      </p:scale>
      <p:origin x="0" y="-15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28"/>
      </p:cViewPr>
      <p:guideLst>
        <p:guide orient="horz"/>
        <p:guide pos="2142"/>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fld>
            <a:endParaRPr lang="en-US" dirty="0">
              <a:latin typeface="Huawei Sans" panose="020C0503030203020204"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fld>
            <a:endParaRPr lang="en-US" dirty="0">
              <a:latin typeface="Huawei Sans" panose="020C0503030203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notesStyle>
    <a:lvl1pPr marL="17970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39750" indent="-179705" algn="l" defTabSz="1219200"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899795" indent="-179705" algn="l" defTabSz="1219200"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59840"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1988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a:xfrm>
            <a:off x="582613" y="766763"/>
            <a:ext cx="5934075" cy="33385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r>
              <a:rPr lang="zh-CN" altLang="en-US" sz="1100" smtClean="0"/>
              <a:t>之前使用多个处理器和专用高级硬件的并行化处理装置</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HDFS</a:t>
            </a:r>
            <a:r>
              <a:rPr lang="zh-CN" altLang="en-US" dirty="0" smtClean="0"/>
              <a:t>架构包含三个部分：</a:t>
            </a:r>
            <a:r>
              <a:rPr lang="en-US" altLang="zh-CN" dirty="0" err="1" smtClean="0"/>
              <a:t>NameNode</a:t>
            </a:r>
            <a:r>
              <a:rPr lang="zh-CN" altLang="en-US" dirty="0" smtClean="0"/>
              <a:t>，</a:t>
            </a:r>
            <a:r>
              <a:rPr lang="en-US" altLang="zh-CN" dirty="0" err="1" smtClean="0"/>
              <a:t>DataNode</a:t>
            </a:r>
            <a:r>
              <a:rPr lang="zh-CN" altLang="en-US" dirty="0" smtClean="0"/>
              <a:t>，</a:t>
            </a:r>
            <a:r>
              <a:rPr lang="en-US" altLang="zh-CN" dirty="0" smtClean="0"/>
              <a:t>Client</a:t>
            </a:r>
            <a:r>
              <a:rPr lang="zh-CN" altLang="en-US" dirty="0" smtClean="0"/>
              <a:t>。</a:t>
            </a:r>
            <a:endParaRPr lang="en-US" altLang="zh-CN" dirty="0" smtClean="0"/>
          </a:p>
          <a:p>
            <a:pPr lvl="1"/>
            <a:r>
              <a:rPr lang="en-US" altLang="zh-CN" dirty="0" err="1" smtClean="0"/>
              <a:t>NameNode</a:t>
            </a:r>
            <a:r>
              <a:rPr lang="zh-CN" altLang="en-US" dirty="0" smtClean="0"/>
              <a:t>：</a:t>
            </a:r>
            <a:r>
              <a:rPr lang="en-US" altLang="zh-CN" dirty="0" err="1" smtClean="0"/>
              <a:t>NameNode</a:t>
            </a:r>
            <a:r>
              <a:rPr lang="zh-CN" altLang="en-US" dirty="0" smtClean="0"/>
              <a:t>用于存储、生成文件系统的元数据。运行一个实例。</a:t>
            </a:r>
            <a:endParaRPr lang="en-US" altLang="zh-CN" dirty="0" smtClean="0"/>
          </a:p>
          <a:p>
            <a:pPr lvl="1"/>
            <a:r>
              <a:rPr lang="en-US" altLang="zh-CN" dirty="0" err="1" smtClean="0"/>
              <a:t>DataNode</a:t>
            </a:r>
            <a:r>
              <a:rPr lang="zh-CN" altLang="en-US" dirty="0" smtClean="0"/>
              <a:t>：</a:t>
            </a:r>
            <a:r>
              <a:rPr lang="en-US" altLang="zh-CN" dirty="0" err="1" smtClean="0"/>
              <a:t>DataNode</a:t>
            </a:r>
            <a:r>
              <a:rPr lang="zh-CN" altLang="en-US" dirty="0" smtClean="0"/>
              <a:t>用于存储实际的数据，将自己管理的数据块上报给</a:t>
            </a:r>
            <a:r>
              <a:rPr lang="en-US" altLang="zh-CN" dirty="0" err="1" smtClean="0"/>
              <a:t>NameNode</a:t>
            </a:r>
            <a:r>
              <a:rPr lang="en-US" altLang="zh-CN" dirty="0" smtClean="0"/>
              <a:t> </a:t>
            </a:r>
            <a:r>
              <a:rPr lang="zh-CN" altLang="en-US" dirty="0" smtClean="0"/>
              <a:t>，运行多个实例。</a:t>
            </a:r>
            <a:endParaRPr lang="en-US" altLang="zh-CN" dirty="0" smtClean="0"/>
          </a:p>
          <a:p>
            <a:pPr lvl="1"/>
            <a:r>
              <a:rPr lang="en-US" altLang="zh-CN" dirty="0" smtClean="0"/>
              <a:t>Client</a:t>
            </a:r>
            <a:r>
              <a:rPr lang="zh-CN" altLang="en-US" dirty="0" smtClean="0"/>
              <a:t>：支持业务访问</a:t>
            </a:r>
            <a:r>
              <a:rPr lang="en-US" altLang="zh-CN" dirty="0" smtClean="0"/>
              <a:t>HDFS</a:t>
            </a:r>
            <a:r>
              <a:rPr lang="zh-CN" altLang="en-US" dirty="0" smtClean="0"/>
              <a:t>，从</a:t>
            </a:r>
            <a:r>
              <a:rPr lang="en-US" altLang="zh-CN" dirty="0" err="1" smtClean="0"/>
              <a:t>NameNode</a:t>
            </a:r>
            <a:r>
              <a:rPr lang="en-US" altLang="zh-CN" dirty="0" smtClean="0"/>
              <a:t> ,</a:t>
            </a:r>
            <a:r>
              <a:rPr lang="en-US" altLang="zh-CN" dirty="0" err="1" smtClean="0"/>
              <a:t>DataNode</a:t>
            </a:r>
            <a:r>
              <a:rPr lang="zh-CN" altLang="en-US" dirty="0" smtClean="0"/>
              <a:t>获取数据返回给业务。多个实例，和业务一起运行。</a:t>
            </a:r>
            <a:endParaRPr lang="zh-CN" altLang="en-US" dirty="0" smtClean="0"/>
          </a:p>
          <a:p>
            <a:endParaRPr lang="zh-CN" altLang="en-US" dirty="0"/>
          </a:p>
        </p:txBody>
      </p:sp>
      <p:sp>
        <p:nvSpPr>
          <p:cNvPr id="6" name="幻灯片图像占位符 5"/>
          <p:cNvSpPr>
            <a:spLocks noGrp="1" noRot="1" noChangeAspect="1"/>
          </p:cNvSpPr>
          <p:nvPr>
            <p:ph type="sldImg"/>
          </p:nvPr>
        </p:nvSpPr>
        <p:spPr>
          <a:xfrm>
            <a:off x="584200" y="765175"/>
            <a:ext cx="5930900" cy="33369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r>
              <a:rPr lang="zh-CN" altLang="en-US" dirty="0" smtClean="0"/>
              <a:t>支持大规模文件存储：文件以块为单位进行存储，一个大规模文件可以被分拆成若干个文件块，不同的文件块可以被分发到不同的节点上，因此，一个文件的大小不会受到单个节点的存储容量的限制，可以远远大于网络中任意节点的存储容量</a:t>
            </a:r>
            <a:endParaRPr lang="zh-CN" altLang="en-US" dirty="0" smtClean="0"/>
          </a:p>
          <a:p>
            <a:r>
              <a:rPr lang="zh-CN" altLang="en-US" dirty="0" smtClean="0"/>
              <a:t> 简化系统设计：首先，大大简化了存储管理，因为文件块大小是固定的，这样就可以很容易计算出一个节点可以存储多少文件块；其次，方便了元数据的管理，元数据不需要和文件块一起存储，可以由其他系统负责管理元数据</a:t>
            </a:r>
            <a:endParaRPr lang="zh-CN" altLang="en-US" dirty="0" smtClean="0"/>
          </a:p>
          <a:p>
            <a:r>
              <a:rPr lang="zh-CN" altLang="en-US" dirty="0" smtClean="0"/>
              <a:t> 适合数据备份：每个文件块都可以冗余存储到多个节点上，大大提高了系统的容错性和可用性</a:t>
            </a:r>
            <a:endParaRPr lang="zh-CN" altLang="en-US" dirty="0" smtClean="0"/>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anose="05000000000000000000" pitchFamily="2" charset="2"/>
              <a:buChar char="l"/>
              <a:defRPr/>
            </a:pPr>
            <a:r>
              <a:rPr lang="zh-CN" altLang="en-US" smtClean="0"/>
              <a:t>在</a:t>
            </a:r>
            <a:r>
              <a:rPr lang="en-US" altLang="zh-CN" smtClean="0"/>
              <a:t>HDFS</a:t>
            </a:r>
            <a:r>
              <a:rPr lang="zh-CN" altLang="en-US" smtClean="0"/>
              <a:t>中，名称节点（</a:t>
            </a:r>
            <a:r>
              <a:rPr lang="en-US" altLang="zh-CN" smtClean="0"/>
              <a:t>NameNode</a:t>
            </a:r>
            <a:r>
              <a:rPr lang="zh-CN" altLang="en-US" smtClean="0"/>
              <a:t>）负责管理分布式文件系统的命名空间（</a:t>
            </a:r>
            <a:r>
              <a:rPr lang="en-US" altLang="zh-CN" smtClean="0"/>
              <a:t>Namespace</a:t>
            </a:r>
            <a:r>
              <a:rPr lang="zh-CN" altLang="en-US" smtClean="0"/>
              <a:t>），保存了两个核心的数据结构，即</a:t>
            </a:r>
            <a:r>
              <a:rPr lang="en-US" altLang="zh-CN" smtClean="0"/>
              <a:t>FsImage</a:t>
            </a:r>
            <a:r>
              <a:rPr lang="zh-CN" altLang="en-US" smtClean="0"/>
              <a:t>和</a:t>
            </a:r>
            <a:r>
              <a:rPr lang="en-US" altLang="zh-CN" smtClean="0"/>
              <a:t>EditLog</a:t>
            </a:r>
            <a:endParaRPr lang="en-US" altLang="zh-CN" smtClean="0"/>
          </a:p>
          <a:p>
            <a:pPr lvl="1"/>
            <a:r>
              <a:rPr lang="en-US" altLang="zh-CN" smtClean="0"/>
              <a:t>FsImage</a:t>
            </a:r>
            <a:r>
              <a:rPr lang="zh-CN" altLang="en-US" smtClean="0"/>
              <a:t>用于维护文件系统树以及文件树中所有的文件和文件夹的元数据</a:t>
            </a:r>
            <a:endParaRPr lang="zh-CN" altLang="en-US" smtClean="0"/>
          </a:p>
          <a:p>
            <a:pPr lvl="1"/>
            <a:r>
              <a:rPr lang="zh-CN" altLang="en-US" smtClean="0"/>
              <a:t>操作日志文件</a:t>
            </a:r>
            <a:r>
              <a:rPr lang="en-US" altLang="zh-CN" smtClean="0"/>
              <a:t>EditLog</a:t>
            </a:r>
            <a:r>
              <a:rPr lang="zh-CN" altLang="en-US" smtClean="0"/>
              <a:t>中记录了所有针对文件的创建、删除、重命名等操作</a:t>
            </a:r>
            <a:endParaRPr lang="en-US" altLang="zh-CN" smtClean="0"/>
          </a:p>
          <a:p>
            <a:pPr marL="180975" marR="0" lvl="0" indent="-180975" algn="l" defTabSz="914400" rtl="0" eaLnBrk="1" fontAlgn="base" latinLnBrk="0" hangingPunct="1">
              <a:lnSpc>
                <a:spcPct val="125000"/>
              </a:lnSpc>
              <a:spcBef>
                <a:spcPct val="0"/>
              </a:spcBef>
              <a:spcAft>
                <a:spcPts val="600"/>
              </a:spcAft>
              <a:buClrTx/>
              <a:buSzPct val="60000"/>
              <a:buFont typeface="Wingdings" panose="05000000000000000000" pitchFamily="2" charset="2"/>
              <a:buChar char="l"/>
              <a:defRPr/>
            </a:pPr>
            <a:r>
              <a:rPr lang="zh-CN" altLang="en-US" smtClean="0"/>
              <a:t>名称节点记录了每个文件中各个块所在的数据节点的位置信息</a:t>
            </a:r>
            <a:endParaRPr lang="zh-CN" altLang="en-US" smtClean="0"/>
          </a:p>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r>
              <a:rPr lang="zh-CN" altLang="en-US" smtClean="0"/>
              <a:t> </a:t>
            </a:r>
            <a:r>
              <a:rPr lang="en-US" altLang="zh-CN" smtClean="0"/>
              <a:t>HDFS</a:t>
            </a:r>
            <a:r>
              <a:rPr lang="zh-CN" altLang="en-US" smtClean="0"/>
              <a:t>采用了主从（</a:t>
            </a:r>
            <a:r>
              <a:rPr lang="en-US" altLang="zh-CN" smtClean="0"/>
              <a:t>Master/Slave</a:t>
            </a:r>
            <a:r>
              <a:rPr lang="zh-CN" altLang="en-US" smtClean="0"/>
              <a:t>）结构模型，一个</a:t>
            </a:r>
            <a:r>
              <a:rPr lang="en-US" altLang="zh-CN" smtClean="0"/>
              <a:t>HDFS</a:t>
            </a:r>
            <a:r>
              <a:rPr lang="zh-CN" altLang="en-US" smtClean="0"/>
              <a:t>集群包括一个名称节点（</a:t>
            </a:r>
            <a:r>
              <a:rPr lang="en-US" altLang="zh-CN" smtClean="0"/>
              <a:t>NameNode</a:t>
            </a:r>
            <a:r>
              <a:rPr lang="zh-CN" altLang="en-US" smtClean="0"/>
              <a:t>）和若干个数据节点（</a:t>
            </a:r>
            <a:r>
              <a:rPr lang="en-US" altLang="zh-CN" smtClean="0"/>
              <a:t>DataNode</a:t>
            </a:r>
            <a:r>
              <a:rPr lang="zh-CN" altLang="en-US" smtClean="0"/>
              <a:t>）（如图</a:t>
            </a:r>
            <a:r>
              <a:rPr lang="en-US" altLang="zh-CN" smtClean="0"/>
              <a:t>3-4</a:t>
            </a:r>
            <a:r>
              <a:rPr lang="zh-CN" altLang="en-US" smtClean="0"/>
              <a:t>所示）。</a:t>
            </a:r>
            <a:endParaRPr lang="en-US" altLang="zh-CN" smtClean="0"/>
          </a:p>
          <a:p>
            <a:pPr lvl="1"/>
            <a:r>
              <a:rPr lang="zh-CN" altLang="en-US" smtClean="0"/>
              <a:t>名称节点作为中心服务器，负责管理文件系统的命名空间及客户端对文件的访问。</a:t>
            </a:r>
            <a:endParaRPr lang="en-US" altLang="zh-CN" smtClean="0"/>
          </a:p>
          <a:p>
            <a:pPr lvl="1"/>
            <a:r>
              <a:rPr lang="zh-CN" altLang="en-US" smtClean="0"/>
              <a:t>集群中的数据节点一般是一个节点运行一个数据节点进程，负责处理文件系统客户端的读</a:t>
            </a:r>
            <a:r>
              <a:rPr lang="en-US" altLang="zh-CN" smtClean="0"/>
              <a:t>/</a:t>
            </a:r>
            <a:r>
              <a:rPr lang="zh-CN" altLang="en-US" smtClean="0"/>
              <a:t>写请求，在名称节点的统一调度下进行数据块的创建、删除和复制等操作。</a:t>
            </a:r>
            <a:endParaRPr lang="en-US" altLang="zh-CN" smtClean="0"/>
          </a:p>
          <a:p>
            <a:pPr lvl="1"/>
            <a:r>
              <a:rPr lang="zh-CN" altLang="en-US" smtClean="0"/>
              <a:t>每个数据节点的数据实际上是保存在本地</a:t>
            </a:r>
            <a:r>
              <a:rPr lang="en-US" altLang="zh-CN" smtClean="0"/>
              <a:t>Linux</a:t>
            </a:r>
            <a:r>
              <a:rPr lang="zh-CN" altLang="en-US" smtClean="0"/>
              <a:t>文件系统中的</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sz="1100" b="0" i="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NameNode</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维护文件系统名称空间。对文件系统名称空间或其属性的任何更改均由</a:t>
            </a:r>
            <a:r>
              <a:rPr lang="en-US" altLang="zh-CN" sz="1100" b="0" i="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NameNode</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记录。应用程序可以指定应由</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HDFS</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维护的文件副本的数量。文件的副本数称为该文件的复制因子。此信息由</a:t>
            </a:r>
            <a:r>
              <a:rPr lang="en-US" altLang="zh-CN" sz="1100" b="0" i="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NameNode</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存储。</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HDFS</a:t>
            </a:r>
            <a:r>
              <a:rPr lang="zh-CN" altLang="en-US" dirty="0" smtClean="0"/>
              <a:t>的高可靠性（</a:t>
            </a:r>
            <a:r>
              <a:rPr lang="en-US" altLang="zh-CN" dirty="0" smtClean="0"/>
              <a:t>HA</a:t>
            </a:r>
            <a:r>
              <a:rPr lang="zh-CN" altLang="en-US" dirty="0" smtClean="0"/>
              <a:t>）主要体现在利用</a:t>
            </a:r>
            <a:r>
              <a:rPr lang="en-US" altLang="zh-CN" dirty="0" smtClean="0"/>
              <a:t>zookeeper</a:t>
            </a:r>
            <a:r>
              <a:rPr lang="zh-CN" altLang="en-US" dirty="0" smtClean="0"/>
              <a:t>实现主备</a:t>
            </a:r>
            <a:r>
              <a:rPr lang="en-US" altLang="zh-CN" dirty="0" err="1" smtClean="0"/>
              <a:t>NameNode</a:t>
            </a:r>
            <a:r>
              <a:rPr lang="zh-CN" altLang="en-US" dirty="0" smtClean="0"/>
              <a:t>，以解决单点</a:t>
            </a:r>
            <a:r>
              <a:rPr lang="en-US" altLang="zh-CN" dirty="0" err="1" smtClean="0"/>
              <a:t>NameNode</a:t>
            </a:r>
            <a:r>
              <a:rPr lang="zh-CN" altLang="en-US" dirty="0" smtClean="0"/>
              <a:t>故障问题。</a:t>
            </a:r>
            <a:endParaRPr lang="en-US" altLang="zh-CN" dirty="0" smtClean="0"/>
          </a:p>
          <a:p>
            <a:r>
              <a:rPr lang="en-US" altLang="zh-CN" dirty="0" err="1" smtClean="0"/>
              <a:t>ZooKeeper</a:t>
            </a:r>
            <a:r>
              <a:rPr lang="zh-CN" altLang="en-US" dirty="0" smtClean="0"/>
              <a:t>主要用来存储</a:t>
            </a:r>
            <a:r>
              <a:rPr lang="en-US" altLang="zh-CN" dirty="0" smtClean="0"/>
              <a:t>HA</a:t>
            </a:r>
            <a:r>
              <a:rPr lang="zh-CN" altLang="en-US" dirty="0" smtClean="0"/>
              <a:t>下的状态文件，主备信息。</a:t>
            </a:r>
            <a:r>
              <a:rPr lang="en-US" altLang="zh-CN" dirty="0" smtClean="0"/>
              <a:t>ZK</a:t>
            </a:r>
            <a:r>
              <a:rPr lang="zh-CN" altLang="en-US" dirty="0" smtClean="0"/>
              <a:t>个数建议</a:t>
            </a:r>
            <a:r>
              <a:rPr lang="en-US" altLang="zh-CN" dirty="0" smtClean="0"/>
              <a:t>3</a:t>
            </a:r>
            <a:r>
              <a:rPr lang="zh-CN" altLang="en-US" dirty="0" smtClean="0"/>
              <a:t>个及以上且为奇数个。</a:t>
            </a:r>
            <a:endParaRPr lang="en-US" altLang="zh-CN" dirty="0" smtClean="0"/>
          </a:p>
          <a:p>
            <a:r>
              <a:rPr lang="en-US" altLang="zh-CN" dirty="0" err="1" smtClean="0"/>
              <a:t>NameNode</a:t>
            </a:r>
            <a:r>
              <a:rPr lang="zh-CN" altLang="en-US" dirty="0" smtClean="0"/>
              <a:t>主备模式，主提供服务，备同步主元数据并作为主的热备。</a:t>
            </a:r>
            <a:endParaRPr lang="en-US" altLang="zh-CN" dirty="0" smtClean="0"/>
          </a:p>
          <a:p>
            <a:r>
              <a:rPr lang="en-US" altLang="zh-CN" dirty="0" smtClean="0"/>
              <a:t>ZKFC(</a:t>
            </a:r>
            <a:r>
              <a:rPr lang="en-US" altLang="zh-CN" dirty="0" err="1" smtClean="0"/>
              <a:t>ZooKeeper</a:t>
            </a:r>
            <a:r>
              <a:rPr lang="en-US" altLang="zh-CN" dirty="0" smtClean="0"/>
              <a:t> Failover Controller)</a:t>
            </a:r>
            <a:r>
              <a:rPr lang="zh-CN" altLang="en-US" dirty="0" smtClean="0"/>
              <a:t>用于监控</a:t>
            </a:r>
            <a:r>
              <a:rPr lang="en-US" altLang="zh-CN" dirty="0" err="1" smtClean="0"/>
              <a:t>NameNode</a:t>
            </a:r>
            <a:r>
              <a:rPr lang="zh-CN" altLang="en-US" dirty="0" smtClean="0"/>
              <a:t>节点的主备状态。</a:t>
            </a:r>
            <a:endParaRPr lang="en-US" altLang="zh-CN" dirty="0" smtClean="0"/>
          </a:p>
          <a:p>
            <a:r>
              <a:rPr lang="en-US" altLang="zh-CN" dirty="0" smtClean="0"/>
              <a:t>JN(</a:t>
            </a:r>
            <a:r>
              <a:rPr lang="en-US" altLang="zh-CN" dirty="0" err="1" smtClean="0"/>
              <a:t>JournalNode</a:t>
            </a:r>
            <a:r>
              <a:rPr lang="en-US" altLang="zh-CN" dirty="0" smtClean="0"/>
              <a:t>)</a:t>
            </a:r>
            <a:r>
              <a:rPr lang="zh-CN" altLang="en-US" dirty="0" smtClean="0"/>
              <a:t>用于存储</a:t>
            </a:r>
            <a:r>
              <a:rPr lang="en-US" altLang="zh-CN" dirty="0" smtClean="0"/>
              <a:t>Active </a:t>
            </a:r>
            <a:r>
              <a:rPr lang="en-US" altLang="zh-CN" dirty="0" err="1" smtClean="0"/>
              <a:t>NameNode</a:t>
            </a:r>
            <a:r>
              <a:rPr lang="zh-CN" altLang="en-US" dirty="0" smtClean="0"/>
              <a:t>生成的</a:t>
            </a:r>
            <a:r>
              <a:rPr lang="en-US" altLang="zh-CN" dirty="0" err="1" smtClean="0"/>
              <a:t>Editlog</a:t>
            </a:r>
            <a:r>
              <a:rPr lang="zh-CN" altLang="en-US" dirty="0" smtClean="0"/>
              <a:t>。</a:t>
            </a:r>
            <a:r>
              <a:rPr lang="en-US" altLang="zh-CN" dirty="0" smtClean="0"/>
              <a:t>Standby </a:t>
            </a:r>
            <a:r>
              <a:rPr lang="en-US" altLang="zh-CN" dirty="0" err="1" smtClean="0"/>
              <a:t>NameNode</a:t>
            </a:r>
            <a:r>
              <a:rPr lang="zh-CN" altLang="en-US" dirty="0" smtClean="0"/>
              <a:t>加载</a:t>
            </a:r>
            <a:r>
              <a:rPr lang="en-US" altLang="zh-CN" dirty="0" smtClean="0"/>
              <a:t>JN</a:t>
            </a:r>
            <a:r>
              <a:rPr lang="zh-CN" altLang="en-US" dirty="0" smtClean="0"/>
              <a:t>上</a:t>
            </a:r>
            <a:r>
              <a:rPr lang="en-US" altLang="zh-CN" dirty="0" err="1" smtClean="0"/>
              <a:t>Editlog</a:t>
            </a:r>
            <a:r>
              <a:rPr lang="zh-CN" altLang="en-US" dirty="0" smtClean="0"/>
              <a:t>，同步元数据。</a:t>
            </a:r>
            <a:endParaRPr lang="en-US" altLang="zh-CN" dirty="0" smtClean="0"/>
          </a:p>
          <a:p>
            <a:endParaRPr lang="en-US" altLang="zh-CN" dirty="0" smtClean="0"/>
          </a:p>
          <a:p>
            <a:r>
              <a:rPr lang="en-US" altLang="zh-CN" dirty="0" smtClean="0"/>
              <a:t>ZKFC</a:t>
            </a:r>
            <a:r>
              <a:rPr lang="zh-CN" altLang="en-US" dirty="0" smtClean="0"/>
              <a:t>控制</a:t>
            </a:r>
            <a:r>
              <a:rPr lang="en-US" altLang="zh-CN" dirty="0" err="1" smtClean="0"/>
              <a:t>NameNode</a:t>
            </a:r>
            <a:r>
              <a:rPr lang="zh-CN" altLang="en-US" dirty="0" smtClean="0"/>
              <a:t>主备仲裁</a:t>
            </a:r>
            <a:endParaRPr lang="en-US" altLang="zh-CN" dirty="0" smtClean="0"/>
          </a:p>
          <a:p>
            <a:pPr lvl="1"/>
            <a:r>
              <a:rPr lang="en-US" altLang="zh-CN" dirty="0" smtClean="0"/>
              <a:t>ZKFC</a:t>
            </a:r>
            <a:r>
              <a:rPr lang="zh-CN" altLang="en-US" dirty="0" smtClean="0"/>
              <a:t>作为一个精简的仲裁代理，其利用</a:t>
            </a:r>
            <a:r>
              <a:rPr lang="en-US" altLang="zh-CN" dirty="0" smtClean="0"/>
              <a:t>zookeeper</a:t>
            </a:r>
            <a:r>
              <a:rPr lang="zh-CN" altLang="en-US" dirty="0" smtClean="0"/>
              <a:t>的分布式锁功能，实现主备仲裁，再通过命令通道，控制</a:t>
            </a:r>
            <a:r>
              <a:rPr lang="en-US" altLang="zh-CN" dirty="0" err="1" smtClean="0"/>
              <a:t>NameNode</a:t>
            </a:r>
            <a:r>
              <a:rPr lang="zh-CN" altLang="en-US" dirty="0" smtClean="0"/>
              <a:t>的主备状态。</a:t>
            </a:r>
            <a:r>
              <a:rPr lang="en-US" altLang="zh-CN" dirty="0" smtClean="0"/>
              <a:t>ZKFC</a:t>
            </a:r>
            <a:r>
              <a:rPr lang="zh-CN" altLang="en-US" dirty="0" smtClean="0"/>
              <a:t>与</a:t>
            </a:r>
            <a:r>
              <a:rPr lang="en-US" altLang="zh-CN" dirty="0" smtClean="0"/>
              <a:t>NN</a:t>
            </a:r>
            <a:r>
              <a:rPr lang="zh-CN" altLang="en-US" dirty="0" smtClean="0"/>
              <a:t>部署在一起，两者个数相同。</a:t>
            </a:r>
            <a:endParaRPr lang="en-US" altLang="zh-CN" dirty="0" smtClean="0"/>
          </a:p>
          <a:p>
            <a:r>
              <a:rPr lang="zh-CN" altLang="en-US" dirty="0" smtClean="0"/>
              <a:t>元数据同步</a:t>
            </a:r>
            <a:endParaRPr lang="en-US" altLang="zh-CN" dirty="0" smtClean="0"/>
          </a:p>
          <a:p>
            <a:pPr lvl="1"/>
            <a:r>
              <a:rPr lang="zh-CN" altLang="en-US" dirty="0" smtClean="0"/>
              <a:t>主</a:t>
            </a:r>
            <a:r>
              <a:rPr lang="en-US" altLang="zh-CN" dirty="0" err="1" smtClean="0"/>
              <a:t>NameNode</a:t>
            </a:r>
            <a:r>
              <a:rPr lang="zh-CN" altLang="en-US" dirty="0" smtClean="0"/>
              <a:t>对外提供服务。生成的</a:t>
            </a:r>
            <a:r>
              <a:rPr lang="en-US" altLang="zh-CN" dirty="0" err="1" smtClean="0"/>
              <a:t>Editlog</a:t>
            </a:r>
            <a:r>
              <a:rPr lang="zh-CN" altLang="en-US" dirty="0" smtClean="0"/>
              <a:t>同时写入本地和</a:t>
            </a:r>
            <a:r>
              <a:rPr lang="en-US" altLang="zh-CN" dirty="0" smtClean="0"/>
              <a:t>JN</a:t>
            </a:r>
            <a:r>
              <a:rPr lang="zh-CN" altLang="en-US" dirty="0" smtClean="0"/>
              <a:t>，同时更新主</a:t>
            </a:r>
            <a:r>
              <a:rPr lang="en-US" altLang="zh-CN" dirty="0" err="1" smtClean="0"/>
              <a:t>NameNode</a:t>
            </a:r>
            <a:r>
              <a:rPr lang="zh-CN" altLang="en-US" dirty="0" smtClean="0"/>
              <a:t>内存中的元数据。 </a:t>
            </a:r>
            <a:endParaRPr lang="en-US" altLang="zh-CN" dirty="0" smtClean="0"/>
          </a:p>
          <a:p>
            <a:pPr lvl="1"/>
            <a:r>
              <a:rPr lang="zh-CN" altLang="en-US" dirty="0" smtClean="0"/>
              <a:t>备</a:t>
            </a:r>
            <a:r>
              <a:rPr lang="en-US" altLang="zh-CN" dirty="0" err="1" smtClean="0"/>
              <a:t>NameNode</a:t>
            </a:r>
            <a:r>
              <a:rPr lang="zh-CN" altLang="en-US" dirty="0" smtClean="0"/>
              <a:t>监控到</a:t>
            </a:r>
            <a:r>
              <a:rPr lang="en-US" altLang="zh-CN" dirty="0" smtClean="0"/>
              <a:t>JN</a:t>
            </a:r>
            <a:r>
              <a:rPr lang="zh-CN" altLang="en-US" dirty="0" smtClean="0"/>
              <a:t>上</a:t>
            </a:r>
            <a:r>
              <a:rPr lang="en-US" altLang="zh-CN" dirty="0" err="1" smtClean="0"/>
              <a:t>Editlog</a:t>
            </a:r>
            <a:r>
              <a:rPr lang="zh-CN" altLang="en-US" dirty="0" smtClean="0"/>
              <a:t>变化时，加载</a:t>
            </a:r>
            <a:r>
              <a:rPr lang="en-US" altLang="zh-CN" dirty="0" err="1" smtClean="0"/>
              <a:t>Editlog</a:t>
            </a:r>
            <a:r>
              <a:rPr lang="zh-CN" altLang="en-US" dirty="0" smtClean="0"/>
              <a:t>进内存，生成新的与主</a:t>
            </a:r>
            <a:r>
              <a:rPr lang="en-US" altLang="zh-CN" dirty="0" err="1" smtClean="0"/>
              <a:t>NameNode</a:t>
            </a:r>
            <a:r>
              <a:rPr lang="zh-CN" altLang="en-US" dirty="0" smtClean="0"/>
              <a:t>一样的元数据。元数据同步完成。</a:t>
            </a:r>
            <a:endParaRPr lang="en-US" altLang="zh-CN" dirty="0" smtClean="0"/>
          </a:p>
          <a:p>
            <a:pPr lvl="1"/>
            <a:r>
              <a:rPr lang="zh-CN" altLang="en-US" dirty="0" smtClean="0"/>
              <a:t>主备的</a:t>
            </a:r>
            <a:r>
              <a:rPr lang="en-US" altLang="zh-CN" dirty="0" err="1" smtClean="0"/>
              <a:t>FSImage</a:t>
            </a:r>
            <a:r>
              <a:rPr lang="zh-CN" altLang="en-US" dirty="0" smtClean="0"/>
              <a:t>仍保存在各自的磁盘中，不发生交互。</a:t>
            </a:r>
            <a:r>
              <a:rPr lang="en-US" altLang="zh-CN" dirty="0" err="1" smtClean="0"/>
              <a:t>FSImage</a:t>
            </a:r>
            <a:r>
              <a:rPr lang="zh-CN" altLang="en-US" dirty="0" smtClean="0"/>
              <a:t>是内存中元数据定时写到本地磁盘的副本，也叫元数据镜像。</a:t>
            </a:r>
            <a:endParaRPr lang="zh-CN" altLang="en-US" dirty="0" smtClean="0"/>
          </a:p>
          <a:p>
            <a:endParaRPr lang="zh-CN" altLang="en-US" dirty="0"/>
          </a:p>
        </p:txBody>
      </p:sp>
      <p:sp>
        <p:nvSpPr>
          <p:cNvPr id="4" name="幻灯片图像占位符 3"/>
          <p:cNvSpPr>
            <a:spLocks noGrp="1" noRot="1" noChangeAspect="1"/>
          </p:cNvSpPr>
          <p:nvPr>
            <p:ph type="sldImg"/>
          </p:nvPr>
        </p:nvSpPr>
        <p:spPr>
          <a:xfrm>
            <a:off x="376238" y="768350"/>
            <a:ext cx="6346825" cy="3570288"/>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err="1" smtClean="0"/>
              <a:t>EditLog</a:t>
            </a:r>
            <a:r>
              <a:rPr lang="en-US" altLang="zh-CN" dirty="0" smtClean="0"/>
              <a:t>:</a:t>
            </a:r>
            <a:r>
              <a:rPr lang="zh-CN" altLang="en-US" dirty="0" smtClean="0"/>
              <a:t>记录用户的操作日志，用以在</a:t>
            </a:r>
            <a:r>
              <a:rPr lang="en-US" altLang="zh-CN" dirty="0" err="1" smtClean="0"/>
              <a:t>FSImage</a:t>
            </a:r>
            <a:r>
              <a:rPr lang="zh-CN" altLang="en-US" dirty="0" smtClean="0"/>
              <a:t>的基础上生成新的文件系统镜像。</a:t>
            </a:r>
            <a:endParaRPr lang="en-US" altLang="zh-CN" dirty="0" smtClean="0"/>
          </a:p>
          <a:p>
            <a:r>
              <a:rPr lang="en-US" altLang="zh-CN" dirty="0" err="1" smtClean="0"/>
              <a:t>FSImage</a:t>
            </a:r>
            <a:r>
              <a:rPr lang="en-US" altLang="zh-CN" dirty="0" smtClean="0"/>
              <a:t>:</a:t>
            </a:r>
            <a:r>
              <a:rPr lang="zh-CN" altLang="en-US" dirty="0" smtClean="0"/>
              <a:t>用以阶段性保存文件镜像。</a:t>
            </a:r>
            <a:endParaRPr lang="en-US" altLang="zh-CN" dirty="0" smtClean="0"/>
          </a:p>
          <a:p>
            <a:r>
              <a:rPr lang="en-US" altLang="zh-CN" dirty="0" err="1" smtClean="0"/>
              <a:t>FSImage.ckpt</a:t>
            </a:r>
            <a:r>
              <a:rPr lang="en-US" altLang="zh-CN" dirty="0" smtClean="0"/>
              <a:t>:</a:t>
            </a:r>
            <a:r>
              <a:rPr lang="zh-CN" altLang="en-US" dirty="0" smtClean="0"/>
              <a:t>在内存中对</a:t>
            </a:r>
            <a:r>
              <a:rPr lang="en-US" altLang="zh-CN" dirty="0" err="1" smtClean="0"/>
              <a:t>fsimage</a:t>
            </a:r>
            <a:r>
              <a:rPr lang="zh-CN" altLang="en-US" dirty="0" smtClean="0"/>
              <a:t>文件和</a:t>
            </a:r>
            <a:r>
              <a:rPr lang="en-US" altLang="zh-CN" dirty="0" err="1" smtClean="0"/>
              <a:t>EditLog</a:t>
            </a:r>
            <a:r>
              <a:rPr lang="zh-CN" altLang="en-US" dirty="0" smtClean="0"/>
              <a:t>文件合并（</a:t>
            </a:r>
            <a:r>
              <a:rPr lang="en-US" altLang="zh-CN" dirty="0" smtClean="0"/>
              <a:t>merge</a:t>
            </a:r>
            <a:r>
              <a:rPr lang="zh-CN" altLang="en-US" dirty="0" smtClean="0"/>
              <a:t>）后产生新的</a:t>
            </a:r>
            <a:r>
              <a:rPr lang="en-US" altLang="zh-CN" dirty="0" err="1" smtClean="0"/>
              <a:t>fsimage</a:t>
            </a:r>
            <a:r>
              <a:rPr lang="zh-CN" altLang="en-US" dirty="0" smtClean="0"/>
              <a:t>，写到磁盘上，这个过程叫</a:t>
            </a:r>
            <a:r>
              <a:rPr lang="en-US" altLang="zh-CN" dirty="0" smtClean="0"/>
              <a:t>checkpoint.</a:t>
            </a:r>
            <a:r>
              <a:rPr lang="zh-CN" altLang="en-US" dirty="0" smtClean="0"/>
              <a:t>。备用</a:t>
            </a:r>
            <a:r>
              <a:rPr lang="en-US" altLang="zh-CN" dirty="0" err="1" smtClean="0"/>
              <a:t>NameNode</a:t>
            </a:r>
            <a:r>
              <a:rPr lang="zh-CN" altLang="en-US" dirty="0" smtClean="0"/>
              <a:t>加载完</a:t>
            </a:r>
            <a:r>
              <a:rPr lang="en-US" altLang="zh-CN" dirty="0" err="1" smtClean="0"/>
              <a:t>fsimage</a:t>
            </a:r>
            <a:r>
              <a:rPr lang="zh-CN" altLang="en-US" dirty="0" smtClean="0"/>
              <a:t>和</a:t>
            </a:r>
            <a:r>
              <a:rPr lang="en-US" altLang="zh-CN" dirty="0" err="1" smtClean="0"/>
              <a:t>EditLog</a:t>
            </a:r>
            <a:r>
              <a:rPr lang="zh-CN" altLang="en-US" dirty="0" smtClean="0"/>
              <a:t>文件后，会将</a:t>
            </a:r>
            <a:r>
              <a:rPr lang="en-US" altLang="zh-CN" dirty="0" smtClean="0"/>
              <a:t>merge</a:t>
            </a:r>
            <a:r>
              <a:rPr lang="zh-CN" altLang="en-US" dirty="0" smtClean="0"/>
              <a:t>后的结果同时写到本地磁盘和</a:t>
            </a:r>
            <a:r>
              <a:rPr lang="en-US" altLang="zh-CN" dirty="0" smtClean="0"/>
              <a:t>NFS</a:t>
            </a:r>
            <a:r>
              <a:rPr lang="zh-CN" altLang="en-US" dirty="0" smtClean="0"/>
              <a:t>。此时磁盘上有一份原始的</a:t>
            </a:r>
            <a:r>
              <a:rPr lang="en-US" altLang="zh-CN" dirty="0" err="1" smtClean="0"/>
              <a:t>fsimage</a:t>
            </a:r>
            <a:r>
              <a:rPr lang="zh-CN" altLang="en-US" dirty="0" smtClean="0"/>
              <a:t>文件和一份新生成的</a:t>
            </a:r>
            <a:r>
              <a:rPr lang="en-US" altLang="zh-CN" dirty="0" smtClean="0"/>
              <a:t>checkpoint</a:t>
            </a:r>
            <a:r>
              <a:rPr lang="zh-CN" altLang="en-US" dirty="0" smtClean="0"/>
              <a:t>文件：</a:t>
            </a:r>
            <a:r>
              <a:rPr lang="en-US" altLang="zh-CN" dirty="0" err="1" smtClean="0"/>
              <a:t>fsimage.ckpt</a:t>
            </a:r>
            <a:r>
              <a:rPr lang="en-US" altLang="zh-CN" dirty="0" smtClean="0"/>
              <a:t>.  </a:t>
            </a:r>
            <a:r>
              <a:rPr lang="zh-CN" altLang="en-US" dirty="0" smtClean="0"/>
              <a:t>而后将</a:t>
            </a:r>
            <a:r>
              <a:rPr lang="en-US" altLang="zh-CN" dirty="0" err="1" smtClean="0"/>
              <a:t>fsimage.ckpt</a:t>
            </a:r>
            <a:r>
              <a:rPr lang="zh-CN" altLang="en-US" dirty="0" smtClean="0"/>
              <a:t>改名为</a:t>
            </a:r>
            <a:r>
              <a:rPr lang="en-US" altLang="zh-CN" dirty="0" err="1" smtClean="0"/>
              <a:t>fsimage</a:t>
            </a:r>
            <a:r>
              <a:rPr lang="zh-CN" altLang="en-US" dirty="0" smtClean="0"/>
              <a:t>（覆盖原有的</a:t>
            </a:r>
            <a:r>
              <a:rPr lang="en-US" altLang="zh-CN" dirty="0" err="1" smtClean="0"/>
              <a:t>fsimage</a:t>
            </a:r>
            <a:r>
              <a:rPr lang="zh-CN" altLang="en-US" dirty="0" smtClean="0"/>
              <a:t>）。</a:t>
            </a:r>
            <a:endParaRPr lang="en-US" altLang="zh-CN" dirty="0" smtClean="0"/>
          </a:p>
          <a:p>
            <a:r>
              <a:rPr lang="en-US" altLang="zh-CN" dirty="0" err="1" smtClean="0"/>
              <a:t>EditLog.new</a:t>
            </a:r>
            <a:r>
              <a:rPr lang="en-US" altLang="zh-CN" dirty="0" smtClean="0"/>
              <a:t>: </a:t>
            </a:r>
            <a:r>
              <a:rPr lang="en-US" altLang="zh-CN" dirty="0" err="1" smtClean="0"/>
              <a:t>NameNode</a:t>
            </a:r>
            <a:r>
              <a:rPr lang="zh-CN" altLang="en-US" dirty="0" smtClean="0"/>
              <a:t>每隔</a:t>
            </a:r>
            <a:r>
              <a:rPr lang="en-US" altLang="zh-CN" dirty="0" smtClean="0"/>
              <a:t>1</a:t>
            </a:r>
            <a:r>
              <a:rPr lang="zh-CN" altLang="en-US" dirty="0" smtClean="0"/>
              <a:t>小时或</a:t>
            </a:r>
            <a:r>
              <a:rPr lang="en-US" altLang="zh-CN" dirty="0" err="1" smtClean="0"/>
              <a:t>Editlog</a:t>
            </a:r>
            <a:r>
              <a:rPr lang="zh-CN" altLang="en-US" dirty="0" smtClean="0"/>
              <a:t>满</a:t>
            </a:r>
            <a:r>
              <a:rPr lang="en-US" altLang="zh-CN" dirty="0" smtClean="0"/>
              <a:t>64MB</a:t>
            </a:r>
            <a:r>
              <a:rPr lang="zh-CN" altLang="en-US" dirty="0" smtClean="0"/>
              <a:t>就触发合并</a:t>
            </a:r>
            <a:r>
              <a:rPr lang="en-US" altLang="zh-CN" dirty="0" smtClean="0"/>
              <a:t>,</a:t>
            </a:r>
            <a:r>
              <a:rPr lang="zh-CN" altLang="en-US" dirty="0" smtClean="0"/>
              <a:t>合并时</a:t>
            </a:r>
            <a:r>
              <a:rPr lang="en-US" altLang="zh-CN" dirty="0" smtClean="0"/>
              <a:t>,</a:t>
            </a:r>
            <a:r>
              <a:rPr lang="zh-CN" altLang="en-US" dirty="0" smtClean="0"/>
              <a:t>将数据传到</a:t>
            </a:r>
            <a:r>
              <a:rPr lang="en-US" altLang="zh-CN" dirty="0" smtClean="0"/>
              <a:t>Standby </a:t>
            </a:r>
            <a:r>
              <a:rPr lang="en-US" altLang="zh-CN" dirty="0" err="1" smtClean="0"/>
              <a:t>NameNode</a:t>
            </a:r>
            <a:r>
              <a:rPr lang="zh-CN" altLang="en-US" dirty="0" smtClean="0"/>
              <a:t>时</a:t>
            </a:r>
            <a:r>
              <a:rPr lang="en-US" altLang="zh-CN" dirty="0" smtClean="0"/>
              <a:t>,</a:t>
            </a:r>
            <a:r>
              <a:rPr lang="zh-CN" altLang="en-US" dirty="0" smtClean="0"/>
              <a:t>因数据读写不能同步进行</a:t>
            </a:r>
            <a:r>
              <a:rPr lang="en-US" altLang="zh-CN" dirty="0" smtClean="0"/>
              <a:t>,</a:t>
            </a:r>
            <a:r>
              <a:rPr lang="zh-CN" altLang="en-US" dirty="0" smtClean="0"/>
              <a:t>此时</a:t>
            </a:r>
            <a:r>
              <a:rPr lang="en-US" altLang="zh-CN" dirty="0" err="1" smtClean="0"/>
              <a:t>NameNode</a:t>
            </a:r>
            <a:r>
              <a:rPr lang="zh-CN" altLang="en-US" dirty="0" smtClean="0"/>
              <a:t>产生一个新的日志文件</a:t>
            </a:r>
            <a:r>
              <a:rPr lang="en-US" altLang="zh-CN" dirty="0" err="1" smtClean="0"/>
              <a:t>Editlog.new</a:t>
            </a:r>
            <a:r>
              <a:rPr lang="zh-CN" altLang="en-US" dirty="0" smtClean="0"/>
              <a:t>用来存放这段时间的操作日志。</a:t>
            </a:r>
            <a:r>
              <a:rPr lang="en-US" altLang="zh-CN" dirty="0" smtClean="0"/>
              <a:t>Standby </a:t>
            </a:r>
            <a:r>
              <a:rPr lang="en-US" altLang="zh-CN" dirty="0" err="1" smtClean="0"/>
              <a:t>NameNode</a:t>
            </a:r>
            <a:r>
              <a:rPr lang="zh-CN" altLang="en-US" dirty="0" smtClean="0"/>
              <a:t>合并成</a:t>
            </a:r>
            <a:r>
              <a:rPr lang="en-US" altLang="zh-CN" dirty="0" err="1" smtClean="0"/>
              <a:t>fsimage</a:t>
            </a:r>
            <a:r>
              <a:rPr lang="zh-CN" altLang="en-US" dirty="0" smtClean="0"/>
              <a:t>后回传给主</a:t>
            </a:r>
            <a:r>
              <a:rPr lang="en-US" altLang="zh-CN" dirty="0" err="1" smtClean="0"/>
              <a:t>NameNode</a:t>
            </a:r>
            <a:r>
              <a:rPr lang="zh-CN" altLang="en-US" dirty="0" smtClean="0"/>
              <a:t>替换掉原有</a:t>
            </a:r>
            <a:r>
              <a:rPr lang="en-US" altLang="zh-CN" dirty="0" err="1" smtClean="0"/>
              <a:t>fsimage</a:t>
            </a:r>
            <a:r>
              <a:rPr lang="en-US" altLang="zh-CN" dirty="0" smtClean="0"/>
              <a:t>,</a:t>
            </a:r>
            <a:r>
              <a:rPr lang="zh-CN" altLang="en-US" dirty="0" smtClean="0"/>
              <a:t>并将</a:t>
            </a:r>
            <a:r>
              <a:rPr lang="en-US" altLang="zh-CN" dirty="0" err="1" smtClean="0"/>
              <a:t>Editlog.new</a:t>
            </a:r>
            <a:r>
              <a:rPr lang="en-US" altLang="zh-CN" dirty="0" smtClean="0"/>
              <a:t> </a:t>
            </a:r>
            <a:r>
              <a:rPr lang="zh-CN" altLang="en-US" dirty="0" smtClean="0"/>
              <a:t>命名为</a:t>
            </a:r>
            <a:r>
              <a:rPr lang="en-US" altLang="zh-CN" dirty="0" err="1" smtClean="0"/>
              <a:t>Editlog</a:t>
            </a:r>
            <a:r>
              <a:rPr lang="zh-CN" altLang="en-US" dirty="0" smtClean="0"/>
              <a:t>。</a:t>
            </a:r>
            <a:endParaRPr lang="zh-CN" altLang="en-US" dirty="0" smtClean="0"/>
          </a:p>
          <a:p>
            <a:endParaRPr lang="zh-CN" altLang="en-US" dirty="0" smtClean="0"/>
          </a:p>
          <a:p>
            <a:endParaRPr lang="zh-CN" altLang="en-US" dirty="0"/>
          </a:p>
        </p:txBody>
      </p:sp>
      <p:sp>
        <p:nvSpPr>
          <p:cNvPr id="6" name="幻灯片图像占位符 5"/>
          <p:cNvSpPr>
            <a:spLocks noGrp="1" noRot="1" noChangeAspect="1"/>
          </p:cNvSpPr>
          <p:nvPr>
            <p:ph type="sldImg"/>
          </p:nvPr>
        </p:nvSpPr>
        <p:spPr>
          <a:xfrm>
            <a:off x="584200" y="765175"/>
            <a:ext cx="5930900" cy="3336925"/>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副本距离计算公式：</a:t>
            </a:r>
            <a:endParaRPr lang="en-US" altLang="zh-CN" smtClean="0"/>
          </a:p>
          <a:p>
            <a:pPr lvl="1"/>
            <a:r>
              <a:rPr lang="en-US" altLang="zh-CN" smtClean="0"/>
              <a:t>Distance(Rack1/D1, Rack1/D1)=0</a:t>
            </a:r>
            <a:r>
              <a:rPr lang="zh-CN" altLang="en-US" smtClean="0"/>
              <a:t>，</a:t>
            </a:r>
            <a:endParaRPr lang="en-US" altLang="zh-CN" smtClean="0"/>
          </a:p>
          <a:p>
            <a:pPr lvl="1"/>
            <a:r>
              <a:rPr lang="zh-CN" altLang="zh-CN" smtClean="0"/>
              <a:t>同一台服务器的距离为</a:t>
            </a:r>
            <a:r>
              <a:rPr lang="en-US" altLang="zh-CN" smtClean="0"/>
              <a:t>0</a:t>
            </a:r>
            <a:r>
              <a:rPr lang="zh-CN" altLang="en-US" smtClean="0"/>
              <a:t>。</a:t>
            </a:r>
            <a:endParaRPr lang="en-US" altLang="zh-CN" smtClean="0"/>
          </a:p>
          <a:p>
            <a:pPr lvl="1"/>
            <a:r>
              <a:rPr lang="en-US" altLang="zh-CN" smtClean="0"/>
              <a:t>Distance(Rack1/D1, Rack1/D3)=2</a:t>
            </a:r>
            <a:r>
              <a:rPr lang="zh-CN" altLang="en-US" smtClean="0"/>
              <a:t>，</a:t>
            </a:r>
            <a:endParaRPr lang="en-US" altLang="zh-CN" smtClean="0"/>
          </a:p>
          <a:p>
            <a:pPr lvl="1"/>
            <a:r>
              <a:rPr lang="zh-CN" altLang="zh-CN" smtClean="0"/>
              <a:t>同一机架不同的服务器距离为</a:t>
            </a:r>
            <a:r>
              <a:rPr lang="en-US" altLang="zh-CN" smtClean="0"/>
              <a:t>2</a:t>
            </a:r>
            <a:r>
              <a:rPr lang="zh-CN" altLang="en-US" smtClean="0"/>
              <a:t>。</a:t>
            </a:r>
            <a:endParaRPr lang="en-US" altLang="zh-CN" smtClean="0"/>
          </a:p>
          <a:p>
            <a:pPr lvl="1"/>
            <a:r>
              <a:rPr lang="en-US" altLang="zh-CN" smtClean="0"/>
              <a:t>Distance(Rack1/D1, Rack2/D1)=4</a:t>
            </a:r>
            <a:r>
              <a:rPr lang="zh-CN" altLang="en-US" smtClean="0"/>
              <a:t>，</a:t>
            </a:r>
            <a:endParaRPr lang="en-US" altLang="zh-CN" smtClean="0"/>
          </a:p>
          <a:p>
            <a:pPr lvl="1"/>
            <a:r>
              <a:rPr lang="zh-CN" altLang="zh-CN" smtClean="0"/>
              <a:t>不同机架的服务器距离为</a:t>
            </a:r>
            <a:r>
              <a:rPr lang="en-US" altLang="zh-CN" smtClean="0"/>
              <a:t>4</a:t>
            </a:r>
            <a:r>
              <a:rPr lang="zh-CN" altLang="en-US" smtClean="0"/>
              <a:t>。</a:t>
            </a:r>
            <a:endParaRPr lang="en-US" altLang="zh-CN" smtClean="0"/>
          </a:p>
          <a:p>
            <a:pPr lvl="1"/>
            <a:r>
              <a:rPr lang="zh-CN" altLang="en-US" smtClean="0"/>
              <a:t>不同数据中心的节点距离为</a:t>
            </a:r>
            <a:r>
              <a:rPr lang="en-US" altLang="zh-CN" smtClean="0"/>
              <a:t>6</a:t>
            </a:r>
            <a:r>
              <a:rPr lang="zh-CN" altLang="en-US" smtClean="0"/>
              <a:t>。</a:t>
            </a:r>
            <a:endParaRPr lang="en-US" altLang="zh-CN" smtClean="0"/>
          </a:p>
          <a:p>
            <a:r>
              <a:rPr lang="zh-CN" altLang="en-US" smtClean="0"/>
              <a:t>副本放置策略：</a:t>
            </a:r>
            <a:endParaRPr lang="en-US" altLang="zh-CN" smtClean="0"/>
          </a:p>
          <a:p>
            <a:pPr lvl="1"/>
            <a:r>
              <a:rPr lang="zh-CN" altLang="en-US" smtClean="0"/>
              <a:t>第一个副本：放置在上传文件的数据节点；如果是集群外提交，则随机挑选一台磁盘不太满、</a:t>
            </a:r>
            <a:r>
              <a:rPr lang="en-US" altLang="zh-CN" smtClean="0"/>
              <a:t>CPU</a:t>
            </a:r>
            <a:r>
              <a:rPr lang="zh-CN" altLang="en-US" smtClean="0"/>
              <a:t>不太忙的节点</a:t>
            </a:r>
            <a:endParaRPr lang="zh-CN" altLang="en-US" smtClean="0"/>
          </a:p>
          <a:p>
            <a:pPr lvl="1"/>
            <a:r>
              <a:rPr lang="zh-CN" altLang="en-US" smtClean="0"/>
              <a:t>第二个副本：放置在与第一个副本不同的机架的节点上</a:t>
            </a:r>
            <a:endParaRPr lang="zh-CN" altLang="en-US" smtClean="0"/>
          </a:p>
          <a:p>
            <a:pPr lvl="1"/>
            <a:r>
              <a:rPr lang="zh-CN" altLang="en-US" smtClean="0"/>
              <a:t>第三个副本：与第一个副本相同机架的其他节点上</a:t>
            </a:r>
            <a:endParaRPr lang="zh-CN" altLang="en-US" smtClean="0"/>
          </a:p>
          <a:p>
            <a:pPr lvl="1"/>
            <a:r>
              <a:rPr lang="zh-CN" altLang="en-US" smtClean="0"/>
              <a:t>更多副本：随机节点</a:t>
            </a:r>
            <a:endParaRPr lang="zh-CN" altLang="en-US" smtClean="0"/>
          </a:p>
          <a:p>
            <a:endParaRPr lang="en-US" altLang="zh-CN" smtClean="0"/>
          </a:p>
          <a:p>
            <a:r>
              <a:rPr lang="zh-CN" altLang="en-US" smtClean="0"/>
              <a:t>如果写请求方所在机器是其中一个</a:t>
            </a:r>
            <a:r>
              <a:rPr lang="en-US" altLang="zh-CN" smtClean="0"/>
              <a:t>DataNode,</a:t>
            </a:r>
            <a:r>
              <a:rPr lang="zh-CN" altLang="en-US" smtClean="0"/>
              <a:t>则直接存放在本地</a:t>
            </a:r>
            <a:r>
              <a:rPr lang="en-US" altLang="zh-CN" smtClean="0"/>
              <a:t>,</a:t>
            </a:r>
            <a:r>
              <a:rPr lang="zh-CN" altLang="en-US" smtClean="0"/>
              <a:t>否则随机在集群中选择一个</a:t>
            </a:r>
            <a:r>
              <a:rPr lang="en-US" altLang="zh-CN" smtClean="0"/>
              <a:t>DataNode</a:t>
            </a:r>
            <a:r>
              <a:rPr lang="zh-CN" altLang="en-US" smtClean="0"/>
              <a:t>。</a:t>
            </a:r>
            <a:endParaRPr lang="en-US" altLang="zh-CN" smtClean="0"/>
          </a:p>
          <a:p>
            <a:r>
              <a:rPr lang="en-US" altLang="zh-CN" smtClean="0"/>
              <a:t>Rack1</a:t>
            </a:r>
            <a:r>
              <a:rPr lang="zh-CN" altLang="en-US" smtClean="0"/>
              <a:t>：表示机架</a:t>
            </a:r>
            <a:r>
              <a:rPr lang="en-US" altLang="zh-CN" smtClean="0"/>
              <a:t>1</a:t>
            </a:r>
            <a:r>
              <a:rPr lang="zh-CN" altLang="en-US" smtClean="0"/>
              <a:t>。</a:t>
            </a:r>
            <a:endParaRPr lang="en-US" altLang="zh-CN" smtClean="0"/>
          </a:p>
          <a:p>
            <a:r>
              <a:rPr lang="en-US" altLang="zh-CN" smtClean="0"/>
              <a:t>D1</a:t>
            </a:r>
            <a:r>
              <a:rPr lang="zh-CN" altLang="en-US" smtClean="0"/>
              <a:t>：表示</a:t>
            </a:r>
            <a:r>
              <a:rPr lang="en-US" altLang="zh-CN" smtClean="0"/>
              <a:t>DataNode</a:t>
            </a:r>
            <a:r>
              <a:rPr lang="zh-CN" altLang="en-US" smtClean="0"/>
              <a:t>节点</a:t>
            </a:r>
            <a:r>
              <a:rPr lang="en-US" altLang="zh-CN" smtClean="0"/>
              <a:t>1</a:t>
            </a:r>
            <a:r>
              <a:rPr lang="zh-CN" altLang="en-US" smtClean="0"/>
              <a:t>。</a:t>
            </a:r>
            <a:endParaRPr lang="en-US" altLang="zh-CN" smtClean="0"/>
          </a:p>
          <a:p>
            <a:r>
              <a:rPr lang="en-US" altLang="zh-CN" smtClean="0"/>
              <a:t>B1</a:t>
            </a:r>
            <a:r>
              <a:rPr lang="zh-CN" altLang="en-US" smtClean="0"/>
              <a:t>：表示节点上的</a:t>
            </a:r>
            <a:r>
              <a:rPr lang="en-US" altLang="zh-CN" smtClean="0"/>
              <a:t>block</a:t>
            </a:r>
            <a:r>
              <a:rPr lang="zh-CN" altLang="en-US" smtClean="0"/>
              <a:t>块</a:t>
            </a:r>
            <a:r>
              <a:rPr lang="en-US" altLang="zh-CN" smtClean="0"/>
              <a:t>1</a:t>
            </a:r>
            <a:r>
              <a:rPr lang="zh-CN" altLang="en-US" smtClean="0"/>
              <a:t>。</a:t>
            </a:r>
            <a:endParaRPr lang="zh-CN" altLang="en-US" smtClean="0"/>
          </a:p>
          <a:p>
            <a:endParaRPr lang="zh-CN" altLang="en-US" smtClean="0"/>
          </a:p>
          <a:p>
            <a:endParaRPr lang="zh-CN" altLang="en-US" dirty="0"/>
          </a:p>
        </p:txBody>
      </p:sp>
      <p:sp>
        <p:nvSpPr>
          <p:cNvPr id="4" name="幻灯片图像占位符 3"/>
          <p:cNvSpPr>
            <a:spLocks noGrp="1" noRot="1" noChangeAspect="1"/>
          </p:cNvSpPr>
          <p:nvPr>
            <p:ph type="sldImg"/>
          </p:nvPr>
        </p:nvSpPr>
        <p:spPr>
          <a:xfrm>
            <a:off x="376238" y="768350"/>
            <a:ext cx="6346825" cy="3570288"/>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备注占位符 2"/>
          <p:cNvSpPr>
            <a:spLocks noGrp="1"/>
          </p:cNvSpPr>
          <p:nvPr>
            <p:ph type="body" idx="1"/>
          </p:nvPr>
        </p:nvSpPr>
        <p:spPr/>
        <p:txBody>
          <a:bodyPr/>
          <a:lstStyle/>
          <a:p>
            <a:pPr lvl="1"/>
            <a:r>
              <a:rPr lang="zh-CN" altLang="en-US" dirty="0" smtClean="0"/>
              <a:t>重建失效数据盘的副本数据：</a:t>
            </a:r>
            <a:endParaRPr lang="en-US" altLang="zh-CN" dirty="0" smtClean="0"/>
          </a:p>
          <a:p>
            <a:pPr lvl="2"/>
            <a:r>
              <a:rPr lang="en-US" altLang="zh-CN" dirty="0" err="1" smtClean="0"/>
              <a:t>DataNode</a:t>
            </a:r>
            <a:r>
              <a:rPr lang="zh-CN" altLang="en-US" dirty="0" smtClean="0"/>
              <a:t>与</a:t>
            </a:r>
            <a:r>
              <a:rPr lang="en-US" altLang="zh-CN" dirty="0" err="1" smtClean="0"/>
              <a:t>NameNode</a:t>
            </a:r>
            <a:r>
              <a:rPr lang="zh-CN" altLang="en-US" dirty="0" smtClean="0"/>
              <a:t>之间通过心跳周期汇报数据状态，</a:t>
            </a:r>
            <a:r>
              <a:rPr lang="en-US" altLang="zh-CN" dirty="0" err="1" smtClean="0"/>
              <a:t>NameNode</a:t>
            </a:r>
            <a:r>
              <a:rPr lang="zh-CN" altLang="en-US" dirty="0" smtClean="0"/>
              <a:t>管理数据块是否上报完整，如果</a:t>
            </a:r>
            <a:r>
              <a:rPr lang="en-US" altLang="zh-CN" dirty="0" err="1" smtClean="0"/>
              <a:t>DataNode</a:t>
            </a:r>
            <a:r>
              <a:rPr lang="zh-CN" altLang="en-US" dirty="0" smtClean="0"/>
              <a:t>因硬盘损坏未上报数据块，</a:t>
            </a:r>
            <a:r>
              <a:rPr lang="en-US" altLang="zh-CN" dirty="0" err="1" smtClean="0"/>
              <a:t>NameNode</a:t>
            </a:r>
            <a:r>
              <a:rPr lang="zh-CN" altLang="en-US" dirty="0" smtClean="0"/>
              <a:t>将发起副本重建动作以恢复丢失的副本。</a:t>
            </a:r>
            <a:endParaRPr lang="en-US" altLang="zh-CN" dirty="0" smtClean="0"/>
          </a:p>
          <a:p>
            <a:pPr lvl="1"/>
            <a:endParaRPr lang="en-US" altLang="zh-CN" dirty="0" smtClean="0"/>
          </a:p>
          <a:p>
            <a:pPr lvl="1"/>
            <a:r>
              <a:rPr lang="zh-CN" altLang="en-US" dirty="0" smtClean="0"/>
              <a:t>安全模式防止故障扩散：</a:t>
            </a:r>
            <a:endParaRPr lang="en-US" altLang="zh-CN" dirty="0" smtClean="0"/>
          </a:p>
          <a:p>
            <a:pPr lvl="2"/>
            <a:r>
              <a:rPr lang="zh-CN" altLang="en-US" dirty="0" smtClean="0"/>
              <a:t>当节点硬盘故障时，进入安全模式，</a:t>
            </a:r>
            <a:r>
              <a:rPr lang="en-US" altLang="zh-CN" dirty="0" smtClean="0"/>
              <a:t>HDFS</a:t>
            </a:r>
            <a:r>
              <a:rPr lang="zh-CN" altLang="en-US" dirty="0" smtClean="0"/>
              <a:t>只支持访问元数据，此时</a:t>
            </a:r>
            <a:r>
              <a:rPr lang="en-US" altLang="zh-CN" dirty="0" smtClean="0"/>
              <a:t>HDFS</a:t>
            </a:r>
            <a:r>
              <a:rPr lang="zh-CN" altLang="en-US" dirty="0" smtClean="0"/>
              <a:t>上的数据是只读的，其他的操作如创建、删除文件等操作都会导致失败。待硬盘问题解决、数据恢复后，再退出安全模式。</a:t>
            </a:r>
            <a:endParaRPr lang="en-US" altLang="zh-CN" dirty="0" smtClean="0"/>
          </a:p>
          <a:p>
            <a:pPr lvl="1"/>
            <a:endParaRPr lang="en-US" altLang="zh-CN" dirty="0" smtClean="0"/>
          </a:p>
          <a:p>
            <a:pPr lvl="1"/>
            <a:endParaRPr lang="en-US" altLang="zh-CN" dirty="0" smtClean="0"/>
          </a:p>
          <a:p>
            <a:pPr lvl="1"/>
            <a:endParaRPr lang="en-US" altLang="zh-CN" dirty="0" smtClean="0"/>
          </a:p>
          <a:p>
            <a:endParaRPr lang="zh-CN" altLang="en-US" dirty="0" smtClean="0"/>
          </a:p>
        </p:txBody>
      </p:sp>
      <p:sp>
        <p:nvSpPr>
          <p:cNvPr id="3" name="幻灯片图像占位符 2"/>
          <p:cNvSpPr>
            <a:spLocks noGrp="1" noRot="1" noChangeAspect="1"/>
          </p:cNvSpPr>
          <p:nvPr>
            <p:ph type="sldImg"/>
          </p:nvPr>
        </p:nvSpPr>
        <p:spPr>
          <a:xfrm>
            <a:off x="376238" y="768350"/>
            <a:ext cx="6346825" cy="3570288"/>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磁盘使用率：比如磁盘</a:t>
            </a:r>
            <a:r>
              <a:rPr lang="en-US" altLang="zh-CN" smtClean="0"/>
              <a:t>100G</a:t>
            </a:r>
            <a:r>
              <a:rPr lang="zh-CN" altLang="en-US" smtClean="0"/>
              <a:t>，用了</a:t>
            </a:r>
            <a:r>
              <a:rPr lang="en-US" altLang="zh-CN" smtClean="0"/>
              <a:t>30G</a:t>
            </a:r>
            <a:r>
              <a:rPr lang="zh-CN" altLang="en-US" smtClean="0"/>
              <a:t>，使用率</a:t>
            </a:r>
            <a:r>
              <a:rPr lang="en-US" altLang="zh-CN" smtClean="0"/>
              <a:t>30%</a:t>
            </a:r>
            <a:r>
              <a:rPr lang="zh-CN" altLang="en-US" smtClean="0"/>
              <a:t> 。</a:t>
            </a:r>
            <a:endParaRPr lang="en-US" altLang="zh-CN" smtClean="0"/>
          </a:p>
          <a:p>
            <a:r>
              <a:rPr lang="zh-CN" altLang="en-US" smtClean="0"/>
              <a:t>负载均衡避免了节点间数据分布不均匀，导致热点节点问题。</a:t>
            </a:r>
            <a:endParaRPr lang="en-US" altLang="zh-CN" dirty="0" smtClean="0"/>
          </a:p>
        </p:txBody>
      </p:sp>
      <p:sp>
        <p:nvSpPr>
          <p:cNvPr id="4" name="幻灯片图像占位符 3"/>
          <p:cNvSpPr>
            <a:spLocks noGrp="1" noRot="1" noChangeAspect="1"/>
          </p:cNvSpPr>
          <p:nvPr>
            <p:ph type="sldImg"/>
          </p:nvPr>
        </p:nvSpPr>
        <p:spPr>
          <a:xfrm>
            <a:off x="376238" y="768350"/>
            <a:ext cx="6346825" cy="3570288"/>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376238" y="768350"/>
            <a:ext cx="6346825" cy="3570288"/>
          </a:xfrm>
        </p:spPr>
      </p:sp>
      <p:sp>
        <p:nvSpPr>
          <p:cNvPr id="5" name="备注占位符 4"/>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HDFS</a:t>
            </a:r>
            <a:r>
              <a:rPr lang="zh-CN" altLang="en-US" dirty="0" smtClean="0"/>
              <a:t>数据写入流程如下：</a:t>
            </a:r>
            <a:endParaRPr lang="en-US" altLang="zh-CN" dirty="0" smtClean="0"/>
          </a:p>
          <a:p>
            <a:pPr lvl="1"/>
            <a:r>
              <a:rPr lang="zh-CN" altLang="en-US" dirty="0" smtClean="0"/>
              <a:t>业务应用调用</a:t>
            </a:r>
            <a:r>
              <a:rPr lang="en-US" altLang="zh-CN" dirty="0" smtClean="0"/>
              <a:t>HDFS Client</a:t>
            </a:r>
            <a:r>
              <a:rPr lang="zh-CN" altLang="en-US" dirty="0" smtClean="0"/>
              <a:t>提供的</a:t>
            </a:r>
            <a:r>
              <a:rPr lang="en-US" altLang="zh-CN" dirty="0" smtClean="0"/>
              <a:t>API</a:t>
            </a:r>
            <a:r>
              <a:rPr lang="zh-CN" altLang="en-US" dirty="0" smtClean="0"/>
              <a:t>，请求写入文件。</a:t>
            </a:r>
            <a:endParaRPr lang="en-US" altLang="zh-CN" dirty="0" smtClean="0"/>
          </a:p>
          <a:p>
            <a:pPr lvl="1"/>
            <a:r>
              <a:rPr lang="en-US" altLang="zh-CN" dirty="0" smtClean="0"/>
              <a:t>HDFS</a:t>
            </a:r>
            <a:r>
              <a:rPr lang="zh-CN" altLang="en-US" dirty="0" smtClean="0"/>
              <a:t> </a:t>
            </a:r>
            <a:r>
              <a:rPr lang="en-US" altLang="zh-CN" dirty="0" smtClean="0"/>
              <a:t>Client</a:t>
            </a:r>
            <a:r>
              <a:rPr lang="zh-CN" altLang="en-US" dirty="0" smtClean="0"/>
              <a:t>联系</a:t>
            </a:r>
            <a:r>
              <a:rPr lang="en-US" altLang="zh-CN" dirty="0" err="1" smtClean="0"/>
              <a:t>NameNode</a:t>
            </a:r>
            <a:r>
              <a:rPr lang="zh-CN" altLang="en-US" dirty="0" smtClean="0"/>
              <a:t>，</a:t>
            </a:r>
            <a:r>
              <a:rPr lang="en-US" altLang="zh-CN" dirty="0" err="1" smtClean="0"/>
              <a:t>NameNode</a:t>
            </a:r>
            <a:r>
              <a:rPr lang="zh-CN" altLang="en-US" dirty="0" smtClean="0"/>
              <a:t>在元数据中创建文件节点。</a:t>
            </a:r>
            <a:endParaRPr lang="en-US" altLang="zh-CN" dirty="0" smtClean="0"/>
          </a:p>
          <a:p>
            <a:pPr lvl="1"/>
            <a:r>
              <a:rPr lang="zh-CN" altLang="en-US" dirty="0" smtClean="0"/>
              <a:t>业务应用调用</a:t>
            </a:r>
            <a:r>
              <a:rPr lang="en-US" altLang="zh-CN" dirty="0" smtClean="0"/>
              <a:t>write API</a:t>
            </a:r>
            <a:r>
              <a:rPr lang="zh-CN" altLang="en-US" dirty="0" smtClean="0"/>
              <a:t>写入文件。</a:t>
            </a:r>
            <a:endParaRPr lang="en-US" altLang="zh-CN" dirty="0" smtClean="0"/>
          </a:p>
          <a:p>
            <a:pPr lvl="1"/>
            <a:r>
              <a:rPr lang="en-US" altLang="zh-CN" dirty="0" smtClean="0"/>
              <a:t>HDFS Client</a:t>
            </a:r>
            <a:r>
              <a:rPr lang="zh-CN" altLang="en-US" dirty="0" smtClean="0"/>
              <a:t>收到业务数据后，从</a:t>
            </a:r>
            <a:r>
              <a:rPr lang="en-US" altLang="zh-CN" dirty="0" err="1" smtClean="0"/>
              <a:t>NameNode</a:t>
            </a:r>
            <a:r>
              <a:rPr lang="zh-CN" altLang="en-US" dirty="0" smtClean="0"/>
              <a:t>获取到数据块编号、位置信息后，联系</a:t>
            </a:r>
            <a:r>
              <a:rPr lang="en-US" altLang="zh-CN" dirty="0" err="1" smtClean="0"/>
              <a:t>DataNode</a:t>
            </a:r>
            <a:r>
              <a:rPr lang="zh-CN" altLang="en-US" dirty="0" smtClean="0"/>
              <a:t>，并将需要写入数据的</a:t>
            </a:r>
            <a:r>
              <a:rPr lang="en-US" altLang="zh-CN" dirty="0" err="1" smtClean="0"/>
              <a:t>DataNode</a:t>
            </a:r>
            <a:r>
              <a:rPr lang="zh-CN" altLang="en-US" dirty="0" smtClean="0"/>
              <a:t>建立起流水线。完成后，客户端再通过自有协议写入数据到</a:t>
            </a:r>
            <a:r>
              <a:rPr lang="en-US" altLang="zh-CN" dirty="0" smtClean="0"/>
              <a:t>DataNode1</a:t>
            </a:r>
            <a:r>
              <a:rPr lang="zh-CN" altLang="en-US" dirty="0" smtClean="0"/>
              <a:t>，再由</a:t>
            </a:r>
            <a:r>
              <a:rPr lang="en-US" altLang="zh-CN" dirty="0" smtClean="0"/>
              <a:t>DataNode1</a:t>
            </a:r>
            <a:r>
              <a:rPr lang="zh-CN" altLang="en-US" dirty="0" smtClean="0"/>
              <a:t>复制到</a:t>
            </a:r>
            <a:r>
              <a:rPr lang="en-US" altLang="zh-CN" dirty="0" smtClean="0"/>
              <a:t>DataNode2, DataNode3</a:t>
            </a:r>
            <a:r>
              <a:rPr lang="zh-CN" altLang="en-US" dirty="0" smtClean="0"/>
              <a:t>。</a:t>
            </a:r>
            <a:endParaRPr lang="en-US" altLang="zh-CN" dirty="0" smtClean="0"/>
          </a:p>
          <a:p>
            <a:pPr lvl="1"/>
            <a:r>
              <a:rPr lang="zh-CN" altLang="en-US" dirty="0" smtClean="0"/>
              <a:t>写完的数据，将返回确认信息给</a:t>
            </a:r>
            <a:r>
              <a:rPr lang="en-US" altLang="zh-CN" dirty="0" smtClean="0"/>
              <a:t>HDFS Client</a:t>
            </a:r>
            <a:r>
              <a:rPr lang="zh-CN" altLang="en-US" dirty="0" smtClean="0"/>
              <a:t>。</a:t>
            </a:r>
            <a:endParaRPr lang="en-US" altLang="zh-CN" dirty="0" smtClean="0"/>
          </a:p>
          <a:p>
            <a:pPr lvl="1"/>
            <a:r>
              <a:rPr lang="zh-CN" altLang="en-US" dirty="0" smtClean="0"/>
              <a:t>所有数据确认完成后，业务调用</a:t>
            </a:r>
            <a:r>
              <a:rPr lang="en-US" altLang="zh-CN" dirty="0" smtClean="0"/>
              <a:t>HDFS Client</a:t>
            </a:r>
            <a:r>
              <a:rPr lang="zh-CN" altLang="en-US" dirty="0" smtClean="0"/>
              <a:t>关闭文件。</a:t>
            </a:r>
            <a:endParaRPr lang="en-US" altLang="zh-CN" dirty="0" smtClean="0"/>
          </a:p>
          <a:p>
            <a:pPr lvl="1"/>
            <a:r>
              <a:rPr lang="zh-CN" altLang="en-US" dirty="0" smtClean="0"/>
              <a:t>业务调用</a:t>
            </a:r>
            <a:r>
              <a:rPr lang="en-US" altLang="zh-CN" dirty="0" smtClean="0"/>
              <a:t>close, flush</a:t>
            </a:r>
            <a:r>
              <a:rPr lang="zh-CN" altLang="en-US" dirty="0" smtClean="0"/>
              <a:t>后</a:t>
            </a:r>
            <a:r>
              <a:rPr lang="en-US" altLang="zh-CN" dirty="0" smtClean="0"/>
              <a:t>HDFS Client</a:t>
            </a:r>
            <a:r>
              <a:rPr lang="zh-CN" altLang="en-US" dirty="0" smtClean="0"/>
              <a:t>联系</a:t>
            </a:r>
            <a:r>
              <a:rPr lang="en-US" altLang="zh-CN" dirty="0" err="1" smtClean="0"/>
              <a:t>NameNode</a:t>
            </a:r>
            <a:r>
              <a:rPr lang="zh-CN" altLang="en-US" dirty="0" smtClean="0"/>
              <a:t>，确认数据写完成，</a:t>
            </a:r>
            <a:r>
              <a:rPr lang="en-US" altLang="zh-CN" dirty="0" err="1" smtClean="0"/>
              <a:t>NameNode</a:t>
            </a:r>
            <a:r>
              <a:rPr lang="zh-CN" altLang="en-US" dirty="0" smtClean="0"/>
              <a:t>持久化元数据。</a:t>
            </a:r>
            <a:endParaRPr lang="en-US" altLang="zh-CN" dirty="0" smtClean="0"/>
          </a:p>
          <a:p>
            <a:endParaRPr lang="en-US" altLang="zh-CN" dirty="0" smtClean="0"/>
          </a:p>
          <a:p>
            <a:endParaRPr lang="en-US" altLang="zh-CN" dirty="0" smtClean="0"/>
          </a:p>
          <a:p>
            <a:endParaRPr lang="zh-CN" altLang="en-US" dirty="0" smtClean="0"/>
          </a:p>
          <a:p>
            <a:endParaRPr lang="zh-CN" altLang="en-US" dirty="0" smtClean="0"/>
          </a:p>
          <a:p>
            <a:pPr lvl="1"/>
            <a:endParaRPr lang="zh-CN" altLang="en-US" dirty="0" smtClean="0"/>
          </a:p>
          <a:p>
            <a:endParaRPr lang="en-US" altLang="zh-CN" dirty="0" smtClean="0"/>
          </a:p>
          <a:p>
            <a:endParaRPr lang="zh-CN" altLang="en-US" dirty="0" smtClean="0"/>
          </a:p>
          <a:p>
            <a:endParaRPr lang="zh-CN" altLang="en-US" dirty="0"/>
          </a:p>
        </p:txBody>
      </p:sp>
      <p:sp>
        <p:nvSpPr>
          <p:cNvPr id="6" name="幻灯片图像占位符 5"/>
          <p:cNvSpPr>
            <a:spLocks noGrp="1" noRot="1" noChangeAspect="1"/>
          </p:cNvSpPr>
          <p:nvPr>
            <p:ph type="sldImg"/>
          </p:nvPr>
        </p:nvSpPr>
        <p:spPr>
          <a:xfrm>
            <a:off x="584200" y="765175"/>
            <a:ext cx="5930900" cy="33369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HDFS</a:t>
            </a:r>
            <a:r>
              <a:rPr lang="zh-CN" altLang="en-US" smtClean="0"/>
              <a:t>数据读取流程如下：</a:t>
            </a:r>
            <a:endParaRPr lang="en-US" altLang="zh-CN" smtClean="0"/>
          </a:p>
          <a:p>
            <a:pPr lvl="1"/>
            <a:r>
              <a:rPr lang="zh-CN" altLang="en-US" smtClean="0"/>
              <a:t>业务应用调用</a:t>
            </a:r>
            <a:r>
              <a:rPr lang="en-US" altLang="zh-CN" smtClean="0"/>
              <a:t>HDFS Client</a:t>
            </a:r>
            <a:r>
              <a:rPr lang="zh-CN" altLang="en-US" smtClean="0"/>
              <a:t>提供的</a:t>
            </a:r>
            <a:r>
              <a:rPr lang="en-US" altLang="zh-CN" smtClean="0"/>
              <a:t>API</a:t>
            </a:r>
            <a:r>
              <a:rPr lang="zh-CN" altLang="en-US" smtClean="0"/>
              <a:t>打开文件。</a:t>
            </a:r>
            <a:endParaRPr lang="en-US" altLang="zh-CN" smtClean="0"/>
          </a:p>
          <a:p>
            <a:pPr lvl="1"/>
            <a:r>
              <a:rPr lang="en-US" altLang="zh-CN" smtClean="0"/>
              <a:t>HDFS</a:t>
            </a:r>
            <a:r>
              <a:rPr lang="zh-CN" altLang="en-US" smtClean="0"/>
              <a:t> </a:t>
            </a:r>
            <a:r>
              <a:rPr lang="en-US" altLang="zh-CN" smtClean="0"/>
              <a:t>Client</a:t>
            </a:r>
            <a:r>
              <a:rPr lang="zh-CN" altLang="en-US" smtClean="0"/>
              <a:t>联系</a:t>
            </a:r>
            <a:r>
              <a:rPr lang="en-US" altLang="zh-CN" smtClean="0"/>
              <a:t>NameNode</a:t>
            </a:r>
            <a:r>
              <a:rPr lang="zh-CN" altLang="en-US" smtClean="0"/>
              <a:t>，获取到文件信息（数据块、</a:t>
            </a:r>
            <a:r>
              <a:rPr lang="en-US" altLang="zh-CN" smtClean="0"/>
              <a:t>DataNode</a:t>
            </a:r>
            <a:r>
              <a:rPr lang="zh-CN" altLang="en-US" smtClean="0"/>
              <a:t>位置信息）。</a:t>
            </a:r>
            <a:endParaRPr lang="en-US" altLang="zh-CN" smtClean="0"/>
          </a:p>
          <a:p>
            <a:pPr lvl="1"/>
            <a:r>
              <a:rPr lang="zh-CN" altLang="en-US" smtClean="0"/>
              <a:t>业务应用调用</a:t>
            </a:r>
            <a:r>
              <a:rPr lang="en-US" altLang="zh-CN" smtClean="0"/>
              <a:t>read API</a:t>
            </a:r>
            <a:r>
              <a:rPr lang="zh-CN" altLang="en-US" smtClean="0"/>
              <a:t>读取文件。</a:t>
            </a:r>
            <a:endParaRPr lang="en-US" altLang="zh-CN" smtClean="0"/>
          </a:p>
          <a:p>
            <a:pPr lvl="1"/>
            <a:r>
              <a:rPr lang="en-US" altLang="zh-CN" smtClean="0"/>
              <a:t>HDFS Client</a:t>
            </a:r>
            <a:r>
              <a:rPr lang="zh-CN" altLang="en-US" smtClean="0"/>
              <a:t>根据从</a:t>
            </a:r>
            <a:r>
              <a:rPr lang="en-US" altLang="zh-CN" smtClean="0"/>
              <a:t>NameNode</a:t>
            </a:r>
            <a:r>
              <a:rPr lang="zh-CN" altLang="en-US" smtClean="0"/>
              <a:t>获取到的信息，联系</a:t>
            </a:r>
            <a:r>
              <a:rPr lang="en-US" altLang="zh-CN" smtClean="0"/>
              <a:t>DataNode</a:t>
            </a:r>
            <a:r>
              <a:rPr lang="zh-CN" altLang="en-US" smtClean="0"/>
              <a:t>，获取相应的数据块。</a:t>
            </a:r>
            <a:r>
              <a:rPr lang="en-US" altLang="zh-CN" smtClean="0"/>
              <a:t>(Client</a:t>
            </a:r>
            <a:r>
              <a:rPr lang="zh-CN" altLang="en-US" smtClean="0"/>
              <a:t>采用就近原则读取数据</a:t>
            </a:r>
            <a:r>
              <a:rPr lang="en-US" altLang="zh-CN" smtClean="0"/>
              <a:t>)</a:t>
            </a:r>
            <a:r>
              <a:rPr lang="zh-CN" altLang="en-US" smtClean="0"/>
              <a:t>。</a:t>
            </a:r>
            <a:endParaRPr lang="zh-CN" altLang="en-US" smtClean="0"/>
          </a:p>
          <a:p>
            <a:pPr lvl="1"/>
            <a:r>
              <a:rPr lang="en-US" altLang="zh-CN" smtClean="0"/>
              <a:t>HDFS Client</a:t>
            </a:r>
            <a:r>
              <a:rPr lang="zh-CN" altLang="en-US" smtClean="0"/>
              <a:t>会与多个</a:t>
            </a:r>
            <a:r>
              <a:rPr lang="en-US" altLang="zh-CN" smtClean="0"/>
              <a:t>DataNode</a:t>
            </a:r>
            <a:r>
              <a:rPr lang="zh-CN" altLang="en-US" smtClean="0"/>
              <a:t>通讯获取数据块。</a:t>
            </a:r>
            <a:endParaRPr lang="zh-CN" altLang="en-US" smtClean="0"/>
          </a:p>
          <a:p>
            <a:pPr lvl="1"/>
            <a:r>
              <a:rPr lang="zh-CN" altLang="en-US" smtClean="0"/>
              <a:t>数据读取完成后，业务调用</a:t>
            </a:r>
            <a:r>
              <a:rPr lang="en-US" altLang="zh-CN" smtClean="0"/>
              <a:t>close</a:t>
            </a:r>
            <a:r>
              <a:rPr lang="zh-CN" altLang="en-US" smtClean="0"/>
              <a:t>关闭连接。</a:t>
            </a:r>
            <a:endParaRPr lang="en-US" altLang="zh-CN" smtClean="0"/>
          </a:p>
          <a:p>
            <a:endParaRPr lang="zh-CN" altLang="en-US" smtClean="0"/>
          </a:p>
          <a:p>
            <a:endParaRPr lang="zh-CN" altLang="en-US" dirty="0"/>
          </a:p>
        </p:txBody>
      </p:sp>
      <p:sp>
        <p:nvSpPr>
          <p:cNvPr id="6" name="幻灯片图像占位符 5"/>
          <p:cNvSpPr>
            <a:spLocks noGrp="1" noRot="1" noChangeAspect="1"/>
          </p:cNvSpPr>
          <p:nvPr>
            <p:ph type="sldImg"/>
          </p:nvPr>
        </p:nvSpPr>
        <p:spPr>
          <a:xfrm>
            <a:off x="584200" y="765175"/>
            <a:ext cx="5930900" cy="333692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en-US" altLang="zh-CN" dirty="0" smtClean="0"/>
          </a:p>
        </p:txBody>
      </p:sp>
      <p:sp>
        <p:nvSpPr>
          <p:cNvPr id="4" name="幻灯片图像占位符 3"/>
          <p:cNvSpPr>
            <a:spLocks noGrp="1" noRot="1" noChangeAspect="1"/>
          </p:cNvSpPr>
          <p:nvPr>
            <p:ph type="sldImg"/>
          </p:nvPr>
        </p:nvSpPr>
        <p:spPr>
          <a:xfrm>
            <a:off x="584200" y="765175"/>
            <a:ext cx="5930900" cy="33369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err="1" smtClean="0"/>
              <a:t>ZooKeeper</a:t>
            </a:r>
            <a:r>
              <a:rPr lang="zh-CN" altLang="en-US" dirty="0" smtClean="0"/>
              <a:t>集群由一组</a:t>
            </a:r>
            <a:r>
              <a:rPr lang="en-US" altLang="zh-CN" dirty="0" smtClean="0"/>
              <a:t>Server</a:t>
            </a:r>
            <a:r>
              <a:rPr lang="zh-CN" altLang="en-US" dirty="0" smtClean="0"/>
              <a:t>节点组成，这一组</a:t>
            </a:r>
            <a:r>
              <a:rPr lang="en-US" altLang="zh-CN" dirty="0" smtClean="0"/>
              <a:t>Server</a:t>
            </a:r>
            <a:r>
              <a:rPr lang="zh-CN" altLang="en-US" dirty="0" smtClean="0"/>
              <a:t>节点中存在一个角色为</a:t>
            </a:r>
            <a:r>
              <a:rPr lang="en-US" altLang="zh-CN" dirty="0" smtClean="0"/>
              <a:t>Leader</a:t>
            </a:r>
            <a:r>
              <a:rPr lang="zh-CN" altLang="en-US" dirty="0" smtClean="0"/>
              <a:t>的节点，其他节点都为</a:t>
            </a:r>
            <a:r>
              <a:rPr lang="en-US" altLang="zh-CN" dirty="0" smtClean="0"/>
              <a:t>Follower</a:t>
            </a:r>
            <a:r>
              <a:rPr lang="zh-CN" altLang="en-US" dirty="0" smtClean="0"/>
              <a:t>。当客户端</a:t>
            </a:r>
            <a:r>
              <a:rPr lang="en-US" altLang="zh-CN" dirty="0" smtClean="0"/>
              <a:t>Client</a:t>
            </a:r>
            <a:r>
              <a:rPr lang="zh-CN" altLang="en-US" dirty="0" smtClean="0"/>
              <a:t>连接到</a:t>
            </a:r>
            <a:r>
              <a:rPr lang="en-US" altLang="zh-CN" dirty="0" err="1" smtClean="0"/>
              <a:t>ZooKeeper</a:t>
            </a:r>
            <a:r>
              <a:rPr lang="zh-CN" altLang="en-US" dirty="0" smtClean="0"/>
              <a:t>集群，并且执行写请求时，这些请求会被发送到</a:t>
            </a:r>
            <a:r>
              <a:rPr lang="en-US" altLang="zh-CN" dirty="0" smtClean="0"/>
              <a:t>Leader</a:t>
            </a:r>
            <a:r>
              <a:rPr lang="zh-CN" altLang="en-US" dirty="0" smtClean="0"/>
              <a:t>节点上，然后</a:t>
            </a:r>
            <a:r>
              <a:rPr lang="en-US" altLang="zh-CN" dirty="0" smtClean="0"/>
              <a:t>Leader</a:t>
            </a:r>
            <a:r>
              <a:rPr lang="zh-CN" altLang="en-US" dirty="0" smtClean="0"/>
              <a:t>节点上数据变更会同步到集群中其他的</a:t>
            </a:r>
            <a:r>
              <a:rPr lang="en-US" altLang="zh-CN" dirty="0" smtClean="0"/>
              <a:t>Follower</a:t>
            </a:r>
            <a:r>
              <a:rPr lang="zh-CN" altLang="en-US" dirty="0" smtClean="0"/>
              <a:t>节点。</a:t>
            </a:r>
            <a:endParaRPr lang="en-US" altLang="zh-CN" dirty="0" smtClean="0"/>
          </a:p>
          <a:p>
            <a:r>
              <a:rPr lang="en-US" altLang="zh-CN" dirty="0" smtClean="0"/>
              <a:t>Leader</a:t>
            </a:r>
            <a:r>
              <a:rPr lang="zh-CN" altLang="en-US" dirty="0" smtClean="0"/>
              <a:t>节点在接收到数据变更请求后，首先将变更写入本地磁盘，以作恢复之用。当所有的写请求持久化到磁盘以后，才会将变更应用到内存中。</a:t>
            </a:r>
            <a:endParaRPr lang="en-US" altLang="zh-CN" dirty="0" smtClean="0"/>
          </a:p>
          <a:p>
            <a:r>
              <a:rPr lang="en-US" altLang="zh-CN" dirty="0" err="1" smtClean="0"/>
              <a:t>ZooKeeper</a:t>
            </a:r>
            <a:r>
              <a:rPr lang="zh-CN" altLang="en-US" dirty="0" smtClean="0"/>
              <a:t>使用了一种自定义的原子消息协议（</a:t>
            </a:r>
            <a:r>
              <a:rPr lang="en-US" altLang="zh-CN" dirty="0" err="1" smtClean="0"/>
              <a:t>ZooKeeper</a:t>
            </a:r>
            <a:r>
              <a:rPr lang="en-US" altLang="zh-CN" dirty="0" smtClean="0"/>
              <a:t> Atomic Broadcast  </a:t>
            </a:r>
            <a:r>
              <a:rPr lang="en-US" altLang="zh-CN" dirty="0" err="1" smtClean="0"/>
              <a:t>Zab</a:t>
            </a:r>
            <a:r>
              <a:rPr lang="zh-CN" altLang="en-US" dirty="0" smtClean="0"/>
              <a:t>协议），在消息层的这种原子特性，保证了整个协调系统中的节点数据或状态的一致性。</a:t>
            </a:r>
            <a:r>
              <a:rPr lang="en-US" altLang="zh-CN" dirty="0" smtClean="0"/>
              <a:t>Follower</a:t>
            </a:r>
            <a:r>
              <a:rPr lang="zh-CN" altLang="en-US" dirty="0" smtClean="0"/>
              <a:t>基于这种消息协议能够保证本地的</a:t>
            </a:r>
            <a:r>
              <a:rPr lang="en-US" altLang="zh-CN" dirty="0" err="1" smtClean="0"/>
              <a:t>ZooKeeper</a:t>
            </a:r>
            <a:r>
              <a:rPr lang="zh-CN" altLang="en-US" dirty="0" smtClean="0"/>
              <a:t>数据与</a:t>
            </a:r>
            <a:r>
              <a:rPr lang="en-US" altLang="zh-CN" dirty="0" smtClean="0"/>
              <a:t>Leader</a:t>
            </a:r>
            <a:r>
              <a:rPr lang="zh-CN" altLang="en-US" dirty="0" smtClean="0"/>
              <a:t>节点同步，然后基于本地的存储来独立地对外提供服务。</a:t>
            </a:r>
            <a:endParaRPr lang="en-US" altLang="zh-CN" dirty="0" smtClean="0"/>
          </a:p>
          <a:p>
            <a:r>
              <a:rPr lang="zh-CN" altLang="en-US" dirty="0" smtClean="0"/>
              <a:t>当一个</a:t>
            </a:r>
            <a:r>
              <a:rPr lang="en-US" altLang="zh-CN" dirty="0" smtClean="0"/>
              <a:t>Leader</a:t>
            </a:r>
            <a:r>
              <a:rPr lang="zh-CN" altLang="en-US" dirty="0" smtClean="0"/>
              <a:t>节点发生故障失效时，失败故障是快速响应的，消息层负责重新选择一个</a:t>
            </a:r>
            <a:r>
              <a:rPr lang="en-US" altLang="zh-CN" dirty="0" smtClean="0"/>
              <a:t>Leader</a:t>
            </a:r>
            <a:r>
              <a:rPr lang="zh-CN" altLang="en-US" dirty="0" smtClean="0"/>
              <a:t>，继续作为协调服务集群的中心，处理客户端写请求，并将</a:t>
            </a:r>
            <a:r>
              <a:rPr lang="en-US" altLang="zh-CN" dirty="0" err="1" smtClean="0"/>
              <a:t>ZooKeeper</a:t>
            </a:r>
            <a:r>
              <a:rPr lang="zh-CN" altLang="en-US" dirty="0" smtClean="0"/>
              <a:t>协调系统的数据变更同步（广播）到其他的</a:t>
            </a:r>
            <a:r>
              <a:rPr lang="en-US" altLang="zh-CN" dirty="0" smtClean="0"/>
              <a:t>Follower</a:t>
            </a:r>
            <a:r>
              <a:rPr lang="zh-CN" altLang="en-US" dirty="0" smtClean="0"/>
              <a:t>节点。</a:t>
            </a:r>
            <a:endParaRPr lang="zh-CN" altLang="en-US" dirty="0" smtClean="0"/>
          </a:p>
        </p:txBody>
      </p:sp>
      <p:sp>
        <p:nvSpPr>
          <p:cNvPr id="5" name="幻灯片图像占位符 4"/>
          <p:cNvSpPr>
            <a:spLocks noGrp="1" noRot="1" noChangeAspect="1"/>
          </p:cNvSpPr>
          <p:nvPr>
            <p:ph type="sldImg"/>
          </p:nvPr>
        </p:nvSpPr>
        <p:spPr>
          <a:xfrm>
            <a:off x="584200" y="765175"/>
            <a:ext cx="5930900" cy="3336925"/>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由此可见，</a:t>
            </a:r>
            <a:r>
              <a:rPr lang="en-US" altLang="zh-CN" smtClean="0"/>
              <a:t>2x+1</a:t>
            </a:r>
            <a:r>
              <a:rPr lang="zh-CN" altLang="en-US" smtClean="0"/>
              <a:t>个节点与</a:t>
            </a:r>
            <a:r>
              <a:rPr lang="en-US" altLang="zh-CN" smtClean="0"/>
              <a:t>2x+2</a:t>
            </a:r>
            <a:r>
              <a:rPr lang="zh-CN" altLang="en-US" smtClean="0"/>
              <a:t>个节点的容灾能力相同（</a:t>
            </a:r>
            <a:r>
              <a:rPr lang="en-US" altLang="zh-CN" smtClean="0"/>
              <a:t>3</a:t>
            </a:r>
            <a:r>
              <a:rPr lang="zh-CN" altLang="en-US" smtClean="0"/>
              <a:t>个与</a:t>
            </a:r>
            <a:r>
              <a:rPr lang="en-US" altLang="zh-CN" smtClean="0"/>
              <a:t>4</a:t>
            </a:r>
            <a:r>
              <a:rPr lang="zh-CN" altLang="en-US" smtClean="0"/>
              <a:t>个相同，</a:t>
            </a:r>
            <a:r>
              <a:rPr lang="en-US" altLang="zh-CN" smtClean="0"/>
              <a:t>5</a:t>
            </a:r>
            <a:r>
              <a:rPr lang="zh-CN" altLang="en-US" smtClean="0"/>
              <a:t>个与</a:t>
            </a:r>
            <a:r>
              <a:rPr lang="en-US" altLang="zh-CN" smtClean="0"/>
              <a:t>6</a:t>
            </a:r>
            <a:r>
              <a:rPr lang="zh-CN" altLang="en-US" smtClean="0"/>
              <a:t>个相同</a:t>
            </a:r>
            <a:r>
              <a:rPr lang="en-US" altLang="zh-CN" smtClean="0"/>
              <a:t>…</a:t>
            </a:r>
            <a:r>
              <a:rPr lang="zh-CN" altLang="en-US" smtClean="0"/>
              <a:t>），而考虑到选举以及完成写操作的速度与节点数的相关性，我们建议</a:t>
            </a:r>
            <a:r>
              <a:rPr lang="en-US" altLang="zh-CN" smtClean="0"/>
              <a:t>ZooKeeper</a:t>
            </a:r>
            <a:r>
              <a:rPr lang="zh-CN" altLang="en-US" smtClean="0"/>
              <a:t>部署奇数个节点。</a:t>
            </a:r>
            <a:endParaRPr lang="en-US" altLang="zh-CN" smtClean="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备注占位符 2"/>
          <p:cNvSpPr>
            <a:spLocks noGrp="1"/>
          </p:cNvSpPr>
          <p:nvPr>
            <p:ph type="body" idx="1"/>
          </p:nvPr>
        </p:nvSpPr>
        <p:spPr/>
        <p:txBody>
          <a:bodyPr/>
          <a:lstStyle/>
          <a:p>
            <a:r>
              <a:rPr lang="en-US" altLang="zh-CN" dirty="0" smtClean="0"/>
              <a:t>PPT</a:t>
            </a:r>
            <a:r>
              <a:rPr lang="zh-CN" altLang="en-US" dirty="0" smtClean="0"/>
              <a:t>中展示的是写请求的处理过程：</a:t>
            </a:r>
            <a:endParaRPr lang="en-US" altLang="zh-CN" dirty="0" smtClean="0"/>
          </a:p>
          <a:p>
            <a:pPr lvl="1"/>
            <a:r>
              <a:rPr lang="zh-CN" altLang="en-US" dirty="0" smtClean="0"/>
              <a:t>同读请求一样，客户端可以向任一</a:t>
            </a:r>
            <a:r>
              <a:rPr lang="en-US" altLang="zh-CN" dirty="0" smtClean="0"/>
              <a:t>server</a:t>
            </a:r>
            <a:r>
              <a:rPr lang="zh-CN" altLang="en-US" dirty="0" smtClean="0"/>
              <a:t>提出写请求。</a:t>
            </a:r>
            <a:endParaRPr lang="en-US" altLang="zh-CN" dirty="0" smtClean="0"/>
          </a:p>
          <a:p>
            <a:pPr lvl="1"/>
            <a:r>
              <a:rPr lang="en-US" altLang="zh-CN" dirty="0" smtClean="0"/>
              <a:t>server</a:t>
            </a:r>
            <a:r>
              <a:rPr lang="zh-CN" altLang="en-US" dirty="0" smtClean="0"/>
              <a:t>将这一请求发送给</a:t>
            </a:r>
            <a:r>
              <a:rPr lang="en-US" altLang="zh-CN" dirty="0" smtClean="0"/>
              <a:t>leader</a:t>
            </a:r>
            <a:r>
              <a:rPr lang="zh-CN" altLang="en-US" dirty="0" smtClean="0"/>
              <a:t>。</a:t>
            </a:r>
            <a:endParaRPr lang="en-US" altLang="zh-CN" dirty="0" smtClean="0"/>
          </a:p>
          <a:p>
            <a:pPr lvl="1"/>
            <a:r>
              <a:rPr lang="en-US" altLang="zh-CN" dirty="0" smtClean="0"/>
              <a:t>leader</a:t>
            </a:r>
            <a:r>
              <a:rPr lang="zh-CN" altLang="en-US" dirty="0" smtClean="0"/>
              <a:t>获取写请求后，会向所有节点发送这条写请求信息，询问是否能够执行这次写操作。</a:t>
            </a:r>
            <a:endParaRPr lang="en-US" altLang="zh-CN" dirty="0" smtClean="0"/>
          </a:p>
          <a:p>
            <a:pPr lvl="1"/>
            <a:r>
              <a:rPr lang="en-US" altLang="zh-CN" dirty="0" smtClean="0"/>
              <a:t>follower</a:t>
            </a:r>
            <a:r>
              <a:rPr lang="zh-CN" altLang="en-US" dirty="0" smtClean="0"/>
              <a:t>节点根据自身情况给出反馈信息</a:t>
            </a:r>
            <a:r>
              <a:rPr lang="en-US" altLang="zh-CN" dirty="0" smtClean="0"/>
              <a:t>ACK</a:t>
            </a:r>
            <a:r>
              <a:rPr lang="zh-CN" altLang="en-US" dirty="0" smtClean="0"/>
              <a:t>应答消息，</a:t>
            </a:r>
            <a:r>
              <a:rPr lang="en-US" altLang="zh-CN" dirty="0" smtClean="0"/>
              <a:t>leader</a:t>
            </a:r>
            <a:r>
              <a:rPr lang="zh-CN" altLang="en-US" dirty="0" smtClean="0"/>
              <a:t>根据反馈信息，若获取到的可以执行写操作的数量大于实例总数的一半，则认为本次写操作可执行。</a:t>
            </a:r>
            <a:endParaRPr lang="en-US" altLang="zh-CN" dirty="0" smtClean="0"/>
          </a:p>
          <a:p>
            <a:pPr lvl="1"/>
            <a:r>
              <a:rPr lang="en-US" altLang="zh-CN" dirty="0" smtClean="0"/>
              <a:t>leader</a:t>
            </a:r>
            <a:r>
              <a:rPr lang="zh-CN" altLang="en-US" dirty="0" smtClean="0"/>
              <a:t>将结果反馈给各</a:t>
            </a:r>
            <a:r>
              <a:rPr lang="en-US" altLang="zh-CN" dirty="0" smtClean="0"/>
              <a:t>follower</a:t>
            </a:r>
            <a:r>
              <a:rPr lang="zh-CN" altLang="en-US" dirty="0" smtClean="0"/>
              <a:t>，并完成写操作，各</a:t>
            </a:r>
            <a:r>
              <a:rPr lang="en-US" altLang="zh-CN" dirty="0" smtClean="0"/>
              <a:t>follower</a:t>
            </a:r>
            <a:r>
              <a:rPr lang="zh-CN" altLang="en-US" dirty="0" smtClean="0"/>
              <a:t>节点同步</a:t>
            </a:r>
            <a:r>
              <a:rPr lang="en-US" altLang="zh-CN" dirty="0" smtClean="0"/>
              <a:t>leader</a:t>
            </a:r>
            <a:r>
              <a:rPr lang="zh-CN" altLang="en-US" dirty="0" smtClean="0"/>
              <a:t>的数据，本次写操作完成。</a:t>
            </a:r>
            <a:endParaRPr lang="en-US" altLang="zh-CN" dirty="0" smtClean="0"/>
          </a:p>
        </p:txBody>
      </p:sp>
      <p:sp>
        <p:nvSpPr>
          <p:cNvPr id="4" name="幻灯片图像占位符 3"/>
          <p:cNvSpPr>
            <a:spLocks noGrp="1" noRot="1" noChangeAspect="1"/>
          </p:cNvSpPr>
          <p:nvPr>
            <p:ph type="sldImg"/>
          </p:nvPr>
        </p:nvSpPr>
        <p:spPr>
          <a:xfrm>
            <a:off x="584200" y="765175"/>
            <a:ext cx="5930900" cy="3336925"/>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376238" y="768350"/>
            <a:ext cx="6346825" cy="3570288"/>
          </a:xfrm>
        </p:spPr>
      </p:sp>
      <p:sp>
        <p:nvSpPr>
          <p:cNvPr id="5" name="备注占位符 4"/>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smtClean="0"/>
              <a:t>答案：</a:t>
            </a:r>
            <a:endParaRPr lang="en-US" altLang="zh-CN" dirty="0" smtClean="0"/>
          </a:p>
          <a:p>
            <a:pPr lvl="1"/>
            <a:r>
              <a:rPr lang="zh-CN" altLang="en-US" dirty="0" smtClean="0">
                <a:sym typeface="+mn-lt"/>
              </a:rPr>
              <a:t>容灾能力相同，但部署成本低</a:t>
            </a:r>
            <a:endParaRPr lang="en-US" altLang="zh-CN" dirty="0" smtClean="0">
              <a:sym typeface="+mn-lt"/>
            </a:endParaRPr>
          </a:p>
          <a:p>
            <a:pPr lvl="1"/>
            <a:endParaRPr lang="en-US" altLang="zh-CN" dirty="0" smtClean="0">
              <a:sym typeface="+mn-lt"/>
            </a:endParaRPr>
          </a:p>
          <a:p>
            <a:pPr lvl="1"/>
            <a:r>
              <a:rPr lang="zh-CN" altLang="en-US" dirty="0" smtClean="0">
                <a:sym typeface="+mn-lt"/>
              </a:rPr>
              <a:t>当数据在写入的时候，写入数据不能立即可见，在命令空间是立即可见的。当写入超过一个块或者结束的时候，对一个新的</a:t>
            </a:r>
            <a:r>
              <a:rPr lang="en-US" altLang="zh-CN" dirty="0" smtClean="0">
                <a:sym typeface="+mn-lt"/>
              </a:rPr>
              <a:t>reader</a:t>
            </a:r>
            <a:r>
              <a:rPr lang="zh-CN" altLang="en-US" dirty="0" smtClean="0">
                <a:sym typeface="+mn-lt"/>
              </a:rPr>
              <a:t>就是可见的。当前正在写入的块，对其他</a:t>
            </a:r>
            <a:r>
              <a:rPr lang="en-US" altLang="zh-CN" dirty="0" smtClean="0">
                <a:sym typeface="+mn-lt"/>
              </a:rPr>
              <a:t>reader</a:t>
            </a:r>
            <a:r>
              <a:rPr lang="zh-CN" altLang="en-US" dirty="0" smtClean="0">
                <a:sym typeface="+mn-lt"/>
              </a:rPr>
              <a:t>是不可见的</a:t>
            </a:r>
            <a:endParaRPr lang="en-US" altLang="zh-CN" dirty="0" smtClean="0">
              <a:sym typeface="+mn-lt"/>
            </a:endParaRPr>
          </a:p>
        </p:txBody>
      </p:sp>
      <p:sp>
        <p:nvSpPr>
          <p:cNvPr id="4" name="幻灯片图像占位符 3"/>
          <p:cNvSpPr>
            <a:spLocks noGrp="1" noRot="1" noChangeAspect="1"/>
          </p:cNvSpPr>
          <p:nvPr>
            <p:ph type="sldImg"/>
          </p:nvPr>
        </p:nvSpPr>
        <p:spPr>
          <a:xfrm>
            <a:off x="376238" y="768350"/>
            <a:ext cx="6346825" cy="3570288"/>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备注占位符 2"/>
          <p:cNvSpPr>
            <a:spLocks noGrp="1"/>
          </p:cNvSpPr>
          <p:nvPr>
            <p:ph type="body" idx="1"/>
          </p:nvPr>
        </p:nvSpPr>
        <p:spPr/>
        <p:txBody>
          <a:bodyPr/>
          <a:lstStyle/>
          <a:p>
            <a:r>
              <a:rPr lang="zh-CN" altLang="en-US" dirty="0" smtClean="0"/>
              <a:t>文件系统定义：文件系统是一种存储和组织计算机数据的方法，它使得对其访问和查找变得容易。</a:t>
            </a:r>
            <a:endParaRPr lang="en-US" altLang="zh-CN" dirty="0" smtClean="0"/>
          </a:p>
          <a:p>
            <a:r>
              <a:rPr lang="zh-CN" altLang="en-US" dirty="0" smtClean="0"/>
              <a:t>文件名：在文件系统中，文件名是用于定位存储位置。</a:t>
            </a:r>
            <a:endParaRPr lang="en-US" altLang="zh-CN" dirty="0" smtClean="0"/>
          </a:p>
          <a:p>
            <a:r>
              <a:rPr lang="zh-CN" altLang="en-US" dirty="0" smtClean="0"/>
              <a:t>元数据（</a:t>
            </a:r>
            <a:r>
              <a:rPr lang="en-US" altLang="zh-CN" dirty="0" smtClean="0"/>
              <a:t>Metadata</a:t>
            </a:r>
            <a:r>
              <a:rPr lang="zh-CN" altLang="en-US" dirty="0" smtClean="0"/>
              <a:t>）：保存文件属性的数据，如文件名，文件长度，文件所属用户组，文件存储位置等。</a:t>
            </a:r>
            <a:endParaRPr lang="en-US" altLang="zh-CN" dirty="0" smtClean="0"/>
          </a:p>
          <a:p>
            <a:r>
              <a:rPr lang="zh-CN" altLang="en-US" dirty="0" smtClean="0"/>
              <a:t>数据块（</a:t>
            </a:r>
            <a:r>
              <a:rPr lang="en-US" altLang="zh-CN" dirty="0" smtClean="0"/>
              <a:t>Block</a:t>
            </a:r>
            <a:r>
              <a:rPr lang="zh-CN" altLang="en-US" dirty="0" smtClean="0"/>
              <a:t>）：存储文件的最小单元。对存储介质划分了固定的区域，使用时按这些区域分配使用。</a:t>
            </a:r>
            <a:endParaRPr lang="en-US" altLang="zh-CN" dirty="0" smtClean="0"/>
          </a:p>
          <a:p>
            <a:endParaRPr lang="zh-CN" altLang="en-US" dirty="0" smtClean="0"/>
          </a:p>
        </p:txBody>
      </p:sp>
      <p:sp>
        <p:nvSpPr>
          <p:cNvPr id="3" name="幻灯片图像占位符 2"/>
          <p:cNvSpPr>
            <a:spLocks noGrp="1" noRot="1" noChangeAspect="1"/>
          </p:cNvSpPr>
          <p:nvPr>
            <p:ph type="sldImg"/>
          </p:nvPr>
        </p:nvSpPr>
        <p:spPr>
          <a:xfrm>
            <a:off x="376238" y="768350"/>
            <a:ext cx="6346825" cy="3570288"/>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备注占位符 2"/>
          <p:cNvSpPr>
            <a:spLocks noGrp="1"/>
          </p:cNvSpPr>
          <p:nvPr>
            <p:ph type="body" idx="1"/>
          </p:nvPr>
        </p:nvSpPr>
        <p:spPr/>
        <p:txBody>
          <a:bodyPr/>
          <a:lstStyle/>
          <a:p>
            <a:r>
              <a:rPr lang="zh-CN" altLang="en-US" dirty="0" smtClean="0"/>
              <a:t>不适用场景：</a:t>
            </a:r>
            <a:endParaRPr lang="zh-CN" altLang="en-US" dirty="0" smtClean="0"/>
          </a:p>
          <a:p>
            <a:pPr lvl="1"/>
            <a:r>
              <a:rPr lang="en-US" altLang="zh-CN" dirty="0" smtClean="0"/>
              <a:t>[1] </a:t>
            </a:r>
            <a:r>
              <a:rPr lang="zh-CN" altLang="en-US" dirty="0" smtClean="0"/>
              <a:t>低时间延迟数据访问的应用，例如几十毫秒范围。</a:t>
            </a:r>
            <a:endParaRPr lang="zh-CN" altLang="en-US" dirty="0" smtClean="0"/>
          </a:p>
          <a:p>
            <a:pPr lvl="1"/>
            <a:r>
              <a:rPr lang="zh-CN" altLang="en-US" dirty="0" smtClean="0"/>
              <a:t>          原因：</a:t>
            </a:r>
            <a:r>
              <a:rPr lang="en-US" altLang="zh-CN" dirty="0" smtClean="0"/>
              <a:t>HDFS</a:t>
            </a:r>
            <a:r>
              <a:rPr lang="zh-CN" altLang="en-US" dirty="0" smtClean="0"/>
              <a:t>是为高数据吞吐量应用优化的，这样就会造成以高时间延迟为代价。</a:t>
            </a:r>
            <a:endParaRPr lang="zh-CN" altLang="en-US" dirty="0" smtClean="0"/>
          </a:p>
          <a:p>
            <a:pPr lvl="1"/>
            <a:r>
              <a:rPr lang="en-US" altLang="zh-CN" dirty="0" smtClean="0"/>
              <a:t>[2] </a:t>
            </a:r>
            <a:r>
              <a:rPr lang="zh-CN" altLang="en-US" dirty="0" smtClean="0"/>
              <a:t>大量小文件 。</a:t>
            </a:r>
            <a:endParaRPr lang="zh-CN" altLang="en-US" dirty="0" smtClean="0"/>
          </a:p>
          <a:p>
            <a:pPr lvl="1"/>
            <a:r>
              <a:rPr lang="zh-CN" altLang="en-US" dirty="0" smtClean="0"/>
              <a:t>         原因：</a:t>
            </a:r>
            <a:r>
              <a:rPr lang="en-US" altLang="zh-CN" dirty="0" err="1" smtClean="0"/>
              <a:t>NameNode</a:t>
            </a:r>
            <a:r>
              <a:rPr lang="zh-CN" altLang="en-US" dirty="0" smtClean="0"/>
              <a:t>启动时，将文件系统的元数据加载到内存，因此文件系统所能存储的文件总数受限于</a:t>
            </a:r>
            <a:r>
              <a:rPr lang="en-US" altLang="zh-CN" dirty="0" err="1" smtClean="0"/>
              <a:t>NameNode</a:t>
            </a:r>
            <a:r>
              <a:rPr lang="zh-CN" altLang="en-US" dirty="0" smtClean="0"/>
              <a:t>内存容量。根据经验，每个文件，目录和数据块的存储信息大约占</a:t>
            </a:r>
            <a:r>
              <a:rPr lang="en-US" altLang="zh-CN" dirty="0" smtClean="0"/>
              <a:t>150</a:t>
            </a:r>
            <a:r>
              <a:rPr lang="zh-CN" altLang="en-US" dirty="0" smtClean="0"/>
              <a:t>字节，如果一百万个文件，且每个文件占一个数据块，那至少需要</a:t>
            </a:r>
            <a:r>
              <a:rPr lang="en-US" altLang="zh-CN" dirty="0" smtClean="0"/>
              <a:t>300MB</a:t>
            </a:r>
            <a:r>
              <a:rPr lang="zh-CN" altLang="en-US" dirty="0" smtClean="0"/>
              <a:t>的内存空间，但是如果存储十亿个文件，那么需要的内存空间将是非常大的。</a:t>
            </a:r>
            <a:endParaRPr lang="zh-CN" altLang="en-US" dirty="0" smtClean="0"/>
          </a:p>
          <a:p>
            <a:pPr lvl="1"/>
            <a:r>
              <a:rPr lang="en-US" altLang="zh-CN" dirty="0" smtClean="0"/>
              <a:t>[3] </a:t>
            </a:r>
            <a:r>
              <a:rPr lang="zh-CN" altLang="en-US" dirty="0" smtClean="0"/>
              <a:t>多用户写入，任意修改文件。</a:t>
            </a:r>
            <a:endParaRPr lang="zh-CN" altLang="en-US" dirty="0" smtClean="0"/>
          </a:p>
          <a:p>
            <a:pPr lvl="1"/>
            <a:r>
              <a:rPr lang="zh-CN" altLang="en-US" dirty="0" smtClean="0"/>
              <a:t>         原因：现在</a:t>
            </a:r>
            <a:r>
              <a:rPr lang="en-US" altLang="zh-CN" dirty="0" smtClean="0"/>
              <a:t>HDFS</a:t>
            </a:r>
            <a:r>
              <a:rPr lang="zh-CN" altLang="en-US" dirty="0" smtClean="0"/>
              <a:t>文件只有一个</a:t>
            </a:r>
            <a:r>
              <a:rPr lang="en-US" altLang="zh-CN" dirty="0" smtClean="0"/>
              <a:t>writer</a:t>
            </a:r>
            <a:r>
              <a:rPr lang="zh-CN" altLang="en-US" dirty="0" smtClean="0"/>
              <a:t>，而且写操作总是写在文件的末尾。也不支持在文件的任意位置进行修改。可能以后会支持，但相对比较低效</a:t>
            </a:r>
            <a:endParaRPr lang="zh-CN" altLang="en-US" dirty="0" smtClean="0"/>
          </a:p>
          <a:p>
            <a:pPr lvl="0"/>
            <a:r>
              <a:rPr lang="zh-CN" altLang="en-US" dirty="0" smtClean="0"/>
              <a:t>流式数据访问：在数据集生成后，长时间在此数据集上进行各种分析。每次分析都将涉及该数据集的大部分数据甚至全部数据，因此读取整个数据集的时间延迟比读取第一条记录的时间延迟更重要。与流数据访问对应的是随机数据访问，它要求定位、查询或修改数据的延迟较小，比较适合于创建数据后再多次读写的情况，传统关系型数据库很符合这一点。</a:t>
            </a:r>
            <a:endParaRPr lang="en-US" altLang="zh-CN" dirty="0" smtClean="0"/>
          </a:p>
          <a:p>
            <a:pPr lvl="0"/>
            <a:r>
              <a:rPr lang="zh-CN" altLang="en-US" dirty="0" smtClean="0"/>
              <a:t>文件存储级别：</a:t>
            </a:r>
            <a:endParaRPr lang="en-US" altLang="zh-CN" dirty="0" smtClean="0"/>
          </a:p>
          <a:p>
            <a:pPr lvl="1"/>
            <a:r>
              <a:rPr lang="en-US" altLang="zh-CN" dirty="0" smtClean="0"/>
              <a:t>Bit B KB MB GB TB PB EB ZB YB BB NB DB</a:t>
            </a:r>
            <a:endParaRPr lang="zh-CN" altLang="en-US" dirty="0" smtClean="0"/>
          </a:p>
          <a:p>
            <a:endParaRPr lang="zh-CN" altLang="en-US" dirty="0" smtClean="0"/>
          </a:p>
        </p:txBody>
      </p:sp>
      <p:sp>
        <p:nvSpPr>
          <p:cNvPr id="3" name="幻灯片图像占位符 2"/>
          <p:cNvSpPr>
            <a:spLocks noGrp="1" noRot="1" noChangeAspect="1"/>
          </p:cNvSpPr>
          <p:nvPr>
            <p:ph type="sldImg"/>
          </p:nvPr>
        </p:nvSpPr>
        <p:spPr>
          <a:xfrm>
            <a:off x="376238" y="768350"/>
            <a:ext cx="6346825" cy="3570288"/>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smtClean="0"/>
              <a:t>网站数据存储</a:t>
            </a:r>
            <a:endParaRPr lang="en-US" altLang="zh-CN" dirty="0" smtClean="0"/>
          </a:p>
          <a:p>
            <a:r>
              <a:rPr lang="zh-CN" altLang="en-US" dirty="0" smtClean="0"/>
              <a:t>交通电子眼</a:t>
            </a:r>
            <a:endParaRPr lang="en-US" altLang="zh-CN" dirty="0" smtClean="0"/>
          </a:p>
          <a:p>
            <a:r>
              <a:rPr lang="zh-CN" altLang="en-US" dirty="0" smtClean="0"/>
              <a:t>气象数据</a:t>
            </a:r>
            <a:endParaRPr lang="en-US" altLang="zh-CN" dirty="0" smtClean="0"/>
          </a:p>
          <a:p>
            <a:r>
              <a:rPr lang="zh-CN" altLang="en-US" dirty="0" smtClean="0"/>
              <a:t>传感器数据</a:t>
            </a:r>
            <a:endParaRPr lang="zh-CN" altLang="en-US" dirty="0"/>
          </a:p>
        </p:txBody>
      </p:sp>
      <p:sp>
        <p:nvSpPr>
          <p:cNvPr id="4" name="幻灯片图像占位符 3"/>
          <p:cNvSpPr>
            <a:spLocks noGrp="1" noRot="1" noChangeAspect="1"/>
          </p:cNvSpPr>
          <p:nvPr>
            <p:ph type="sldImg"/>
          </p:nvPr>
        </p:nvSpPr>
        <p:spPr>
          <a:xfrm>
            <a:off x="376238" y="768350"/>
            <a:ext cx="6346825" cy="3570288"/>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6238" y="768350"/>
            <a:ext cx="6346825" cy="3570288"/>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nvGraphicFramePr>
        <p:xfrm>
          <a:off x="1007140" y="1254490"/>
          <a:ext cx="10460715" cy="1082675"/>
        </p:xfrm>
        <a:graphic>
          <a:graphicData uri="http://schemas.openxmlformats.org/drawingml/2006/table">
            <a:tbl>
              <a:tblPr/>
              <a:tblGrid>
                <a:gridCol w="3119031"/>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课程编码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适用产品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产品版本</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21"/>
          <p:cNvGraphicFramePr>
            <a:graphicFrameLocks noGrp="1"/>
          </p:cNvGraphicFramePr>
          <p:nvPr userDrawn="1"/>
        </p:nvGraphicFramePr>
        <p:xfrm>
          <a:off x="1007140" y="2776902"/>
          <a:ext cx="10460714" cy="3038475"/>
        </p:xfrm>
        <a:graphic>
          <a:graphicData uri="http://schemas.openxmlformats.org/drawingml/2006/table">
            <a:tbl>
              <a:tblPr/>
              <a:tblGrid>
                <a:gridCol w="3119030"/>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时间</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endParaRPr lang="zh-CN" altLang="en-US" dirty="0"/>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endParaRPr lang="zh-CN" altLang="en-US" dirty="0"/>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endParaRPr lang="zh-CN" altLang="en-US" dirty="0"/>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ln>
        </p:spPr>
        <p:txBody>
          <a:bodyPr lIns="78227" tIns="39112" rIns="78227" bIns="39112" anchor="ctr"/>
          <a:lstStyle/>
          <a:p>
            <a:pPr algn="l" defTabSz="1000760" rtl="0" eaLnBrk="0" fontAlgn="ctr" hangingPunct="0">
              <a:spcBef>
                <a:spcPct val="0"/>
              </a:spcBef>
              <a:spcAft>
                <a:spcPct val="0"/>
              </a:spcAft>
            </a:pPr>
            <a:r>
              <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endPar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ln>
        </p:spPr>
        <p:txBody>
          <a:bodyPr wrap="square">
            <a:spAutoFit/>
          </a:bodyPr>
          <a:lstStyle/>
          <a:p>
            <a:pPr fontAlgn="ctr">
              <a:spcBef>
                <a:spcPct val="50000"/>
              </a:spcBef>
            </a:pPr>
            <a:r>
              <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rPr>
              <a:t>本页不打印</a:t>
            </a:r>
            <a:endPar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思考题</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31"/>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32"/>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35"/>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38"/>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Freeform 39"/>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40"/>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Freeform 41"/>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Freeform 42"/>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1" name="Freeform 6"/>
          <p:cNvSpPr/>
          <p:nvPr userDrawn="1"/>
        </p:nvSpPr>
        <p:spPr bwMode="auto">
          <a:xfrm>
            <a:off x="3588303" y="296368"/>
            <a:ext cx="860369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11"/>
          <p:cNvSpPr/>
          <p:nvPr userDrawn="1"/>
        </p:nvSpPr>
        <p:spPr bwMode="auto">
          <a:xfrm>
            <a:off x="3482973" y="296368"/>
            <a:ext cx="223610"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文本占位符 6"/>
          <p:cNvSpPr>
            <a:spLocks noGrp="1"/>
          </p:cNvSpPr>
          <p:nvPr>
            <p:ph type="body" sz="quarter" idx="11" hasCustomPrompt="1"/>
          </p:nvPr>
        </p:nvSpPr>
        <p:spPr>
          <a:xfrm>
            <a:off x="451191" y="1247555"/>
            <a:ext cx="11307600" cy="4680000"/>
          </a:xfrm>
          <a:prstGeom prst="rect">
            <a:avLst/>
          </a:prstGeom>
        </p:spPr>
        <p:txBody>
          <a:bodyPr/>
          <a:lstStyle>
            <a:lvl1pPr marL="457200" marR="0" indent="-457200" algn="just" defTabSz="801370" rtl="0" eaLnBrk="1" fontAlgn="ctr" latinLnBrk="0" hangingPunct="1">
              <a:lnSpc>
                <a:spcPct val="140000"/>
              </a:lnSpc>
              <a:spcBef>
                <a:spcPct val="30000"/>
              </a:spcBef>
              <a:spcAft>
                <a:spcPct val="0"/>
              </a:spcAft>
              <a:buClr>
                <a:schemeClr val="tx1"/>
              </a:buClr>
              <a:buSzPct val="100000"/>
              <a:buFont typeface="+mj-lt"/>
              <a:buAutoNum type="arabicPeriod"/>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401320" indent="0" algn="just">
              <a:buSzPct val="100000"/>
              <a:buFont typeface="+mj-lt"/>
              <a:buNone/>
              <a:defRPr sz="1800" baseline="0">
                <a:latin typeface="Huawei Sans" panose="020C0503030203020204" pitchFamily="34" charset="0"/>
              </a:defRPr>
            </a:lvl2pPr>
            <a:lvl3pPr>
              <a:defRPr/>
            </a:lvl3pPr>
            <a:lvl5pPr>
              <a:buNone/>
              <a:defRPr/>
            </a:lvl5pPr>
          </a:lstStyle>
          <a:p>
            <a:r>
              <a:rPr lang="zh-CN" altLang="en-US" dirty="0" smtClean="0"/>
              <a:t>此版式用于思考题</a:t>
            </a:r>
            <a:r>
              <a:rPr lang="en-US" altLang="zh-CN" dirty="0" smtClean="0"/>
              <a:t>-201501</a:t>
            </a:r>
            <a:r>
              <a:rPr lang="zh-CN" altLang="en-US" dirty="0" smtClean="0"/>
              <a:t>具体格式（序号格式需以模板展示）</a:t>
            </a:r>
            <a:endParaRPr lang="en-US" altLang="zh-CN" dirty="0" smtClean="0"/>
          </a:p>
          <a:p>
            <a:pPr lvl="1"/>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本节小结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smtClean="0"/>
              <a:t>此版式用于每一节的小结</a:t>
            </a:r>
            <a:endParaRPr lang="zh-CN" altLang="en-US" dirty="0" smtClean="0"/>
          </a:p>
          <a:p>
            <a:pPr lvl="1"/>
            <a:r>
              <a:rPr lang="zh-CN" altLang="en-US" dirty="0" smtClean="0"/>
              <a:t>第二</a:t>
            </a:r>
            <a:r>
              <a:rPr lang="zh-CN" altLang="en-US" dirty="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本章总结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更多信息</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学习推荐</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srcRect t="17896" b="10658"/>
          <a:stretch>
            <a:fillRect/>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indent="0" algn="l" defTabSz="913765" rtl="0" eaLnBrk="1" fontAlgn="ctr" latinLnBrk="0" hangingPunct="1">
              <a:lnSpc>
                <a:spcPct val="100000"/>
              </a:lnSpc>
              <a:spcBef>
                <a:spcPct val="0"/>
              </a:spcBef>
              <a:spcAft>
                <a:spcPct val="0"/>
              </a:spcAft>
              <a:buClrTx/>
              <a:buSzTx/>
              <a:buFontTx/>
              <a:buNone/>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fontAlgn="ctr"/>
              <a:r>
                <a:rPr lang="zh-CN" altLang="en-US"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谢 谢</a:t>
              </a:r>
              <a:endParaRPr lang="en-US" altLang="zh-CN"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6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600"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showMasterSp="0">
  <p:cSld name="1_2#总标题">
    <p:spTree>
      <p:nvGrpSpPr>
        <p:cNvPr id="1" name=""/>
        <p:cNvGrpSpPr/>
        <p:nvPr/>
      </p:nvGrpSpPr>
      <p:grpSpPr>
        <a:xfrm>
          <a:off x="0" y="0"/>
          <a:ext cx="0" cy="0"/>
          <a:chOff x="0" y="0"/>
          <a:chExt cx="0" cy="0"/>
        </a:xfrm>
      </p:grpSpPr>
      <p:pic>
        <p:nvPicPr>
          <p:cNvPr id="7" name="Picture 9" descr="封面"/>
          <p:cNvPicPr>
            <a:picLocks noChangeAspect="1" noChangeArrowheads="1"/>
          </p:cNvPicPr>
          <p:nvPr userDrawn="1"/>
        </p:nvPicPr>
        <p:blipFill>
          <a:blip r:embed="rId2" cstate="email"/>
          <a:srcRect/>
          <a:stretch>
            <a:fillRect/>
          </a:stretch>
        </p:blipFill>
        <p:spPr bwMode="auto">
          <a:xfrm>
            <a:off x="0" y="1204900"/>
            <a:ext cx="1219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7854" y="5265204"/>
            <a:ext cx="1072800" cy="1093042"/>
          </a:xfrm>
          <a:prstGeom prst="rect">
            <a:avLst/>
          </a:prstGeom>
        </p:spPr>
      </p:pic>
      <p:sp>
        <p:nvSpPr>
          <p:cNvPr id="1414185" name="Rectangle 41"/>
          <p:cNvSpPr>
            <a:spLocks noGrp="1" noChangeArrowheads="1"/>
          </p:cNvSpPr>
          <p:nvPr>
            <p:ph type="ctrTitle" sz="quarter"/>
          </p:nvPr>
        </p:nvSpPr>
        <p:spPr>
          <a:xfrm>
            <a:off x="1007533" y="1233488"/>
            <a:ext cx="10465330" cy="2482850"/>
          </a:xfrm>
          <a:ln algn="ctr"/>
        </p:spPr>
        <p:txBody>
          <a:bodyPr lIns="87802" tIns="43901" rIns="87802" bIns="43901"/>
          <a:lstStyle>
            <a:lvl1pPr algn="l" defTabSz="784225" eaLnBrk="0" hangingPunct="0">
              <a:defRPr sz="4300" b="1">
                <a:solidFill>
                  <a:schemeClr val="bg1"/>
                </a:solidFill>
              </a:defRPr>
            </a:lvl1pPr>
          </a:lstStyle>
          <a:p>
            <a:r>
              <a:rPr lang="zh-CN" altLang="en-US" dirty="0"/>
              <a:t>单击此处编辑母版标题样式</a:t>
            </a:r>
            <a:endParaRPr lang="zh-CN" altLang="en-US" dirty="0"/>
          </a:p>
        </p:txBody>
      </p:sp>
      <p:sp>
        <p:nvSpPr>
          <p:cNvPr id="9" name="Text Box 48"/>
          <p:cNvSpPr txBox="1">
            <a:spLocks noChangeArrowheads="1"/>
          </p:cNvSpPr>
          <p:nvPr userDrawn="1"/>
        </p:nvSpPr>
        <p:spPr bwMode="auto">
          <a:xfrm>
            <a:off x="10265828" y="4094164"/>
            <a:ext cx="1338784" cy="265566"/>
          </a:xfrm>
          <a:prstGeom prst="rect">
            <a:avLst/>
          </a:prstGeom>
          <a:noFill/>
          <a:ln w="9525">
            <a:noFill/>
            <a:miter lim="800000"/>
          </a:ln>
        </p:spPr>
        <p:txBody>
          <a:bodyPr wrap="none" lIns="80115" tIns="40059" rIns="80115" bIns="40059">
            <a:spAutoFit/>
          </a:bodyPr>
          <a:lstStyle/>
          <a:p>
            <a:pPr defTabSz="801370" eaLnBrk="0" fontAlgn="base" hangingPunct="0">
              <a:defRPr/>
            </a:pPr>
            <a:r>
              <a:rPr lang="en-US" altLang="zh-CN" sz="1200" dirty="0">
                <a:solidFill>
                  <a:schemeClr val="bg1"/>
                </a:solidFill>
                <a:ea typeface="MS PGothic" panose="020B0600070205080204" pitchFamily="34" charset="-128"/>
              </a:rPr>
              <a:t>www.huawei.com</a:t>
            </a:r>
            <a:endParaRPr lang="en-US" altLang="zh-CN" sz="1200" dirty="0">
              <a:solidFill>
                <a:schemeClr val="bg1"/>
              </a:solidFill>
              <a:ea typeface="MS PGothic" panose="020B0600070205080204" pitchFamily="34" charset="-128"/>
            </a:endParaRPr>
          </a:p>
        </p:txBody>
      </p:sp>
      <p:sp>
        <p:nvSpPr>
          <p:cNvPr id="8" name="Rectangle 14"/>
          <p:cNvSpPr>
            <a:spLocks noChangeArrowheads="1"/>
          </p:cNvSpPr>
          <p:nvPr userDrawn="1"/>
        </p:nvSpPr>
        <p:spPr bwMode="auto">
          <a:xfrm>
            <a:off x="1007533" y="6088128"/>
            <a:ext cx="3821423" cy="327108"/>
          </a:xfrm>
          <a:prstGeom prst="rect">
            <a:avLst/>
          </a:prstGeom>
          <a:noFill/>
          <a:ln w="9525" algn="ctr">
            <a:noFill/>
            <a:miter lim="800000"/>
          </a:ln>
          <a:effectLst/>
        </p:spPr>
        <p:txBody>
          <a:bodyPr wrap="none" lIns="80101" tIns="40052" rIns="80101" bIns="40052">
            <a:spAutoFit/>
          </a:bodyPr>
          <a:lstStyle/>
          <a:p>
            <a:pPr defTabSz="801370" eaLnBrk="0" fontAlgn="base" hangingPunct="0"/>
            <a:r>
              <a:rPr lang="zh-CN" altLang="en-US" sz="1600" b="1" i="0" dirty="0" smtClean="0">
                <a:latin typeface="微软雅黑" panose="020B0503020204020204" pitchFamily="34" charset="-122"/>
                <a:ea typeface="微软雅黑" panose="020B0503020204020204" pitchFamily="34" charset="-122"/>
                <a:cs typeface="Arial" panose="020B0604020202090204" pitchFamily="34" charset="0"/>
              </a:rPr>
              <a:t>版权所有</a:t>
            </a:r>
            <a:r>
              <a:rPr lang="en-US" altLang="zh-CN" sz="1600" b="1" i="0" dirty="0" smtClean="0">
                <a:latin typeface="微软雅黑" panose="020B0503020204020204" pitchFamily="34" charset="-122"/>
                <a:ea typeface="微软雅黑" panose="020B0503020204020204" pitchFamily="34" charset="-122"/>
                <a:cs typeface="Arial" panose="020B0604020202090204" pitchFamily="34" charset="0"/>
              </a:rPr>
              <a:t> © </a:t>
            </a:r>
            <a:r>
              <a:rPr lang="zh-CN" altLang="en-US" sz="1600" b="1" i="0" dirty="0" smtClean="0">
                <a:latin typeface="微软雅黑" panose="020B0503020204020204" pitchFamily="34" charset="-122"/>
                <a:ea typeface="微软雅黑" panose="020B0503020204020204" pitchFamily="34" charset="-122"/>
                <a:cs typeface="Arial" panose="020B0604020202090204" pitchFamily="34" charset="0"/>
              </a:rPr>
              <a:t>浙江华为通信技术有限公司</a:t>
            </a:r>
            <a:r>
              <a:rPr lang="en-US" altLang="zh-CN" sz="1600" b="1" i="0" dirty="0" smtClean="0">
                <a:latin typeface="微软雅黑" panose="020B0503020204020204" pitchFamily="34" charset="-122"/>
                <a:ea typeface="微软雅黑" panose="020B0503020204020204" pitchFamily="34" charset="-122"/>
                <a:cs typeface="Arial" panose="020B0604020202090204" pitchFamily="34" charset="0"/>
              </a:rPr>
              <a:t> </a:t>
            </a:r>
            <a:endParaRPr lang="en-US" altLang="zh-CN" sz="1600" b="1" i="0" dirty="0">
              <a:latin typeface="微软雅黑" panose="020B0503020204020204" pitchFamily="34" charset="-122"/>
              <a:ea typeface="微软雅黑" panose="020B0503020204020204" pitchFamily="34" charset="-122"/>
              <a:cs typeface="Arial" panose="020B060402020209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a:fillRect/>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prstGeom prst="rect">
            <a:avLst/>
          </a:prstGeom>
          <a:ln algn="ctr"/>
        </p:spPr>
        <p:txBody>
          <a:bodyPr lIns="87802" tIns="43901" rIns="87802" bIns="43901"/>
          <a:lstStyle>
            <a:lvl1pPr algn="l" defTabSz="800735"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单击此处编辑母版标题样式</a:t>
            </a:r>
            <a:endParaRPr lang="zh-CN" altLang="en-US" dirty="0"/>
          </a:p>
        </p:txBody>
      </p:sp>
      <p:sp>
        <p:nvSpPr>
          <p:cNvPr id="10" name="文本占位符 29"/>
          <p:cNvSpPr>
            <a:spLocks noGrp="1"/>
          </p:cNvSpPr>
          <p:nvPr>
            <p:ph type="body" sz="quarter" idx="10"/>
          </p:nvPr>
        </p:nvSpPr>
        <p:spPr>
          <a:xfrm>
            <a:off x="1030892" y="5816120"/>
            <a:ext cx="6909301" cy="493200"/>
          </a:xfrm>
          <a:prstGeom prst="rect">
            <a:avLst/>
          </a:prstGeom>
        </p:spPr>
        <p:txBody>
          <a:bodyPr/>
          <a:lstStyle>
            <a:lvl1pPr marL="0" indent="0" algn="l" defTabSz="800735"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单击此处编辑母版文本样式</a:t>
            </a:r>
            <a:endParaRPr lang="zh-CN" altLang="en-US" dirty="0"/>
          </a:p>
        </p:txBody>
      </p:sp>
      <p:sp>
        <p:nvSpPr>
          <p:cNvPr id="11" name="Rectangle 54"/>
          <p:cNvSpPr>
            <a:spLocks noChangeArrowheads="1"/>
          </p:cNvSpPr>
          <p:nvPr userDrawn="1"/>
        </p:nvSpPr>
        <p:spPr bwMode="auto">
          <a:xfrm>
            <a:off x="947058" y="6500581"/>
            <a:ext cx="2603726" cy="265552"/>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2019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45851" y="1247556"/>
            <a:ext cx="11307600" cy="4679788"/>
          </a:xfrm>
          <a:prstGeom prst="rect">
            <a:avLst/>
          </a:prstGeom>
        </p:spPr>
        <p:txBody>
          <a:bodyPr/>
          <a:lstStyle>
            <a:lvl1pPr marL="302260" indent="-302260"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
        <p:nvSpPr>
          <p:cNvPr id="16"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algn="l" defTabSz="1000760" eaLnBrk="0" fontAlgn="auto"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前言</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Freeform 7"/>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8"/>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Freeform 9"/>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4" name="Freeform 10"/>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5"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6"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文本占位符 6"/>
          <p:cNvSpPr>
            <a:spLocks noGrp="1"/>
          </p:cNvSpPr>
          <p:nvPr>
            <p:ph type="body" sz="quarter" idx="10" hasCustomPrompt="1"/>
          </p:nvPr>
        </p:nvSpPr>
        <p:spPr>
          <a:xfrm>
            <a:off x="445851" y="1247556"/>
            <a:ext cx="11307600" cy="4679788"/>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fontAlgn="ctr">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smtClean="0"/>
              <a:t>学完本课程后，您将能够：</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目录</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Freeform 22"/>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7" name="文本占位符 6"/>
          <p:cNvSpPr>
            <a:spLocks noGrp="1"/>
          </p:cNvSpPr>
          <p:nvPr>
            <p:ph type="body" sz="quarter" idx="10" hasCustomPrompt="1"/>
          </p:nvPr>
        </p:nvSpPr>
        <p:spPr>
          <a:xfrm>
            <a:off x="445851" y="1242452"/>
            <a:ext cx="11307600" cy="4680000"/>
          </a:xfrm>
          <a:prstGeom prst="rect">
            <a:avLst/>
          </a:prstGeom>
        </p:spPr>
        <p:txBody>
          <a:bodyPr/>
          <a:lstStyle>
            <a:lvl1pPr marL="457200" marR="0" indent="-457200" algn="just" defTabSz="800735" rtl="0" eaLnBrk="1" fontAlgn="ctr" latinLnBrk="0" hangingPunct="1">
              <a:lnSpc>
                <a:spcPct val="140000"/>
              </a:lnSpc>
              <a:spcBef>
                <a:spcPct val="30000"/>
              </a:spcBef>
              <a:spcAft>
                <a:spcPct val="0"/>
              </a:spcAft>
              <a:buClrTx/>
              <a:buSzPct val="100000"/>
              <a:buFont typeface="+mj-lt"/>
              <a:buAutoNum type="arabicPeriod"/>
              <a:defRPr>
                <a:latin typeface="+mn-lt"/>
                <a:ea typeface="+mn-ea"/>
                <a:cs typeface="Arial" panose="020B060402020209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4050" lvl="1" indent="-457200">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4460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TextBox 10"/>
          <p:cNvSpPr txBox="1"/>
          <p:nvPr userDrawn="1"/>
        </p:nvSpPr>
        <p:spPr bwMode="auto">
          <a:xfrm>
            <a:off x="1594877" y="408780"/>
            <a:ext cx="9825899"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smtClean="0"/>
              <a:t>单击</a:t>
            </a:r>
            <a:r>
              <a:rPr lang="zh-CN" altLang="en-US" dirty="0"/>
              <a:t>此处编辑母版标题样式</a:t>
            </a:r>
            <a:endParaRPr lang="zh-CN" altLang="en-US" dirty="0"/>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9" name="文本占位符 6"/>
          <p:cNvSpPr>
            <a:spLocks noGrp="1"/>
          </p:cNvSpPr>
          <p:nvPr>
            <p:ph type="body" sz="quarter" idx="10" hasCustomPrompt="1"/>
          </p:nvPr>
        </p:nvSpPr>
        <p:spPr>
          <a:xfrm>
            <a:off x="444603" y="1247556"/>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4"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表格表头</a:t>
              </a:r>
              <a:endParaRPr lang="zh-CN" altLang="en-US" sz="900" dirty="0">
                <a:solidFill>
                  <a:schemeClr val="bg1"/>
                </a:solidFill>
                <a:latin typeface="+mn-lt"/>
                <a:ea typeface="+mn-ea"/>
              </a:endParaRPr>
            </a:p>
          </p:txBody>
        </p:sp>
        <p:sp>
          <p:nvSpPr>
            <p:cNvPr id="10" name="文本框 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表格边框</a:t>
              </a:r>
              <a:endParaRPr lang="zh-CN" altLang="en-US" sz="900" dirty="0">
                <a:latin typeface="+mn-lt"/>
                <a:ea typeface="+mn-ea"/>
              </a:endParaRPr>
            </a:p>
          </p:txBody>
        </p:sp>
        <p:sp>
          <p:nvSpPr>
            <p:cNvPr id="11" name="文本框 1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导航灰底</a:t>
              </a:r>
              <a:endParaRPr lang="zh-CN" altLang="en-US" sz="900" dirty="0">
                <a:latin typeface="+mn-lt"/>
                <a:ea typeface="+mn-ea"/>
              </a:endParaRPr>
            </a:p>
          </p:txBody>
        </p:sp>
        <p:sp>
          <p:nvSpPr>
            <p:cNvPr id="12" name="文本框 1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华为红</a:t>
              </a:r>
              <a:endParaRPr lang="zh-CN" altLang="en-US" sz="900" dirty="0">
                <a:solidFill>
                  <a:schemeClr val="bg1"/>
                </a:solidFill>
                <a:latin typeface="+mn-lt"/>
                <a:ea typeface="+mn-ea"/>
              </a:endParaRPr>
            </a:p>
          </p:txBody>
        </p:sp>
        <p:sp>
          <p:nvSpPr>
            <p:cNvPr id="13" name="文本框 1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文字底色</a:t>
              </a:r>
              <a:endParaRPr lang="zh-CN" altLang="en-US" sz="900" dirty="0">
                <a:latin typeface="+mn-lt"/>
                <a:ea typeface="+mn-ea"/>
              </a:endParaRPr>
            </a:p>
          </p:txBody>
        </p:sp>
        <p:sp>
          <p:nvSpPr>
            <p:cNvPr id="14" name="文本框 1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文字边框</a:t>
              </a:r>
              <a:endParaRPr lang="zh-CN" altLang="en-US" sz="900" dirty="0">
                <a:latin typeface="+mn-lt"/>
                <a:ea typeface="+mn-ea"/>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869611" y="260649"/>
            <a:ext cx="10323183" cy="868363"/>
          </a:xfrm>
          <a:prstGeom prst="rect">
            <a:avLst/>
          </a:prstGeom>
          <a:noFill/>
          <a:ln w="9525">
            <a:noFill/>
            <a:miter lim="800000"/>
          </a:ln>
        </p:spPr>
        <p:txBody>
          <a:bodyPr vert="horz" wrap="square" lIns="80128" tIns="40064" rIns="80128" bIns="40064" numCol="1" anchor="ctr" anchorCtr="0" compatLnSpc="1"/>
          <a:lstStyle/>
          <a:p>
            <a:pPr lvl="0"/>
            <a:r>
              <a:rPr lang="zh-CN" altLang="en-US" dirty="0"/>
              <a:t>单击此处编辑母版标题样式</a:t>
            </a:r>
            <a:endParaRPr lang="zh-CN" altLang="en-US" dirty="0"/>
          </a:p>
        </p:txBody>
      </p:sp>
      <p:sp>
        <p:nvSpPr>
          <p:cNvPr id="28" name="Rectangle 57"/>
          <p:cNvSpPr>
            <a:spLocks noGrp="1" noChangeArrowheads="1"/>
          </p:cNvSpPr>
          <p:nvPr>
            <p:ph type="body" idx="1"/>
          </p:nvPr>
        </p:nvSpPr>
        <p:spPr bwMode="auto">
          <a:xfrm>
            <a:off x="442912" y="1248073"/>
            <a:ext cx="11307600" cy="4680000"/>
          </a:xfrm>
          <a:prstGeom prst="rect">
            <a:avLst/>
          </a:prstGeom>
          <a:noFill/>
          <a:ln w="9525">
            <a:noFill/>
            <a:miter lim="800000"/>
          </a:ln>
        </p:spPr>
        <p:txBody>
          <a:bodyPr vert="horz" wrap="square" lIns="80141" tIns="40071" rIns="80141" bIns="40071"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 name="Rectangle 69"/>
          <p:cNvSpPr>
            <a:spLocks noChangeArrowheads="1"/>
          </p:cNvSpPr>
          <p:nvPr userDrawn="1"/>
        </p:nvSpPr>
        <p:spPr bwMode="auto">
          <a:xfrm>
            <a:off x="155280" y="6500581"/>
            <a:ext cx="658440" cy="265552"/>
          </a:xfrm>
          <a:prstGeom prst="rect">
            <a:avLst/>
          </a:prstGeom>
          <a:noFill/>
          <a:ln w="9525" algn="ctr">
            <a:noFill/>
            <a:miter lim="800000"/>
          </a:ln>
          <a:effectLst/>
        </p:spPr>
        <p:txBody>
          <a:bodyPr wrap="none" lIns="80070" tIns="40036" rIns="80070" bIns="40036">
            <a:spAutoFit/>
          </a:bodyPr>
          <a:lstStyle/>
          <a:p>
            <a:pPr algn="l"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第</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fld>
            <a:r>
              <a:rPr lang="zh-CN" altLang="en-US" sz="1200" dirty="0">
                <a:latin typeface="Huawei Sans" panose="020C0503030203020204" pitchFamily="34" charset="0"/>
                <a:ea typeface="方正兰亭黑简体" panose="02000000000000000000" pitchFamily="2" charset="-122"/>
                <a:cs typeface="Huawei Sans" panose="020C0503030203020204" pitchFamily="34" charset="0"/>
              </a:rPr>
              <a:t>页</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31" name="图片 3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grpSp>
        <p:nvGrpSpPr>
          <p:cNvPr id="32" name="组合 31"/>
          <p:cNvGrpSpPr/>
          <p:nvPr userDrawn="1"/>
        </p:nvGrpSpPr>
        <p:grpSpPr>
          <a:xfrm>
            <a:off x="12162528" y="4653136"/>
            <a:ext cx="638734" cy="1729234"/>
            <a:chOff x="12162528" y="4653136"/>
            <a:chExt cx="638734" cy="1729234"/>
          </a:xfrm>
        </p:grpSpPr>
        <p:sp>
          <p:nvSpPr>
            <p:cNvPr id="33" name="矩形 3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矩形 3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6" name="矩形 3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9" name="文本框 3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表格表头</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0" name="文本框 3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表格边框</a:t>
              </a:r>
              <a:endParaRPr lang="zh-CN" altLang="en-US" sz="900" dirty="0">
                <a:latin typeface="Huawei Sans" panose="020C0503030203020204" pitchFamily="34" charset="0"/>
                <a:ea typeface="方正兰亭黑简体" panose="02000000000000000000" pitchFamily="2" charset="-122"/>
              </a:endParaRPr>
            </a:p>
          </p:txBody>
        </p:sp>
        <p:sp>
          <p:nvSpPr>
            <p:cNvPr id="41" name="文本框 4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导航灰底</a:t>
              </a:r>
              <a:endParaRPr lang="zh-CN" altLang="en-US" sz="900" dirty="0">
                <a:latin typeface="Huawei Sans" panose="020C0503030203020204" pitchFamily="34" charset="0"/>
                <a:ea typeface="方正兰亭黑简体" panose="02000000000000000000" pitchFamily="2" charset="-122"/>
              </a:endParaRPr>
            </a:p>
          </p:txBody>
        </p:sp>
        <p:sp>
          <p:nvSpPr>
            <p:cNvPr id="42" name="文本框 4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华为红</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3" name="文本框 4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文字底色</a:t>
              </a:r>
              <a:endParaRPr lang="zh-CN" altLang="en-US" sz="900" dirty="0">
                <a:latin typeface="Huawei Sans" panose="020C0503030203020204" pitchFamily="34" charset="0"/>
                <a:ea typeface="方正兰亭黑简体" panose="02000000000000000000" pitchFamily="2" charset="-122"/>
              </a:endParaRPr>
            </a:p>
          </p:txBody>
        </p:sp>
        <p:sp>
          <p:nvSpPr>
            <p:cNvPr id="44" name="文本框 4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文字边框</a:t>
              </a:r>
              <a:endParaRPr lang="zh-CN" altLang="en-US" sz="900" dirty="0">
                <a:latin typeface="Huawei Sans" panose="020C0503030203020204" pitchFamily="34" charset="0"/>
                <a:ea typeface="方正兰亭黑简体" panose="02000000000000000000" pitchFamily="2" charset="-122"/>
              </a:endParaRPr>
            </a:p>
          </p:txBody>
        </p:sp>
      </p:grpSp>
      <p:pic>
        <p:nvPicPr>
          <p:cNvPr id="2" name="图片 1" descr="图片1"/>
          <p:cNvPicPr>
            <a:picLocks noChangeAspect="1"/>
          </p:cNvPicPr>
          <p:nvPr userDrawn="1"/>
        </p:nvPicPr>
        <p:blipFill>
          <a:blip r:embed="rId18"/>
          <a:stretch>
            <a:fillRect/>
          </a:stretch>
        </p:blipFill>
        <p:spPr>
          <a:xfrm>
            <a:off x="9497060" y="6474460"/>
            <a:ext cx="868429"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l" defTabSz="913765" rtl="0" eaLnBrk="1" fontAlgn="ctr" latinLnBrk="0" hangingPunct="1">
        <a:lnSpc>
          <a:spcPct val="90000"/>
        </a:lnSpc>
        <a:spcBef>
          <a:spcPct val="0"/>
        </a:spcBef>
        <a:buNone/>
        <a:defRPr sz="3500"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60" indent="-302260" algn="l" defTabSz="913765" rtl="0" eaLnBrk="1" fontAlgn="ctr" latinLnBrk="0" hangingPunct="1">
        <a:lnSpc>
          <a:spcPct val="140000"/>
        </a:lnSpc>
        <a:spcBef>
          <a:spcPts val="790"/>
        </a:spcBef>
        <a:buSzPct val="50000"/>
        <a:buFont typeface="Wingding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1.vml"/><Relationship Id="rId3" Type="http://schemas.openxmlformats.org/officeDocument/2006/relationships/slideLayout" Target="../slideLayouts/slideLayout8.xml"/><Relationship Id="rId2" Type="http://schemas.openxmlformats.org/officeDocument/2006/relationships/image" Target="../media/image25.e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7.wmf"/><Relationship Id="rId3" Type="http://schemas.openxmlformats.org/officeDocument/2006/relationships/oleObject" Target="../embeddings/oleObject3.bin"/><Relationship Id="rId2" Type="http://schemas.openxmlformats.org/officeDocument/2006/relationships/image" Target="../media/image26.wmf"/><Relationship Id="rId1"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tags" Target="../tags/tag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image" Target="../media/image18.GIF"/><Relationship Id="rId8" Type="http://schemas.openxmlformats.org/officeDocument/2006/relationships/image" Target="../media/image17.png"/><Relationship Id="rId7" Type="http://schemas.openxmlformats.org/officeDocument/2006/relationships/image" Target="../media/image16.emf"/><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4" Type="http://schemas.openxmlformats.org/officeDocument/2006/relationships/notesSlide" Target="../notesSlides/notesSlide8.xml"/><Relationship Id="rId13" Type="http://schemas.openxmlformats.org/officeDocument/2006/relationships/slideLayout" Target="../slideLayouts/slideLayout8.xml"/><Relationship Id="rId12" Type="http://schemas.openxmlformats.org/officeDocument/2006/relationships/image" Target="../media/image21.png"/><Relationship Id="rId11" Type="http://schemas.openxmlformats.org/officeDocument/2006/relationships/image" Target="../media/image20.jpeg"/><Relationship Id="rId10" Type="http://schemas.openxmlformats.org/officeDocument/2006/relationships/image" Target="../media/image19.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endParaRPr lang="zh-CN" altLang="en-US"/>
          </a:p>
        </p:txBody>
      </p:sp>
      <p:sp>
        <p:nvSpPr>
          <p:cNvPr id="3" name="文本占位符 2"/>
          <p:cNvSpPr>
            <a:spLocks noGrp="1"/>
          </p:cNvSpPr>
          <p:nvPr>
            <p:ph type="body" sz="quarter" idx="18"/>
          </p:nvPr>
        </p:nvSpPr>
        <p:spPr/>
        <p:txBody>
          <a:bodyPr/>
          <a:lstStyle/>
          <a:p>
            <a:endParaRPr lang="zh-CN" altLang="en-US"/>
          </a:p>
        </p:txBody>
      </p:sp>
      <p:sp>
        <p:nvSpPr>
          <p:cNvPr id="4" name="文本占位符 3"/>
          <p:cNvSpPr>
            <a:spLocks noGrp="1"/>
          </p:cNvSpPr>
          <p:nvPr>
            <p:ph type="body" sz="quarter" idx="19"/>
          </p:nvPr>
        </p:nvSpPr>
        <p:spPr/>
        <p:txBody>
          <a:bodyPr/>
          <a:lstStyle/>
          <a:p>
            <a:endParaRPr lang="zh-CN" altLang="en-US"/>
          </a:p>
        </p:txBody>
      </p:sp>
      <p:sp>
        <p:nvSpPr>
          <p:cNvPr id="5" name="文本占位符 4"/>
          <p:cNvSpPr>
            <a:spLocks noGrp="1"/>
          </p:cNvSpPr>
          <p:nvPr>
            <p:ph type="body" sz="quarter" idx="20"/>
          </p:nvPr>
        </p:nvSpPr>
        <p:spPr/>
        <p:txBody>
          <a:bodyPr/>
          <a:lstStyle/>
          <a:p>
            <a:endParaRPr lang="zh-CN" altLang="en-US"/>
          </a:p>
        </p:txBody>
      </p:sp>
      <p:sp>
        <p:nvSpPr>
          <p:cNvPr id="170" name="文本占位符 169"/>
          <p:cNvSpPr>
            <a:spLocks noGrp="1"/>
          </p:cNvSpPr>
          <p:nvPr>
            <p:ph type="body" sz="quarter" idx="13"/>
          </p:nvPr>
        </p:nvSpPr>
        <p:spPr/>
        <p:txBody>
          <a:bodyPr/>
          <a:lstStyle/>
          <a:p>
            <a:r>
              <a:rPr lang="zh-CN" altLang="en-US" dirty="0" smtClean="0"/>
              <a:t>汪孟德</a:t>
            </a:r>
            <a:r>
              <a:rPr lang="en-US" altLang="zh-CN" dirty="0" smtClean="0"/>
              <a:t>/wwx711842</a:t>
            </a:r>
            <a:endParaRPr lang="zh-CN" altLang="en-US" dirty="0"/>
          </a:p>
        </p:txBody>
      </p:sp>
      <p:sp>
        <p:nvSpPr>
          <p:cNvPr id="171" name="文本占位符 170"/>
          <p:cNvSpPr>
            <a:spLocks noGrp="1"/>
          </p:cNvSpPr>
          <p:nvPr>
            <p:ph type="body" sz="quarter" idx="14"/>
          </p:nvPr>
        </p:nvSpPr>
        <p:spPr/>
        <p:txBody>
          <a:bodyPr/>
          <a:lstStyle/>
          <a:p>
            <a:r>
              <a:rPr lang="en-US" altLang="zh-CN" dirty="0" smtClean="0"/>
              <a:t>2020.03.12</a:t>
            </a:r>
            <a:endParaRPr lang="zh-CN" altLang="en-US" dirty="0"/>
          </a:p>
        </p:txBody>
      </p:sp>
      <p:sp>
        <p:nvSpPr>
          <p:cNvPr id="172" name="文本占位符 171"/>
          <p:cNvSpPr>
            <a:spLocks noGrp="1"/>
          </p:cNvSpPr>
          <p:nvPr>
            <p:ph type="body" sz="quarter" idx="15"/>
          </p:nvPr>
        </p:nvSpPr>
        <p:spPr/>
        <p:txBody>
          <a:bodyPr/>
          <a:lstStyle/>
          <a:p>
            <a:r>
              <a:rPr lang="zh-CN" altLang="en-US" dirty="0"/>
              <a:t>黄浩洋</a:t>
            </a:r>
            <a:r>
              <a:rPr lang="en-US" altLang="zh-CN" dirty="0"/>
              <a:t>/</a:t>
            </a:r>
            <a:r>
              <a:rPr lang="en-US" altLang="zh-CN" dirty="0" smtClean="0"/>
              <a:t>hwx690472</a:t>
            </a:r>
            <a:endParaRPr lang="zh-CN" altLang="en-US" dirty="0"/>
          </a:p>
        </p:txBody>
      </p:sp>
      <p:sp>
        <p:nvSpPr>
          <p:cNvPr id="173" name="文本占位符 172"/>
          <p:cNvSpPr>
            <a:spLocks noGrp="1"/>
          </p:cNvSpPr>
          <p:nvPr>
            <p:ph type="body" sz="quarter" idx="16"/>
          </p:nvPr>
        </p:nvSpPr>
        <p:spPr/>
        <p:txBody>
          <a:bodyPr/>
          <a:lstStyle/>
          <a:p>
            <a:r>
              <a:rPr lang="zh-CN" altLang="en-US" dirty="0" smtClean="0"/>
              <a:t>优化</a:t>
            </a:r>
            <a:endParaRPr lang="zh-CN" altLang="en-US" dirty="0"/>
          </a:p>
        </p:txBody>
      </p:sp>
      <p:sp>
        <p:nvSpPr>
          <p:cNvPr id="6" name="文本占位符 5"/>
          <p:cNvSpPr>
            <a:spLocks noGrp="1"/>
          </p:cNvSpPr>
          <p:nvPr>
            <p:ph type="body" sz="quarter" idx="21"/>
          </p:nvPr>
        </p:nvSpPr>
        <p:spPr/>
        <p:txBody>
          <a:bodyPr/>
          <a:lstStyle/>
          <a:p>
            <a:endParaRPr lang="zh-CN" altLang="en-US"/>
          </a:p>
        </p:txBody>
      </p:sp>
      <p:sp>
        <p:nvSpPr>
          <p:cNvPr id="7" name="文本占位符 6"/>
          <p:cNvSpPr>
            <a:spLocks noGrp="1"/>
          </p:cNvSpPr>
          <p:nvPr>
            <p:ph type="body" sz="quarter" idx="22"/>
          </p:nvPr>
        </p:nvSpPr>
        <p:spPr/>
        <p:txBody>
          <a:bodyPr/>
          <a:lstStyle/>
          <a:p>
            <a:endParaRPr lang="zh-CN" altLang="en-US"/>
          </a:p>
        </p:txBody>
      </p:sp>
      <p:sp>
        <p:nvSpPr>
          <p:cNvPr id="8" name="文本占位符 7"/>
          <p:cNvSpPr>
            <a:spLocks noGrp="1"/>
          </p:cNvSpPr>
          <p:nvPr>
            <p:ph type="body" sz="quarter" idx="23"/>
          </p:nvPr>
        </p:nvSpPr>
        <p:spPr/>
        <p:txBody>
          <a:bodyPr/>
          <a:lstStyle/>
          <a:p>
            <a:endParaRPr lang="zh-CN" altLang="en-US"/>
          </a:p>
        </p:txBody>
      </p:sp>
      <p:sp>
        <p:nvSpPr>
          <p:cNvPr id="9" name="文本占位符 8"/>
          <p:cNvSpPr>
            <a:spLocks noGrp="1"/>
          </p:cNvSpPr>
          <p:nvPr>
            <p:ph type="body" sz="quarter" idx="24"/>
          </p:nvPr>
        </p:nvSpPr>
        <p:spPr/>
        <p:txBody>
          <a:bodyPr/>
          <a:lstStyle/>
          <a:p>
            <a:endParaRPr lang="zh-CN" altLang="en-US"/>
          </a:p>
        </p:txBody>
      </p:sp>
      <p:sp>
        <p:nvSpPr>
          <p:cNvPr id="10" name="文本占位符 9"/>
          <p:cNvSpPr>
            <a:spLocks noGrp="1"/>
          </p:cNvSpPr>
          <p:nvPr>
            <p:ph type="body" sz="quarter" idx="25"/>
          </p:nvPr>
        </p:nvSpPr>
        <p:spPr/>
        <p:txBody>
          <a:bodyPr/>
          <a:lstStyle/>
          <a:p>
            <a:endParaRPr lang="zh-CN" altLang="en-US"/>
          </a:p>
        </p:txBody>
      </p:sp>
      <p:sp>
        <p:nvSpPr>
          <p:cNvPr id="11" name="文本占位符 10"/>
          <p:cNvSpPr>
            <a:spLocks noGrp="1"/>
          </p:cNvSpPr>
          <p:nvPr>
            <p:ph type="body" sz="quarter" idx="26"/>
          </p:nvPr>
        </p:nvSpPr>
        <p:spPr/>
        <p:txBody>
          <a:bodyPr/>
          <a:lstStyle/>
          <a:p>
            <a:endParaRPr lang="zh-CN" altLang="en-US"/>
          </a:p>
        </p:txBody>
      </p:sp>
      <p:sp>
        <p:nvSpPr>
          <p:cNvPr id="12" name="文本占位符 11"/>
          <p:cNvSpPr>
            <a:spLocks noGrp="1"/>
          </p:cNvSpPr>
          <p:nvPr>
            <p:ph type="body" sz="quarter" idx="27"/>
          </p:nvPr>
        </p:nvSpPr>
        <p:spPr/>
        <p:txBody>
          <a:bodyPr/>
          <a:lstStyle/>
          <a:p>
            <a:endParaRPr lang="zh-CN" altLang="en-US"/>
          </a:p>
        </p:txBody>
      </p:sp>
      <p:sp>
        <p:nvSpPr>
          <p:cNvPr id="13" name="文本占位符 12"/>
          <p:cNvSpPr>
            <a:spLocks noGrp="1"/>
          </p:cNvSpPr>
          <p:nvPr>
            <p:ph type="body" sz="quarter" idx="28"/>
          </p:nvPr>
        </p:nvSpPr>
        <p:spPr/>
        <p:txBody>
          <a:bodyPr/>
          <a:lstStyle/>
          <a:p>
            <a:endParaRPr lang="zh-CN" altLang="en-US"/>
          </a:p>
        </p:txBody>
      </p:sp>
      <p:sp>
        <p:nvSpPr>
          <p:cNvPr id="14" name="文本占位符 13"/>
          <p:cNvSpPr>
            <a:spLocks noGrp="1"/>
          </p:cNvSpPr>
          <p:nvPr>
            <p:ph type="body" sz="quarter" idx="29"/>
          </p:nvPr>
        </p:nvSpPr>
        <p:spPr/>
        <p:txBody>
          <a:bodyPr/>
          <a:lstStyle/>
          <a:p>
            <a:endParaRPr lang="zh-CN" altLang="en-US"/>
          </a:p>
        </p:txBody>
      </p:sp>
      <p:sp>
        <p:nvSpPr>
          <p:cNvPr id="15" name="文本占位符 14"/>
          <p:cNvSpPr>
            <a:spLocks noGrp="1"/>
          </p:cNvSpPr>
          <p:nvPr>
            <p:ph type="body" sz="quarter" idx="30"/>
          </p:nvPr>
        </p:nvSpPr>
        <p:spPr/>
        <p:txBody>
          <a:bodyPr/>
          <a:lstStyle/>
          <a:p>
            <a:endParaRPr lang="zh-CN" altLang="en-US"/>
          </a:p>
        </p:txBody>
      </p:sp>
      <p:sp>
        <p:nvSpPr>
          <p:cNvPr id="16" name="文本占位符 15"/>
          <p:cNvSpPr>
            <a:spLocks noGrp="1"/>
          </p:cNvSpPr>
          <p:nvPr>
            <p:ph type="body" sz="quarter" idx="31"/>
          </p:nvPr>
        </p:nvSpPr>
        <p:spPr/>
        <p:txBody>
          <a:bodyPr/>
          <a:lstStyle/>
          <a:p>
            <a:endParaRPr lang="zh-CN" altLang="en-US"/>
          </a:p>
        </p:txBody>
      </p:sp>
      <p:sp>
        <p:nvSpPr>
          <p:cNvPr id="17" name="文本占位符 16"/>
          <p:cNvSpPr>
            <a:spLocks noGrp="1"/>
          </p:cNvSpPr>
          <p:nvPr>
            <p:ph type="body" sz="quarter" idx="32"/>
          </p:nvPr>
        </p:nvSpPr>
        <p:spPr/>
        <p:txBody>
          <a:bodyPr/>
          <a:lstStyle/>
          <a:p>
            <a:endParaRPr lang="zh-CN" altLang="en-US"/>
          </a:p>
        </p:txBody>
      </p:sp>
      <p:sp>
        <p:nvSpPr>
          <p:cNvPr id="18" name="文本占位符 17"/>
          <p:cNvSpPr>
            <a:spLocks noGrp="1"/>
          </p:cNvSpPr>
          <p:nvPr>
            <p:ph type="body" sz="quarter" idx="33"/>
          </p:nvPr>
        </p:nvSpPr>
        <p:spPr/>
        <p:txBody>
          <a:bodyPr/>
          <a:lstStyle/>
          <a:p>
            <a:endParaRPr lang="zh-CN" altLang="en-US"/>
          </a:p>
        </p:txBody>
      </p:sp>
      <p:sp>
        <p:nvSpPr>
          <p:cNvPr id="19" name="文本占位符 18"/>
          <p:cNvSpPr>
            <a:spLocks noGrp="1"/>
          </p:cNvSpPr>
          <p:nvPr>
            <p:ph type="body" sz="quarter" idx="34"/>
          </p:nvPr>
        </p:nvSpPr>
        <p:spPr/>
        <p:txBody>
          <a:bodyPr/>
          <a:lstStyle/>
          <a:p>
            <a:endParaRPr lang="zh-CN" altLang="en-US"/>
          </a:p>
        </p:txBody>
      </p:sp>
      <p:sp>
        <p:nvSpPr>
          <p:cNvPr id="20" name="文本占位符 19"/>
          <p:cNvSpPr>
            <a:spLocks noGrp="1"/>
          </p:cNvSpPr>
          <p:nvPr>
            <p:ph type="body" sz="quarter" idx="35"/>
          </p:nvPr>
        </p:nvSpPr>
        <p:spPr/>
        <p:txBody>
          <a:bodyPr/>
          <a:lstStyle/>
          <a:p>
            <a:endParaRPr lang="zh-CN" altLang="en-US"/>
          </a:p>
        </p:txBody>
      </p:sp>
      <p:sp>
        <p:nvSpPr>
          <p:cNvPr id="21" name="文本占位符 20"/>
          <p:cNvSpPr>
            <a:spLocks noGrp="1"/>
          </p:cNvSpPr>
          <p:nvPr>
            <p:ph type="body" sz="quarter" idx="36"/>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a:t>计算机集群结构</a:t>
            </a:r>
            <a:endParaRPr lang="zh-CN" altLang="en-US"/>
          </a:p>
        </p:txBody>
      </p:sp>
      <p:sp>
        <p:nvSpPr>
          <p:cNvPr id="3" name="文本占位符 2"/>
          <p:cNvSpPr>
            <a:spLocks noGrp="1"/>
          </p:cNvSpPr>
          <p:nvPr>
            <p:ph type="body" sz="quarter" idx="10"/>
          </p:nvPr>
        </p:nvSpPr>
        <p:spPr>
          <a:xfrm>
            <a:off x="444603" y="1247556"/>
            <a:ext cx="5651397" cy="4680000"/>
          </a:xfrm>
        </p:spPr>
        <p:txBody>
          <a:bodyPr/>
          <a:lstStyle/>
          <a:p>
            <a:r>
              <a:rPr lang="zh-CN" altLang="en-US" sz="2400" dirty="0"/>
              <a:t>分布式文件系统把文件分布存储到多个计算机节点上，成千上万的计算机节点构成计算机</a:t>
            </a:r>
            <a:r>
              <a:rPr lang="zh-CN" altLang="en-US" sz="2400" dirty="0" smtClean="0"/>
              <a:t>集群。</a:t>
            </a:r>
            <a:endParaRPr lang="zh-CN" altLang="en-US" sz="2400" dirty="0"/>
          </a:p>
          <a:p>
            <a:r>
              <a:rPr lang="zh-CN" altLang="en-US" sz="2400" dirty="0"/>
              <a:t>目前的分布式文件系统所采用的计算机集群</a:t>
            </a:r>
            <a:r>
              <a:rPr lang="zh-CN" altLang="en-US" sz="2400" dirty="0" smtClean="0"/>
              <a:t>都是</a:t>
            </a:r>
            <a:r>
              <a:rPr lang="zh-CN" altLang="en-US" sz="2400" dirty="0"/>
              <a:t>由普通硬件构成的，这就大大降低了硬件上的</a:t>
            </a:r>
            <a:r>
              <a:rPr lang="zh-CN" altLang="en-US" sz="2400" dirty="0" smtClean="0"/>
              <a:t>开销。</a:t>
            </a:r>
            <a:endParaRPr lang="zh-CN" altLang="en-US" sz="2400" dirty="0"/>
          </a:p>
          <a:p>
            <a:endParaRPr lang="zh-CN" altLang="en-US" dirty="0"/>
          </a:p>
        </p:txBody>
      </p:sp>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2850" y="1454150"/>
            <a:ext cx="4756150" cy="395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icrosoft YaHei" panose="020B0503020204020204" pitchFamily="34" charset="-122"/>
              </a:rPr>
              <a:t>基本系统架构</a:t>
            </a:r>
            <a:endParaRPr lang="zh-CN" altLang="en-US" dirty="0">
              <a:sym typeface="Microsoft YaHei" panose="020B0503020204020204" pitchFamily="34" charset="-122"/>
            </a:endParaRPr>
          </a:p>
        </p:txBody>
      </p:sp>
      <p:sp>
        <p:nvSpPr>
          <p:cNvPr id="6" name="TextBox 4"/>
          <p:cNvSpPr txBox="1"/>
          <p:nvPr/>
        </p:nvSpPr>
        <p:spPr bwMode="auto">
          <a:xfrm>
            <a:off x="4715400" y="1430742"/>
            <a:ext cx="2761908" cy="447197"/>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2250" b="1" dirty="0">
                <a:solidFill>
                  <a:srgbClr val="505050"/>
                </a:solidFill>
                <a:ea typeface="Microsoft YaHei" panose="020B0503020204020204" pitchFamily="34" charset="-122"/>
                <a:cs typeface="+mn-ea"/>
                <a:sym typeface="Microsoft YaHei" panose="020B0503020204020204" pitchFamily="34" charset="-122"/>
              </a:rPr>
              <a:t>HDFS Architecture</a:t>
            </a:r>
            <a:endParaRPr lang="zh-CN" altLang="en-US" sz="2250" b="1" dirty="0">
              <a:solidFill>
                <a:srgbClr val="505050"/>
              </a:solidFill>
              <a:ea typeface="Microsoft YaHei" panose="020B0503020204020204" pitchFamily="34" charset="-122"/>
              <a:cs typeface="+mn-ea"/>
              <a:sym typeface="Microsoft YaHei" panose="020B0503020204020204" pitchFamily="34" charset="-122"/>
            </a:endParaRPr>
          </a:p>
        </p:txBody>
      </p:sp>
      <p:grpSp>
        <p:nvGrpSpPr>
          <p:cNvPr id="7" name="组合 6"/>
          <p:cNvGrpSpPr/>
          <p:nvPr/>
        </p:nvGrpSpPr>
        <p:grpSpPr>
          <a:xfrm>
            <a:off x="6874650" y="2137432"/>
            <a:ext cx="3253332" cy="531835"/>
            <a:chOff x="13750273" y="3959830"/>
            <a:chExt cx="6507417" cy="1063793"/>
          </a:xfrm>
        </p:grpSpPr>
        <p:sp>
          <p:nvSpPr>
            <p:cNvPr id="8" name="TextBox 6"/>
            <p:cNvSpPr txBox="1"/>
            <p:nvPr/>
          </p:nvSpPr>
          <p:spPr bwMode="auto">
            <a:xfrm>
              <a:off x="14111419" y="3959830"/>
              <a:ext cx="6146271" cy="1063793"/>
            </a:xfrm>
            <a:prstGeom prst="rect">
              <a:avLst/>
            </a:prstGeom>
            <a:noFill/>
            <a:ln w="9525">
              <a:noFill/>
              <a:miter lim="800000"/>
            </a:ln>
          </p:spPr>
          <p:txBody>
            <a:bodyPr wrap="squar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Metadata (</a:t>
              </a:r>
              <a:r>
                <a:rPr lang="en-US" altLang="zh-CN" sz="1400" dirty="0" err="1">
                  <a:solidFill>
                    <a:srgbClr val="505050"/>
                  </a:solidFill>
                  <a:ea typeface="Microsoft YaHei" panose="020B0503020204020204" pitchFamily="34" charset="-122"/>
                  <a:cs typeface="+mn-ea"/>
                  <a:sym typeface="Microsoft YaHei" panose="020B0503020204020204" pitchFamily="34" charset="-122"/>
                </a:rPr>
                <a:t>Name,replicas</a:t>
              </a:r>
              <a:r>
                <a:rPr lang="en-US" altLang="zh-CN" sz="1400" dirty="0">
                  <a:solidFill>
                    <a:srgbClr val="505050"/>
                  </a:solidFill>
                  <a:ea typeface="Microsoft YaHei" panose="020B0503020204020204" pitchFamily="34" charset="-122"/>
                  <a:cs typeface="+mn-ea"/>
                  <a:sym typeface="Microsoft YaHei" panose="020B0503020204020204" pitchFamily="34" charset="-122"/>
                </a:rPr>
                <a:t>,…) :</a:t>
              </a:r>
              <a:endParaRPr lang="en-US" altLang="zh-CN" sz="1400" dirty="0">
                <a:solidFill>
                  <a:srgbClr val="505050"/>
                </a:solidFill>
                <a:ea typeface="Microsoft YaHei" panose="020B0503020204020204" pitchFamily="34" charset="-122"/>
                <a:cs typeface="+mn-ea"/>
                <a:sym typeface="Microsoft YaHei" panose="020B0503020204020204" pitchFamily="34" charset="-122"/>
              </a:endParaRPr>
            </a:p>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/home/foo/data,3,…</a:t>
              </a:r>
              <a:endParaRPr lang="en-US" altLang="zh-CN" sz="1400" dirty="0">
                <a:solidFill>
                  <a:srgbClr val="505050"/>
                </a:solidFill>
                <a:ea typeface="Microsoft YaHei" panose="020B0503020204020204" pitchFamily="34" charset="-122"/>
                <a:cs typeface="+mn-ea"/>
                <a:sym typeface="Microsoft YaHei" panose="020B0503020204020204" pitchFamily="34" charset="-122"/>
              </a:endParaRPr>
            </a:p>
          </p:txBody>
        </p:sp>
        <p:cxnSp>
          <p:nvCxnSpPr>
            <p:cNvPr id="9" name="直接箭头连接符 8"/>
            <p:cNvCxnSpPr/>
            <p:nvPr/>
          </p:nvCxnSpPr>
          <p:spPr bwMode="auto">
            <a:xfrm>
              <a:off x="13750273" y="4594964"/>
              <a:ext cx="1088245" cy="3176"/>
            </a:xfrm>
            <a:prstGeom prst="straightConnector1">
              <a:avLst/>
            </a:prstGeom>
            <a:solidFill>
              <a:schemeClr val="accent1"/>
            </a:solidFill>
            <a:ln w="28575" cap="flat" cmpd="sng" algn="ctr">
              <a:solidFill>
                <a:srgbClr val="505050"/>
              </a:solidFill>
              <a:prstDash val="solid"/>
              <a:round/>
              <a:headEnd type="triangle" w="lg" len="lg"/>
              <a:tailEnd type="triangle" w="lg" len="lg"/>
            </a:ln>
            <a:effectLst/>
          </p:spPr>
        </p:cxnSp>
      </p:grpSp>
      <p:sp>
        <p:nvSpPr>
          <p:cNvPr id="10" name="TextBox 15"/>
          <p:cNvSpPr txBox="1"/>
          <p:nvPr/>
        </p:nvSpPr>
        <p:spPr bwMode="auto">
          <a:xfrm>
            <a:off x="3518216" y="3950200"/>
            <a:ext cx="1035474" cy="316392"/>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err="1">
                <a:solidFill>
                  <a:srgbClr val="505050"/>
                </a:solidFill>
                <a:ea typeface="Microsoft YaHei" panose="020B0503020204020204" pitchFamily="34" charset="-122"/>
                <a:cs typeface="+mn-ea"/>
                <a:sym typeface="Microsoft YaHei" panose="020B0503020204020204" pitchFamily="34" charset="-122"/>
              </a:rPr>
              <a:t>DataNode</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grpSp>
        <p:nvGrpSpPr>
          <p:cNvPr id="11" name="组合 10"/>
          <p:cNvGrpSpPr/>
          <p:nvPr/>
        </p:nvGrpSpPr>
        <p:grpSpPr>
          <a:xfrm>
            <a:off x="2092738" y="4328622"/>
            <a:ext cx="3801950" cy="1617184"/>
            <a:chOff x="4185343" y="8342720"/>
            <a:chExt cx="7604780" cy="3234743"/>
          </a:xfrm>
        </p:grpSpPr>
        <p:grpSp>
          <p:nvGrpSpPr>
            <p:cNvPr id="12" name="组合 11"/>
            <p:cNvGrpSpPr/>
            <p:nvPr/>
          </p:nvGrpSpPr>
          <p:grpSpPr>
            <a:xfrm>
              <a:off x="4185343" y="8390351"/>
              <a:ext cx="1827271" cy="1857603"/>
              <a:chOff x="4185343" y="8390351"/>
              <a:chExt cx="1827271" cy="1857603"/>
            </a:xfrm>
          </p:grpSpPr>
          <p:sp>
            <p:nvSpPr>
              <p:cNvPr id="23" name="矩形 22"/>
              <p:cNvSpPr/>
              <p:nvPr/>
            </p:nvSpPr>
            <p:spPr bwMode="auto">
              <a:xfrm>
                <a:off x="4185343" y="8390351"/>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24" name="矩形 23"/>
              <p:cNvSpPr/>
              <p:nvPr/>
            </p:nvSpPr>
            <p:spPr bwMode="auto">
              <a:xfrm>
                <a:off x="451757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25" name="矩形 24"/>
              <p:cNvSpPr/>
              <p:nvPr/>
            </p:nvSpPr>
            <p:spPr bwMode="auto">
              <a:xfrm>
                <a:off x="5274296"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26" name="矩形 25"/>
              <p:cNvSpPr/>
              <p:nvPr/>
            </p:nvSpPr>
            <p:spPr bwMode="auto">
              <a:xfrm>
                <a:off x="5274296"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grpSp>
        <p:grpSp>
          <p:nvGrpSpPr>
            <p:cNvPr id="13" name="组合 12"/>
            <p:cNvGrpSpPr/>
            <p:nvPr/>
          </p:nvGrpSpPr>
          <p:grpSpPr>
            <a:xfrm>
              <a:off x="7105653" y="8352247"/>
              <a:ext cx="1827271" cy="1857603"/>
              <a:chOff x="7105653" y="8352247"/>
              <a:chExt cx="1827271" cy="1857603"/>
            </a:xfrm>
          </p:grpSpPr>
          <p:sp>
            <p:nvSpPr>
              <p:cNvPr id="20" name="矩形 19"/>
              <p:cNvSpPr/>
              <p:nvPr/>
            </p:nvSpPr>
            <p:spPr bwMode="auto">
              <a:xfrm>
                <a:off x="7105653" y="8352247"/>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21" name="矩形 20"/>
              <p:cNvSpPr/>
              <p:nvPr/>
            </p:nvSpPr>
            <p:spPr bwMode="auto">
              <a:xfrm>
                <a:off x="743788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22" name="矩形 21"/>
              <p:cNvSpPr/>
              <p:nvPr/>
            </p:nvSpPr>
            <p:spPr bwMode="auto">
              <a:xfrm>
                <a:off x="7437884"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grpSp>
        <p:grpSp>
          <p:nvGrpSpPr>
            <p:cNvPr id="14" name="组合 13"/>
            <p:cNvGrpSpPr/>
            <p:nvPr/>
          </p:nvGrpSpPr>
          <p:grpSpPr>
            <a:xfrm>
              <a:off x="9962852" y="8342720"/>
              <a:ext cx="1827271" cy="1857603"/>
              <a:chOff x="9962852" y="8342720"/>
              <a:chExt cx="1827271" cy="1857603"/>
            </a:xfrm>
          </p:grpSpPr>
          <p:sp>
            <p:nvSpPr>
              <p:cNvPr id="17" name="矩形 16"/>
              <p:cNvSpPr/>
              <p:nvPr/>
            </p:nvSpPr>
            <p:spPr bwMode="auto">
              <a:xfrm>
                <a:off x="9962852" y="8342720"/>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18" name="矩形 17"/>
              <p:cNvSpPr/>
              <p:nvPr/>
            </p:nvSpPr>
            <p:spPr bwMode="auto">
              <a:xfrm>
                <a:off x="10962116"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19" name="矩形 18"/>
              <p:cNvSpPr/>
              <p:nvPr/>
            </p:nvSpPr>
            <p:spPr bwMode="auto">
              <a:xfrm>
                <a:off x="10317231"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grpSp>
        <p:sp>
          <p:nvSpPr>
            <p:cNvPr id="15" name="左大括号 14"/>
            <p:cNvSpPr/>
            <p:nvPr/>
          </p:nvSpPr>
          <p:spPr bwMode="auto">
            <a:xfrm rot="16200000">
              <a:off x="7579000" y="7672263"/>
              <a:ext cx="714463" cy="5980158"/>
            </a:xfrm>
            <a:prstGeom prst="leftBrace">
              <a:avLst>
                <a:gd name="adj1" fmla="val 181883"/>
                <a:gd name="adj2" fmla="val 50041"/>
              </a:avLst>
            </a:prstGeom>
            <a:noFill/>
            <a:ln w="12700" cap="flat" cmpd="sng" algn="ctr">
              <a:solidFill>
                <a:srgbClr val="505050"/>
              </a:solidFill>
              <a:prstDash val="solid"/>
              <a:round/>
              <a:headEnd type="none" w="lg" len="lg"/>
              <a:tailEnd type="none" w="lg" len="lg"/>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16" name="TextBox 48"/>
            <p:cNvSpPr txBox="1"/>
            <p:nvPr/>
          </p:nvSpPr>
          <p:spPr bwMode="auto">
            <a:xfrm>
              <a:off x="7081058" y="10944606"/>
              <a:ext cx="1740931" cy="632857"/>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Rack   1</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grpSp>
      <p:grpSp>
        <p:nvGrpSpPr>
          <p:cNvPr id="27" name="组合 26"/>
          <p:cNvGrpSpPr/>
          <p:nvPr/>
        </p:nvGrpSpPr>
        <p:grpSpPr>
          <a:xfrm>
            <a:off x="7666375" y="4338147"/>
            <a:ext cx="2330885" cy="1607659"/>
            <a:chOff x="15333907" y="8361772"/>
            <a:chExt cx="4662310" cy="3215691"/>
          </a:xfrm>
        </p:grpSpPr>
        <p:grpSp>
          <p:nvGrpSpPr>
            <p:cNvPr id="28" name="组合 27"/>
            <p:cNvGrpSpPr/>
            <p:nvPr/>
          </p:nvGrpSpPr>
          <p:grpSpPr>
            <a:xfrm>
              <a:off x="15333907" y="8371299"/>
              <a:ext cx="1827271" cy="1857603"/>
              <a:chOff x="15333907" y="8371299"/>
              <a:chExt cx="1827271" cy="1857603"/>
            </a:xfrm>
          </p:grpSpPr>
          <p:sp>
            <p:nvSpPr>
              <p:cNvPr id="37" name="矩形 36"/>
              <p:cNvSpPr/>
              <p:nvPr/>
            </p:nvSpPr>
            <p:spPr bwMode="auto">
              <a:xfrm>
                <a:off x="15333907" y="8371299"/>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8" name="矩形 37"/>
              <p:cNvSpPr/>
              <p:nvPr/>
            </p:nvSpPr>
            <p:spPr bwMode="auto">
              <a:xfrm>
                <a:off x="16430270" y="897144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9" name="矩形 38"/>
              <p:cNvSpPr/>
              <p:nvPr/>
            </p:nvSpPr>
            <p:spPr bwMode="auto">
              <a:xfrm>
                <a:off x="15666138"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40" name="矩形 39"/>
              <p:cNvSpPr/>
              <p:nvPr/>
            </p:nvSpPr>
            <p:spPr bwMode="auto">
              <a:xfrm>
                <a:off x="15666138"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grpSp>
        <p:grpSp>
          <p:nvGrpSpPr>
            <p:cNvPr id="29" name="组合 28"/>
            <p:cNvGrpSpPr/>
            <p:nvPr/>
          </p:nvGrpSpPr>
          <p:grpSpPr>
            <a:xfrm>
              <a:off x="18168946" y="8361772"/>
              <a:ext cx="1827271" cy="1857603"/>
              <a:chOff x="18168946" y="8361772"/>
              <a:chExt cx="1827271" cy="1857603"/>
            </a:xfrm>
          </p:grpSpPr>
          <p:sp>
            <p:nvSpPr>
              <p:cNvPr id="32" name="矩形 31"/>
              <p:cNvSpPr/>
              <p:nvPr/>
            </p:nvSpPr>
            <p:spPr bwMode="auto">
              <a:xfrm>
                <a:off x="18168946" y="8361772"/>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3" name="矩形 32"/>
              <p:cNvSpPr/>
              <p:nvPr/>
            </p:nvSpPr>
            <p:spPr bwMode="auto">
              <a:xfrm>
                <a:off x="19265309" y="897144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4" name="矩形 33"/>
              <p:cNvSpPr/>
              <p:nvPr/>
            </p:nvSpPr>
            <p:spPr bwMode="auto">
              <a:xfrm>
                <a:off x="18490104"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5" name="矩形 34"/>
              <p:cNvSpPr/>
              <p:nvPr/>
            </p:nvSpPr>
            <p:spPr bwMode="auto">
              <a:xfrm>
                <a:off x="1849010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6" name="矩形 35"/>
              <p:cNvSpPr/>
              <p:nvPr/>
            </p:nvSpPr>
            <p:spPr bwMode="auto">
              <a:xfrm>
                <a:off x="19066044" y="9581119"/>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grpSp>
        <p:sp>
          <p:nvSpPr>
            <p:cNvPr id="30" name="左大括号 29"/>
            <p:cNvSpPr/>
            <p:nvPr/>
          </p:nvSpPr>
          <p:spPr bwMode="auto">
            <a:xfrm rot="16200000">
              <a:off x="17317770" y="9072033"/>
              <a:ext cx="714463" cy="3180615"/>
            </a:xfrm>
            <a:prstGeom prst="leftBrace">
              <a:avLst>
                <a:gd name="adj1" fmla="val 56330"/>
                <a:gd name="adj2" fmla="val 51343"/>
              </a:avLst>
            </a:prstGeom>
            <a:no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a:ea typeface="Microsoft YaHei" panose="020B0503020204020204" pitchFamily="34" charset="-122"/>
                <a:cs typeface="+mn-ea"/>
                <a:sym typeface="Microsoft YaHei" panose="020B0503020204020204" pitchFamily="34" charset="-122"/>
              </a:endParaRPr>
            </a:p>
          </p:txBody>
        </p:sp>
        <p:sp>
          <p:nvSpPr>
            <p:cNvPr id="31" name="TextBox 50"/>
            <p:cNvSpPr txBox="1"/>
            <p:nvPr/>
          </p:nvSpPr>
          <p:spPr bwMode="auto">
            <a:xfrm>
              <a:off x="16897392" y="10944606"/>
              <a:ext cx="1635121" cy="632857"/>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Rack  2</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grpSp>
      <p:sp>
        <p:nvSpPr>
          <p:cNvPr id="41" name="TextBox 51"/>
          <p:cNvSpPr txBox="1"/>
          <p:nvPr/>
        </p:nvSpPr>
        <p:spPr bwMode="auto">
          <a:xfrm>
            <a:off x="8241164" y="3903564"/>
            <a:ext cx="1035474" cy="316392"/>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err="1" smtClean="0">
                <a:solidFill>
                  <a:srgbClr val="505050"/>
                </a:solidFill>
                <a:ea typeface="Microsoft YaHei" panose="020B0503020204020204" pitchFamily="34" charset="-122"/>
                <a:cs typeface="+mn-ea"/>
                <a:sym typeface="Microsoft YaHei" panose="020B0503020204020204" pitchFamily="34" charset="-122"/>
              </a:rPr>
              <a:t>DataNode</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grpSp>
        <p:nvGrpSpPr>
          <p:cNvPr id="42" name="组合 41"/>
          <p:cNvGrpSpPr/>
          <p:nvPr/>
        </p:nvGrpSpPr>
        <p:grpSpPr>
          <a:xfrm>
            <a:off x="5814064" y="4547833"/>
            <a:ext cx="1925134" cy="317980"/>
            <a:chOff x="11628857" y="8781189"/>
            <a:chExt cx="3850713" cy="636034"/>
          </a:xfrm>
        </p:grpSpPr>
        <p:sp>
          <p:nvSpPr>
            <p:cNvPr id="43" name="TextBox 45"/>
            <p:cNvSpPr txBox="1"/>
            <p:nvPr/>
          </p:nvSpPr>
          <p:spPr bwMode="auto">
            <a:xfrm>
              <a:off x="12510745" y="8784365"/>
              <a:ext cx="2212268" cy="632858"/>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Replication</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cxnSp>
          <p:nvCxnSpPr>
            <p:cNvPr id="44" name="直接连接符 43"/>
            <p:cNvCxnSpPr/>
            <p:nvPr/>
          </p:nvCxnSpPr>
          <p:spPr bwMode="auto">
            <a:xfrm rot="10800000">
              <a:off x="11628857" y="8781189"/>
              <a:ext cx="3850713" cy="3176"/>
            </a:xfrm>
            <a:prstGeom prst="line">
              <a:avLst/>
            </a:prstGeom>
            <a:solidFill>
              <a:schemeClr val="accent1"/>
            </a:solidFill>
            <a:ln w="28575" cap="flat" cmpd="sng" algn="ctr">
              <a:solidFill>
                <a:srgbClr val="45C1A4"/>
              </a:solidFill>
              <a:prstDash val="solid"/>
              <a:round/>
              <a:headEnd type="triangle" w="lg" len="lg"/>
              <a:tailEnd type="triangle" w="lg" len="lg"/>
            </a:ln>
            <a:effectLst/>
          </p:spPr>
        </p:cxnSp>
      </p:grpSp>
      <p:grpSp>
        <p:nvGrpSpPr>
          <p:cNvPr id="45" name="组合 44"/>
          <p:cNvGrpSpPr/>
          <p:nvPr/>
        </p:nvGrpSpPr>
        <p:grpSpPr>
          <a:xfrm>
            <a:off x="3012509" y="2754271"/>
            <a:ext cx="2186118" cy="796127"/>
            <a:chOff x="6025097" y="5193655"/>
            <a:chExt cx="4372742" cy="1592440"/>
          </a:xfrm>
        </p:grpSpPr>
        <p:sp>
          <p:nvSpPr>
            <p:cNvPr id="46" name="TextBox 5"/>
            <p:cNvSpPr txBox="1"/>
            <p:nvPr/>
          </p:nvSpPr>
          <p:spPr bwMode="auto">
            <a:xfrm>
              <a:off x="6207242" y="5193655"/>
              <a:ext cx="2681740" cy="632858"/>
            </a:xfrm>
            <a:prstGeom prst="rect">
              <a:avLst/>
            </a:prstGeom>
            <a:noFill/>
            <a:ln w="9525">
              <a:noFill/>
              <a:miter lim="800000"/>
            </a:ln>
          </p:spPr>
          <p:txBody>
            <a:bodyPr wrap="squar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Metadata ops</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cxnSp>
          <p:nvCxnSpPr>
            <p:cNvPr id="47" name="直接箭头连接符 46"/>
            <p:cNvCxnSpPr>
              <a:stCxn id="61" idx="3"/>
            </p:cNvCxnSpPr>
            <p:nvPr/>
          </p:nvCxnSpPr>
          <p:spPr bwMode="auto">
            <a:xfrm flipV="1">
              <a:off x="6025097" y="5499495"/>
              <a:ext cx="4372742" cy="1286600"/>
            </a:xfrm>
            <a:prstGeom prst="straightConnector1">
              <a:avLst/>
            </a:prstGeom>
            <a:solidFill>
              <a:schemeClr val="accent1"/>
            </a:solidFill>
            <a:ln w="28575" cap="flat" cmpd="sng" algn="ctr">
              <a:solidFill>
                <a:srgbClr val="505050"/>
              </a:solidFill>
              <a:prstDash val="dash"/>
              <a:round/>
              <a:headEnd type="triangle" w="lg" len="lg"/>
              <a:tailEnd type="triangle" w="lg" len="lg"/>
            </a:ln>
            <a:effectLst/>
          </p:spPr>
        </p:cxnSp>
      </p:grpSp>
      <p:grpSp>
        <p:nvGrpSpPr>
          <p:cNvPr id="48" name="组合 47"/>
          <p:cNvGrpSpPr/>
          <p:nvPr/>
        </p:nvGrpSpPr>
        <p:grpSpPr>
          <a:xfrm>
            <a:off x="6695205" y="2730792"/>
            <a:ext cx="1631206" cy="1588306"/>
            <a:chOff x="13391338" y="5146689"/>
            <a:chExt cx="3262789" cy="3176979"/>
          </a:xfrm>
        </p:grpSpPr>
        <p:sp>
          <p:nvSpPr>
            <p:cNvPr id="49" name="TextBox 11"/>
            <p:cNvSpPr txBox="1"/>
            <p:nvPr/>
          </p:nvSpPr>
          <p:spPr bwMode="auto">
            <a:xfrm>
              <a:off x="14698369" y="6199333"/>
              <a:ext cx="1955758" cy="632857"/>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Block ops</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cxnSp>
          <p:nvCxnSpPr>
            <p:cNvPr id="50" name="直接箭头连接符 49"/>
            <p:cNvCxnSpPr/>
            <p:nvPr/>
          </p:nvCxnSpPr>
          <p:spPr bwMode="auto">
            <a:xfrm>
              <a:off x="13391338" y="5146689"/>
              <a:ext cx="2856204" cy="3176979"/>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grpSp>
        <p:nvGrpSpPr>
          <p:cNvPr id="51" name="组合 50"/>
          <p:cNvGrpSpPr/>
          <p:nvPr/>
        </p:nvGrpSpPr>
        <p:grpSpPr>
          <a:xfrm>
            <a:off x="5003210" y="2204532"/>
            <a:ext cx="1849205" cy="500066"/>
            <a:chOff x="10006962" y="4094048"/>
            <a:chExt cx="3698838" cy="1000248"/>
          </a:xfrm>
        </p:grpSpPr>
        <p:sp>
          <p:nvSpPr>
            <p:cNvPr id="52" name="圆角矩形 51"/>
            <p:cNvSpPr/>
            <p:nvPr/>
          </p:nvSpPr>
          <p:spPr bwMode="auto">
            <a:xfrm>
              <a:off x="10006962" y="4094048"/>
              <a:ext cx="3698838" cy="1000248"/>
            </a:xfrm>
            <a:prstGeom prst="roundRect">
              <a:avLst>
                <a:gd name="adj" fmla="val 7144"/>
              </a:avLst>
            </a:prstGeom>
            <a:solidFill>
              <a:srgbClr val="00B0F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3765"/>
              <a:endParaRPr lang="zh-CN" altLang="en-US" b="1">
                <a:ea typeface="Microsoft YaHei" panose="020B0503020204020204" pitchFamily="34" charset="-122"/>
                <a:cs typeface="+mn-ea"/>
                <a:sym typeface="Microsoft YaHei" panose="020B0503020204020204" pitchFamily="34" charset="-122"/>
              </a:endParaRPr>
            </a:p>
          </p:txBody>
        </p:sp>
        <p:sp>
          <p:nvSpPr>
            <p:cNvPr id="53" name="TextBox 62"/>
            <p:cNvSpPr txBox="1"/>
            <p:nvPr/>
          </p:nvSpPr>
          <p:spPr bwMode="auto">
            <a:xfrm>
              <a:off x="10400754" y="4216212"/>
              <a:ext cx="2911259" cy="755982"/>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800" b="1" dirty="0" err="1">
                  <a:solidFill>
                    <a:schemeClr val="bg1"/>
                  </a:solidFill>
                  <a:ea typeface="Microsoft YaHei" panose="020B0503020204020204" pitchFamily="34" charset="-122"/>
                  <a:cs typeface="+mn-ea"/>
                  <a:sym typeface="Microsoft YaHei" panose="020B0503020204020204" pitchFamily="34" charset="-122"/>
                </a:rPr>
                <a:t>NameNode</a:t>
              </a:r>
              <a:endParaRPr lang="zh-CN" altLang="en-US" sz="1800" b="1" dirty="0">
                <a:solidFill>
                  <a:schemeClr val="bg1"/>
                </a:solidFill>
                <a:ea typeface="Microsoft YaHei" panose="020B0503020204020204" pitchFamily="34" charset="-122"/>
                <a:cs typeface="+mn-ea"/>
                <a:sym typeface="Microsoft YaHei" panose="020B0503020204020204" pitchFamily="34" charset="-122"/>
              </a:endParaRPr>
            </a:p>
          </p:txBody>
        </p:sp>
      </p:grpSp>
      <p:cxnSp>
        <p:nvCxnSpPr>
          <p:cNvPr id="54" name="直接箭头连接符 53"/>
          <p:cNvCxnSpPr>
            <a:stCxn id="64" idx="1"/>
          </p:cNvCxnSpPr>
          <p:nvPr/>
        </p:nvCxnSpPr>
        <p:spPr bwMode="auto">
          <a:xfrm flipH="1" flipV="1">
            <a:off x="5374913" y="5011114"/>
            <a:ext cx="1018382" cy="574808"/>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cxnSp>
        <p:nvCxnSpPr>
          <p:cNvPr id="55" name="直接箭头连接符 54"/>
          <p:cNvCxnSpPr>
            <a:stCxn id="64" idx="3"/>
          </p:cNvCxnSpPr>
          <p:nvPr/>
        </p:nvCxnSpPr>
        <p:spPr bwMode="auto">
          <a:xfrm flipV="1">
            <a:off x="7268470" y="5023954"/>
            <a:ext cx="519709" cy="561968"/>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nvGrpSpPr>
          <p:cNvPr id="56" name="组合 55"/>
          <p:cNvGrpSpPr/>
          <p:nvPr/>
        </p:nvGrpSpPr>
        <p:grpSpPr>
          <a:xfrm>
            <a:off x="1985520" y="3811481"/>
            <a:ext cx="629915" cy="521940"/>
            <a:chOff x="3970884" y="7308318"/>
            <a:chExt cx="1259976" cy="1044000"/>
          </a:xfrm>
        </p:grpSpPr>
        <p:sp>
          <p:nvSpPr>
            <p:cNvPr id="57" name="TextBox 14"/>
            <p:cNvSpPr txBox="1"/>
            <p:nvPr/>
          </p:nvSpPr>
          <p:spPr bwMode="auto">
            <a:xfrm>
              <a:off x="3970884" y="7585790"/>
              <a:ext cx="1259976" cy="632857"/>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400" dirty="0">
                  <a:solidFill>
                    <a:srgbClr val="505050"/>
                  </a:solidFill>
                  <a:ea typeface="Microsoft YaHei" panose="020B0503020204020204" pitchFamily="34" charset="-122"/>
                  <a:cs typeface="+mn-ea"/>
                  <a:sym typeface="Microsoft YaHei" panose="020B0503020204020204" pitchFamily="34" charset="-122"/>
                </a:rPr>
                <a:t>Read</a:t>
              </a:r>
              <a:endParaRPr lang="zh-CN" altLang="en-US" sz="1400" dirty="0">
                <a:solidFill>
                  <a:srgbClr val="505050"/>
                </a:solidFill>
                <a:ea typeface="Microsoft YaHei" panose="020B0503020204020204" pitchFamily="34" charset="-122"/>
                <a:cs typeface="+mn-ea"/>
                <a:sym typeface="Microsoft YaHei" panose="020B0503020204020204" pitchFamily="34" charset="-122"/>
              </a:endParaRPr>
            </a:p>
          </p:txBody>
        </p:sp>
        <p:cxnSp>
          <p:nvCxnSpPr>
            <p:cNvPr id="58" name="直接箭头连接符 57"/>
            <p:cNvCxnSpPr/>
            <p:nvPr/>
          </p:nvCxnSpPr>
          <p:spPr bwMode="auto">
            <a:xfrm rot="5400000" flipH="1" flipV="1">
              <a:off x="4588418" y="7830318"/>
              <a:ext cx="1044000" cy="0"/>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grpSp>
        <p:nvGrpSpPr>
          <p:cNvPr id="59" name="组合 58"/>
          <p:cNvGrpSpPr/>
          <p:nvPr/>
        </p:nvGrpSpPr>
        <p:grpSpPr>
          <a:xfrm>
            <a:off x="2124226" y="3287014"/>
            <a:ext cx="913530" cy="522877"/>
            <a:chOff x="4248326" y="6259262"/>
            <a:chExt cx="1827271" cy="1045875"/>
          </a:xfrm>
        </p:grpSpPr>
        <p:sp>
          <p:nvSpPr>
            <p:cNvPr id="60" name="圆角矩形 59"/>
            <p:cNvSpPr/>
            <p:nvPr/>
          </p:nvSpPr>
          <p:spPr>
            <a:xfrm>
              <a:off x="4248326" y="6259262"/>
              <a:ext cx="1827271" cy="1045875"/>
            </a:xfrm>
            <a:prstGeom prst="roundRect">
              <a:avLst>
                <a:gd name="adj" fmla="val 9381"/>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cs typeface="+mn-ea"/>
                <a:sym typeface="Microsoft YaHei" panose="020B0503020204020204" pitchFamily="34" charset="-122"/>
              </a:endParaRPr>
            </a:p>
          </p:txBody>
        </p:sp>
        <p:sp>
          <p:nvSpPr>
            <p:cNvPr id="61" name="TextBox 62"/>
            <p:cNvSpPr txBox="1"/>
            <p:nvPr/>
          </p:nvSpPr>
          <p:spPr bwMode="auto">
            <a:xfrm>
              <a:off x="4274545" y="6408101"/>
              <a:ext cx="1750552" cy="755981"/>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800" b="1" dirty="0">
                  <a:solidFill>
                    <a:schemeClr val="bg1"/>
                  </a:solidFill>
                  <a:ea typeface="Microsoft YaHei" panose="020B0503020204020204" pitchFamily="34" charset="-122"/>
                  <a:cs typeface="+mn-ea"/>
                  <a:sym typeface="Microsoft YaHei" panose="020B0503020204020204" pitchFamily="34" charset="-122"/>
                </a:rPr>
                <a:t>Client</a:t>
              </a:r>
              <a:endParaRPr lang="zh-CN" altLang="en-US" sz="1800" b="1" dirty="0">
                <a:solidFill>
                  <a:schemeClr val="bg1"/>
                </a:solidFill>
                <a:ea typeface="Microsoft YaHei" panose="020B0503020204020204" pitchFamily="34" charset="-122"/>
                <a:cs typeface="+mn-ea"/>
                <a:sym typeface="Microsoft YaHei" panose="020B0503020204020204" pitchFamily="34" charset="-122"/>
              </a:endParaRPr>
            </a:p>
          </p:txBody>
        </p:sp>
      </p:grpSp>
      <p:grpSp>
        <p:nvGrpSpPr>
          <p:cNvPr id="62" name="组合 61"/>
          <p:cNvGrpSpPr/>
          <p:nvPr/>
        </p:nvGrpSpPr>
        <p:grpSpPr>
          <a:xfrm>
            <a:off x="6380187" y="5322537"/>
            <a:ext cx="913530" cy="522877"/>
            <a:chOff x="3418206" y="6502314"/>
            <a:chExt cx="1827271" cy="1045875"/>
          </a:xfrm>
        </p:grpSpPr>
        <p:sp>
          <p:nvSpPr>
            <p:cNvPr id="63" name="圆角矩形 62"/>
            <p:cNvSpPr/>
            <p:nvPr/>
          </p:nvSpPr>
          <p:spPr>
            <a:xfrm>
              <a:off x="3418206" y="6502314"/>
              <a:ext cx="1827271" cy="1045875"/>
            </a:xfrm>
            <a:prstGeom prst="roundRect">
              <a:avLst>
                <a:gd name="adj" fmla="val 7560"/>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cs typeface="+mn-ea"/>
                <a:sym typeface="Microsoft YaHei" panose="020B0503020204020204" pitchFamily="34" charset="-122"/>
              </a:endParaRPr>
            </a:p>
          </p:txBody>
        </p:sp>
        <p:sp>
          <p:nvSpPr>
            <p:cNvPr id="64" name="TextBox 62"/>
            <p:cNvSpPr txBox="1"/>
            <p:nvPr/>
          </p:nvSpPr>
          <p:spPr bwMode="auto">
            <a:xfrm>
              <a:off x="3444425" y="6651153"/>
              <a:ext cx="1750552" cy="755981"/>
            </a:xfrm>
            <a:prstGeom prst="rect">
              <a:avLst/>
            </a:prstGeom>
            <a:noFill/>
            <a:ln w="9525">
              <a:noFill/>
              <a:miter lim="800000"/>
            </a:ln>
          </p:spPr>
          <p:txBody>
            <a:bodyPr wrap="none" lIns="99980" tIns="49986" rIns="99980" bIns="49986" rtlCol="0">
              <a:spAutoFit/>
            </a:bodyPr>
            <a:lstStyle/>
            <a:p>
              <a:pPr algn="ctr" defTabSz="1001395" eaLnBrk="0" hangingPunct="0"/>
              <a:r>
                <a:rPr lang="en-US" altLang="zh-CN" sz="1800" b="1" dirty="0">
                  <a:solidFill>
                    <a:schemeClr val="bg1"/>
                  </a:solidFill>
                  <a:ea typeface="Microsoft YaHei" panose="020B0503020204020204" pitchFamily="34" charset="-122"/>
                  <a:cs typeface="+mn-ea"/>
                  <a:sym typeface="Microsoft YaHei" panose="020B0503020204020204" pitchFamily="34" charset="-122"/>
                </a:rPr>
                <a:t>Client</a:t>
              </a:r>
              <a:endParaRPr lang="zh-CN" altLang="en-US" sz="1800" b="1" dirty="0">
                <a:solidFill>
                  <a:schemeClr val="bg1"/>
                </a:solidFill>
                <a:ea typeface="Microsoft YaHei" panose="020B0503020204020204" pitchFamily="34" charset="-122"/>
                <a:cs typeface="+mn-ea"/>
                <a:sym typeface="Microsoft YaHei" panose="020B0503020204020204" pitchFamily="34" charset="-122"/>
              </a:endParaRPr>
            </a:p>
          </p:txBody>
        </p:sp>
      </p:grpSp>
      <p:sp>
        <p:nvSpPr>
          <p:cNvPr id="65" name="TextBox 25"/>
          <p:cNvSpPr txBox="1"/>
          <p:nvPr/>
        </p:nvSpPr>
        <p:spPr bwMode="auto">
          <a:xfrm>
            <a:off x="3851219" y="5012100"/>
            <a:ext cx="578639" cy="250523"/>
          </a:xfrm>
          <a:prstGeom prst="rect">
            <a:avLst/>
          </a:prstGeom>
          <a:noFill/>
          <a:ln w="9525">
            <a:noFill/>
            <a:miter lim="800000"/>
          </a:ln>
        </p:spPr>
        <p:txBody>
          <a:bodyPr wrap="none" lIns="49984" tIns="24990" rIns="49984" bIns="24990" rtlCol="0">
            <a:spAutoFit/>
          </a:bodyPr>
          <a:lstStyle/>
          <a:p>
            <a:pPr algn="ctr" defTabSz="500380" eaLnBrk="0" hangingPunct="0"/>
            <a:r>
              <a:rPr lang="en-US" altLang="zh-CN" sz="1300" dirty="0">
                <a:solidFill>
                  <a:srgbClr val="000000"/>
                </a:solidFill>
                <a:ea typeface="Microsoft YaHei" panose="020B0503020204020204" pitchFamily="34" charset="-122"/>
                <a:cs typeface="+mn-ea"/>
                <a:sym typeface="Microsoft YaHei" panose="020B0503020204020204" pitchFamily="34" charset="-122"/>
              </a:rPr>
              <a:t>Blocks</a:t>
            </a:r>
            <a:endParaRPr lang="zh-CN" altLang="en-US" sz="1300" dirty="0">
              <a:solidFill>
                <a:srgbClr val="000000"/>
              </a:solidFill>
              <a:ea typeface="Microsoft YaHei" panose="020B0503020204020204" pitchFamily="34" charset="-122"/>
              <a:cs typeface="+mn-ea"/>
              <a:sym typeface="Microsoft YaHei" panose="020B0503020204020204" pitchFamily="34" charset="-122"/>
            </a:endParaRPr>
          </a:p>
        </p:txBody>
      </p:sp>
      <p:sp>
        <p:nvSpPr>
          <p:cNvPr id="66" name="TextBox 36"/>
          <p:cNvSpPr txBox="1"/>
          <p:nvPr/>
        </p:nvSpPr>
        <p:spPr bwMode="auto">
          <a:xfrm>
            <a:off x="7895451" y="4998059"/>
            <a:ext cx="578639" cy="250523"/>
          </a:xfrm>
          <a:prstGeom prst="rect">
            <a:avLst/>
          </a:prstGeom>
          <a:noFill/>
          <a:ln w="9525">
            <a:noFill/>
            <a:miter lim="800000"/>
          </a:ln>
        </p:spPr>
        <p:txBody>
          <a:bodyPr wrap="none" lIns="49984" tIns="24990" rIns="49984" bIns="24990" rtlCol="0">
            <a:spAutoFit/>
          </a:bodyPr>
          <a:lstStyle/>
          <a:p>
            <a:pPr algn="ctr" defTabSz="500380" eaLnBrk="0" hangingPunct="0"/>
            <a:r>
              <a:rPr lang="en-US" altLang="zh-CN" sz="1300" dirty="0">
                <a:solidFill>
                  <a:srgbClr val="000000"/>
                </a:solidFill>
                <a:ea typeface="Microsoft YaHei" panose="020B0503020204020204" pitchFamily="34" charset="-122"/>
                <a:cs typeface="+mn-ea"/>
                <a:sym typeface="Microsoft YaHei" panose="020B0503020204020204" pitchFamily="34" charset="-122"/>
              </a:rPr>
              <a:t>Blocks</a:t>
            </a:r>
            <a:endParaRPr lang="zh-CN" altLang="en-US" sz="1300" dirty="0">
              <a:solidFill>
                <a:srgbClr val="000000"/>
              </a:solidFill>
              <a:ea typeface="Microsoft YaHei" panose="020B0503020204020204" pitchFamily="34" charset="-122"/>
              <a:cs typeface="+mn-ea"/>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par>
                                <p:cTn id="32" presetID="53" presetClass="entr" presetSubtype="16"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arn(outVertical)">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down)">
                                      <p:cBhvr>
                                        <p:cTn id="74" dur="500"/>
                                        <p:tgtEl>
                                          <p:spTgt spid="54"/>
                                        </p:tgtEl>
                                      </p:cBhvr>
                                    </p:animEffect>
                                  </p:childTnLst>
                                </p:cTn>
                              </p:par>
                              <p:par>
                                <p:cTn id="75" presetID="22" presetClass="entr" presetSubtype="4"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500"/>
                                        <p:tgtEl>
                                          <p:spTgt spid="55"/>
                                        </p:tgtEl>
                                      </p:cBhvr>
                                    </p:animEffect>
                                  </p:childTnLst>
                                </p:cTn>
                              </p:par>
                              <p:par>
                                <p:cTn id="78" presetID="22" presetClass="entr" presetSubtype="4"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41"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smtClean="0"/>
              <a:t>Block-块</a:t>
            </a:r>
            <a:endParaRPr lang="zh-CN" altLang="en-US"/>
          </a:p>
        </p:txBody>
      </p:sp>
      <p:sp>
        <p:nvSpPr>
          <p:cNvPr id="3" name="文本占位符 2"/>
          <p:cNvSpPr>
            <a:spLocks noGrp="1"/>
          </p:cNvSpPr>
          <p:nvPr>
            <p:ph type="body" sz="quarter" idx="10"/>
          </p:nvPr>
        </p:nvSpPr>
        <p:spPr/>
        <p:txBody>
          <a:bodyPr/>
          <a:lstStyle/>
          <a:p>
            <a:r>
              <a:rPr lang="en-US" altLang="zh-CN" dirty="0"/>
              <a:t>HDFS</a:t>
            </a:r>
            <a:r>
              <a:rPr lang="zh-CN" altLang="en-US" dirty="0"/>
              <a:t>默认一个</a:t>
            </a:r>
            <a:r>
              <a:rPr lang="zh-CN" altLang="en-US" dirty="0" smtClean="0"/>
              <a:t>块</a:t>
            </a:r>
            <a:r>
              <a:rPr lang="en-US" altLang="zh-CN" dirty="0" smtClean="0"/>
              <a:t>128MB</a:t>
            </a:r>
            <a:r>
              <a:rPr lang="zh-CN" altLang="en-US" dirty="0"/>
              <a:t>，一个文件被分成多个块，以块作为</a:t>
            </a:r>
            <a:r>
              <a:rPr lang="zh-CN" altLang="en-US" dirty="0" smtClean="0"/>
              <a:t>存储单位。</a:t>
            </a:r>
            <a:endParaRPr lang="en-US" altLang="zh-CN" dirty="0" smtClean="0"/>
          </a:p>
          <a:p>
            <a:r>
              <a:rPr lang="zh-CN" altLang="en-US" dirty="0" smtClean="0"/>
              <a:t>块</a:t>
            </a:r>
            <a:r>
              <a:rPr lang="zh-CN" altLang="en-US" dirty="0"/>
              <a:t>的大小远远大于普通文件系统，可以最小化寻址</a:t>
            </a:r>
            <a:r>
              <a:rPr lang="zh-CN" altLang="en-US" dirty="0" smtClean="0"/>
              <a:t>开销。</a:t>
            </a:r>
            <a:endParaRPr lang="en-US" altLang="zh-CN" dirty="0" smtClean="0"/>
          </a:p>
          <a:p>
            <a:r>
              <a:rPr lang="zh-CN" altLang="en-US" sz="2400" dirty="0"/>
              <a:t>抽象的块概念可以带来以下几个明显的好处：</a:t>
            </a:r>
            <a:endParaRPr lang="zh-CN" altLang="en-US" sz="2400" dirty="0"/>
          </a:p>
          <a:p>
            <a:pPr lvl="1"/>
            <a:r>
              <a:rPr lang="zh-CN" altLang="en-US" dirty="0"/>
              <a:t>支持大规模文件</a:t>
            </a:r>
            <a:r>
              <a:rPr lang="zh-CN" altLang="en-US" dirty="0" smtClean="0"/>
              <a:t>存储</a:t>
            </a:r>
            <a:endParaRPr lang="en-US" altLang="zh-CN" dirty="0" smtClean="0"/>
          </a:p>
          <a:p>
            <a:pPr lvl="1"/>
            <a:r>
              <a:rPr lang="zh-CN" altLang="en-US" dirty="0"/>
              <a:t>简化</a:t>
            </a:r>
            <a:r>
              <a:rPr lang="zh-CN" altLang="en-US" dirty="0" smtClean="0"/>
              <a:t>系统设计</a:t>
            </a:r>
            <a:endParaRPr lang="en-US" altLang="zh-CN" dirty="0" smtClean="0"/>
          </a:p>
          <a:p>
            <a:pPr lvl="1"/>
            <a:r>
              <a:rPr lang="zh-CN" altLang="en-US" dirty="0"/>
              <a:t>适合数据备份</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NameNode</a:t>
            </a:r>
            <a:r>
              <a:rPr lang="zh-CN" altLang="en-US"/>
              <a:t>和</a:t>
            </a:r>
            <a:r>
              <a:rPr lang="en-US" altLang="zh-CN" smtClean="0"/>
              <a:t>DataNodes - 1</a:t>
            </a:r>
            <a:endParaRPr lang="zh-CN" altLang="en-US"/>
          </a:p>
        </p:txBody>
      </p:sp>
      <p:graphicFrame>
        <p:nvGraphicFramePr>
          <p:cNvPr id="3" name="表格 2"/>
          <p:cNvGraphicFramePr>
            <a:graphicFrameLocks noGrp="1"/>
          </p:cNvGraphicFramePr>
          <p:nvPr>
            <p:custDataLst>
              <p:tags r:id="rId1"/>
            </p:custDataLst>
          </p:nvPr>
        </p:nvGraphicFramePr>
        <p:xfrm>
          <a:off x="1715911" y="2444837"/>
          <a:ext cx="9189156" cy="2544852"/>
        </p:xfrm>
        <a:graphic>
          <a:graphicData uri="http://schemas.openxmlformats.org/drawingml/2006/table">
            <a:tbl>
              <a:tblPr firstRow="1" bandRow="1">
                <a:tableStyleId>{F2DE63D5-997A-4646-A377-4702673A728D}</a:tableStyleId>
              </a:tblPr>
              <a:tblGrid>
                <a:gridCol w="4353566"/>
                <a:gridCol w="4835590"/>
              </a:tblGrid>
              <a:tr h="538554">
                <a:tc>
                  <a:txBody>
                    <a:bodyPr/>
                    <a:lstStyle/>
                    <a:p>
                      <a:r>
                        <a:rPr lang="en-US" altLang="zh-CN" dirty="0" err="1" smtClean="0">
                          <a:solidFill>
                            <a:schemeClr val="tx1"/>
                          </a:solidFill>
                        </a:rPr>
                        <a:t>NameNode</a:t>
                      </a:r>
                      <a:endParaRPr lang="zh-CN" altLang="en-US"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dirty="0" err="1" smtClean="0">
                          <a:solidFill>
                            <a:schemeClr val="tx1"/>
                          </a:solidFill>
                        </a:rPr>
                        <a:t>DataNode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38554">
                <a:tc>
                  <a:txBody>
                    <a:bodyPr/>
                    <a:lstStyle/>
                    <a:p>
                      <a:r>
                        <a:rPr lang="zh-CN" altLang="en-US" dirty="0" smtClean="0"/>
                        <a:t>存储元数据</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smtClean="0"/>
                        <a:t>存储文件内容</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554">
                <a:tc>
                  <a:txBody>
                    <a:bodyPr/>
                    <a:lstStyle/>
                    <a:p>
                      <a:r>
                        <a:rPr lang="zh-CN" altLang="en-US" dirty="0" smtClean="0"/>
                        <a:t>元数据保存在内存中</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smtClean="0"/>
                        <a:t>文件内容保存在磁盘</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190">
                <a:tc>
                  <a:txBody>
                    <a:bodyPr/>
                    <a:lstStyle/>
                    <a:p>
                      <a:r>
                        <a:rPr lang="zh-CN" altLang="en-US" dirty="0" smtClean="0"/>
                        <a:t>保存文件，</a:t>
                      </a:r>
                      <a:r>
                        <a:rPr lang="en-US" altLang="zh-CN" dirty="0" err="1" smtClean="0"/>
                        <a:t>block,datanode</a:t>
                      </a:r>
                      <a:r>
                        <a:rPr lang="zh-CN" altLang="en-US" dirty="0" smtClean="0"/>
                        <a:t>之间的映射关系</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zh-CN" altLang="en-US" dirty="0" smtClean="0"/>
                        <a:t>维护了</a:t>
                      </a:r>
                      <a:r>
                        <a:rPr lang="en-US" altLang="zh-CN" dirty="0" smtClean="0"/>
                        <a:t>block id </a:t>
                      </a:r>
                      <a:r>
                        <a:rPr lang="zh-CN" altLang="en-US" dirty="0" smtClean="0"/>
                        <a:t>到</a:t>
                      </a:r>
                      <a:r>
                        <a:rPr lang="en-US" altLang="zh-CN" dirty="0" err="1" smtClean="0"/>
                        <a:t>datanode</a:t>
                      </a:r>
                      <a:r>
                        <a:rPr lang="zh-CN" altLang="en-US" dirty="0" smtClean="0"/>
                        <a:t>本地文件的映射关系</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NameNode</a:t>
            </a:r>
            <a:r>
              <a:rPr lang="zh-CN" altLang="en-US"/>
              <a:t>和</a:t>
            </a:r>
            <a:r>
              <a:rPr lang="en-US" altLang="zh-CN"/>
              <a:t>DataNodes - </a:t>
            </a:r>
            <a:r>
              <a:rPr lang="en-US" altLang="zh-CN" smtClean="0"/>
              <a:t>2</a:t>
            </a:r>
            <a:endParaRPr lang="zh-CN" altLang="en-US"/>
          </a:p>
        </p:txBody>
      </p:sp>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9815" y="1574800"/>
            <a:ext cx="9403715" cy="4305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DataNodes</a:t>
            </a:r>
            <a:endParaRPr lang="zh-CN" altLang="en-US"/>
          </a:p>
        </p:txBody>
      </p:sp>
      <p:sp>
        <p:nvSpPr>
          <p:cNvPr id="3" name="文本占位符 2"/>
          <p:cNvSpPr>
            <a:spLocks noGrp="1"/>
          </p:cNvSpPr>
          <p:nvPr>
            <p:ph type="body" sz="quarter" idx="10"/>
          </p:nvPr>
        </p:nvSpPr>
        <p:spPr/>
        <p:txBody>
          <a:bodyPr/>
          <a:lstStyle/>
          <a:p>
            <a:r>
              <a:rPr lang="zh-CN" altLang="en-US" dirty="0"/>
              <a:t>数据节点是分布式文件系统</a:t>
            </a:r>
            <a:r>
              <a:rPr lang="en-US" altLang="zh-CN" dirty="0"/>
              <a:t>HDFS</a:t>
            </a:r>
            <a:r>
              <a:rPr lang="zh-CN" altLang="en-US"/>
              <a:t>的工作节点，负责数据的存储和读取，会根据客户端或者是名称节点的调度来进行数据的存储和检索，并且向名称节点定期发送自己所存储的块的列表</a:t>
            </a:r>
            <a:endParaRPr lang="zh-CN" altLang="en-US"/>
          </a:p>
          <a:p>
            <a:r>
              <a:rPr lang="zh-CN" altLang="en-US" dirty="0"/>
              <a:t>每个数据节点中的数据会被保存在各自节点的本地</a:t>
            </a:r>
            <a:r>
              <a:rPr lang="en-US" altLang="zh-CN" dirty="0"/>
              <a:t>Linux</a:t>
            </a:r>
            <a:r>
              <a:rPr lang="zh-CN" altLang="en-US" dirty="0"/>
              <a:t>文件系统</a:t>
            </a:r>
            <a:r>
              <a:rPr lang="zh-CN" altLang="en-US" dirty="0" smtClean="0"/>
              <a:t>中</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b="1" dirty="0" smtClean="0">
                <a:sym typeface="+mn-lt"/>
              </a:rPr>
              <a:t>HDFS</a:t>
            </a:r>
            <a:r>
              <a:rPr lang="zh-CN" altLang="en-US" b="1" dirty="0" smtClean="0">
                <a:sym typeface="+mn-lt"/>
              </a:rPr>
              <a:t>体系</a:t>
            </a:r>
            <a:r>
              <a:rPr lang="zh-CN" altLang="en-US" b="1" dirty="0">
                <a:sym typeface="+mn-lt"/>
              </a:rPr>
              <a:t>架</a:t>
            </a:r>
            <a:r>
              <a:rPr lang="zh-CN" altLang="en-US" b="1" dirty="0" smtClean="0">
                <a:sym typeface="+mn-lt"/>
              </a:rPr>
              <a:t>构</a:t>
            </a:r>
            <a:endParaRPr lang="en-US" altLang="zh-CN" b="1" dirty="0" smtClean="0">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en-US" dirty="0" err="1"/>
              <a:t>HDFS</a:t>
            </a:r>
            <a:r>
              <a:rPr lang="en-US" altLang="en-US" dirty="0" err="1" smtClean="0"/>
              <a:t>体系结</a:t>
            </a:r>
            <a:r>
              <a:rPr lang="zh-CN" altLang="en-US" dirty="0" smtClean="0"/>
              <a:t>架</a:t>
            </a:r>
            <a:r>
              <a:rPr lang="en-US" altLang="en-US" dirty="0" err="1" smtClean="0"/>
              <a:t>概述</a:t>
            </a:r>
            <a:endParaRPr lang="zh-CN" altLang="en-US" dirty="0"/>
          </a:p>
        </p:txBody>
      </p:sp>
      <p:pic>
        <p:nvPicPr>
          <p:cNvPr id="5"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2603" y="1301295"/>
            <a:ext cx="9990616" cy="5080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HDFS</a:t>
            </a:r>
            <a:r>
              <a:rPr lang="zh-CN" altLang="en-US"/>
              <a:t>命名空间管理</a:t>
            </a:r>
            <a:endParaRPr lang="zh-CN" altLang="en-US"/>
          </a:p>
        </p:txBody>
      </p:sp>
      <p:sp>
        <p:nvSpPr>
          <p:cNvPr id="4" name="文本占位符 3"/>
          <p:cNvSpPr>
            <a:spLocks noGrp="1"/>
          </p:cNvSpPr>
          <p:nvPr>
            <p:ph type="body" sz="quarter" idx="10"/>
          </p:nvPr>
        </p:nvSpPr>
        <p:spPr/>
        <p:txBody>
          <a:bodyPr/>
          <a:lstStyle/>
          <a:p>
            <a:r>
              <a:rPr lang="en-US" altLang="zh-CN" sz="2400" dirty="0">
                <a:latin typeface="+mn-lt"/>
                <a:sym typeface="Arial" panose="020B0604020202090204" pitchFamily="34" charset="0"/>
              </a:rPr>
              <a:t>HDFS</a:t>
            </a:r>
            <a:r>
              <a:rPr lang="zh-CN" altLang="en-US" sz="2400" dirty="0">
                <a:latin typeface="宋体" panose="02010600030101010101" pitchFamily="2" charset="-122"/>
                <a:sym typeface="Arial" panose="020B0604020202090204" pitchFamily="34" charset="0"/>
              </a:rPr>
              <a:t>的命名空间包含目录、文件和块</a:t>
            </a:r>
            <a:endParaRPr lang="en-US" altLang="zh-CN" sz="2400" dirty="0">
              <a:latin typeface="宋体" panose="02010600030101010101" pitchFamily="2" charset="-122"/>
              <a:sym typeface="Arial" panose="020B0604020202090204" pitchFamily="34" charset="0"/>
            </a:endParaRPr>
          </a:p>
          <a:p>
            <a:r>
              <a:rPr lang="en-US" altLang="zh-CN" sz="2400" dirty="0" smtClean="0">
                <a:latin typeface="+mn-lt"/>
                <a:sym typeface="Arial" panose="020B0604020202090204" pitchFamily="34" charset="0"/>
              </a:rPr>
              <a:t>HDFS</a:t>
            </a:r>
            <a:r>
              <a:rPr lang="zh-CN" altLang="en-US" sz="2400" dirty="0">
                <a:latin typeface="宋体" panose="02010600030101010101" pitchFamily="2" charset="-122"/>
                <a:sym typeface="Arial" panose="020B0604020202090204" pitchFamily="34" charset="0"/>
              </a:rPr>
              <a:t>使用的是传统的分级文件体系，因此，用户可以像使用普通文件系统一样，创建、删除目录和文件，在目录间转移文件，重命名文件</a:t>
            </a:r>
            <a:r>
              <a:rPr lang="zh-CN" altLang="en-US" sz="2400" dirty="0" smtClean="0">
                <a:latin typeface="宋体" panose="02010600030101010101" pitchFamily="2" charset="-122"/>
                <a:sym typeface="Arial" panose="020B0604020202090204" pitchFamily="34" charset="0"/>
              </a:rPr>
              <a:t>等</a:t>
            </a:r>
            <a:endParaRPr lang="en-US" altLang="zh-CN" sz="2400" dirty="0" smtClean="0">
              <a:latin typeface="宋体" panose="02010600030101010101" pitchFamily="2" charset="-122"/>
              <a:sym typeface="Arial" panose="020B0604020202090204" pitchFamily="34" charset="0"/>
            </a:endParaRPr>
          </a:p>
          <a:p>
            <a:r>
              <a:rPr lang="en-US" altLang="zh-CN" sz="2400" dirty="0" err="1">
                <a:latin typeface="+mn-lt"/>
                <a:sym typeface="Arial" panose="020B0604020202090204" pitchFamily="34" charset="0"/>
              </a:rPr>
              <a:t>NameNode</a:t>
            </a:r>
            <a:r>
              <a:rPr lang="zh-CN" altLang="en-US" sz="2400" dirty="0" smtClean="0">
                <a:latin typeface="宋体" panose="02010600030101010101" pitchFamily="2" charset="-122"/>
                <a:sym typeface="Arial" panose="020B0604020202090204" pitchFamily="34" charset="0"/>
              </a:rPr>
              <a:t>维护文件系统</a:t>
            </a:r>
            <a:r>
              <a:rPr lang="zh-CN" altLang="en-US" sz="2400" dirty="0">
                <a:latin typeface="宋体" panose="02010600030101010101" pitchFamily="2" charset="-122"/>
                <a:sym typeface="Arial" panose="020B0604020202090204" pitchFamily="34" charset="0"/>
              </a:rPr>
              <a:t>命名</a:t>
            </a:r>
            <a:r>
              <a:rPr lang="zh-CN" altLang="en-US" sz="2400" dirty="0" smtClean="0">
                <a:latin typeface="宋体" panose="02010600030101010101" pitchFamily="2" charset="-122"/>
                <a:sym typeface="Arial" panose="020B0604020202090204" pitchFamily="34" charset="0"/>
              </a:rPr>
              <a:t>空间</a:t>
            </a:r>
            <a:r>
              <a:rPr lang="zh-CN" altLang="en-US" sz="2400" dirty="0">
                <a:latin typeface="宋体" panose="02010600030101010101" pitchFamily="2" charset="-122"/>
                <a:sym typeface="Arial" panose="020B0604020202090204" pitchFamily="34" charset="0"/>
              </a:rPr>
              <a:t>。对</a:t>
            </a:r>
            <a:r>
              <a:rPr lang="zh-CN" altLang="en-US" sz="2400" dirty="0" smtClean="0">
                <a:latin typeface="宋体" panose="02010600030101010101" pitchFamily="2" charset="-122"/>
                <a:sym typeface="Arial" panose="020B0604020202090204" pitchFamily="34" charset="0"/>
              </a:rPr>
              <a:t>文件系统命名空间</a:t>
            </a:r>
            <a:r>
              <a:rPr lang="zh-CN" altLang="en-US" sz="2400" dirty="0">
                <a:latin typeface="宋体" panose="02010600030101010101" pitchFamily="2" charset="-122"/>
                <a:sym typeface="Arial" panose="020B0604020202090204" pitchFamily="34" charset="0"/>
              </a:rPr>
              <a:t>或其属性的任何更改均由</a:t>
            </a:r>
            <a:r>
              <a:rPr lang="en-US" altLang="zh-CN" sz="2400" dirty="0" err="1">
                <a:latin typeface="+mn-lt"/>
                <a:sym typeface="Arial" panose="020B0604020202090204" pitchFamily="34" charset="0"/>
              </a:rPr>
              <a:t>NameNode</a:t>
            </a:r>
            <a:r>
              <a:rPr lang="zh-CN" altLang="en-US" sz="2400" dirty="0">
                <a:latin typeface="宋体" panose="02010600030101010101" pitchFamily="2" charset="-122"/>
                <a:sym typeface="Arial" panose="020B0604020202090204" pitchFamily="34" charset="0"/>
              </a:rPr>
              <a:t>记录</a:t>
            </a:r>
            <a:r>
              <a:rPr lang="zh-CN" altLang="en-US" sz="2400" dirty="0" smtClean="0">
                <a:latin typeface="宋体" panose="02010600030101010101" pitchFamily="2" charset="-122"/>
                <a:sym typeface="Arial" panose="020B0604020202090204" pitchFamily="34" charset="0"/>
              </a:rPr>
              <a:t>。</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通信协议</a:t>
            </a:r>
            <a:endParaRPr lang="zh-CN" altLang="en-US"/>
          </a:p>
        </p:txBody>
      </p:sp>
      <p:sp>
        <p:nvSpPr>
          <p:cNvPr id="3" name="文本占位符 2"/>
          <p:cNvSpPr>
            <a:spLocks noGrp="1"/>
          </p:cNvSpPr>
          <p:nvPr>
            <p:ph type="body" sz="quarter" idx="10"/>
          </p:nvPr>
        </p:nvSpPr>
        <p:spPr/>
        <p:txBody>
          <a:bodyPr/>
          <a:lstStyle/>
          <a:p>
            <a:r>
              <a:rPr lang="en-US" altLang="zh-CN" sz="2400" dirty="0">
                <a:latin typeface="+mn-lt"/>
              </a:rPr>
              <a:t>HDFS</a:t>
            </a:r>
            <a:r>
              <a:rPr lang="zh-CN" altLang="en-US" sz="2400" dirty="0">
                <a:latin typeface="宋体" panose="02010600030101010101" pitchFamily="2" charset="-122"/>
              </a:rPr>
              <a:t>是一个部署在集群上的分布式文件系统，因此，很多数据需要通过网络进行传输</a:t>
            </a:r>
            <a:endParaRPr lang="en-US" altLang="zh-CN" sz="2400" dirty="0">
              <a:latin typeface="宋体" panose="02010600030101010101" pitchFamily="2" charset="-122"/>
            </a:endParaRPr>
          </a:p>
          <a:p>
            <a:pPr lvl="1"/>
            <a:r>
              <a:rPr lang="zh-CN" altLang="en-US" dirty="0">
                <a:latin typeface="宋体" panose="02010600030101010101" pitchFamily="2" charset="-122"/>
              </a:rPr>
              <a:t>所有的</a:t>
            </a:r>
            <a:r>
              <a:rPr lang="en-US" altLang="zh-CN" sz="2000" dirty="0">
                <a:latin typeface="+mn-lt"/>
                <a:cs typeface="Huawei Sans" panose="020C0503030203020204" pitchFamily="34" charset="0"/>
              </a:rPr>
              <a:t>HDFS</a:t>
            </a:r>
            <a:r>
              <a:rPr lang="zh-CN" altLang="en-US" dirty="0">
                <a:latin typeface="宋体" panose="02010600030101010101" pitchFamily="2" charset="-122"/>
              </a:rPr>
              <a:t>通信协议都是构建在</a:t>
            </a:r>
            <a:r>
              <a:rPr lang="en-US" altLang="zh-CN" sz="2000" dirty="0">
                <a:latin typeface="+mn-lt"/>
                <a:cs typeface="Huawei Sans" panose="020C0503030203020204" pitchFamily="34" charset="0"/>
              </a:rPr>
              <a:t>TCP/IP</a:t>
            </a:r>
            <a:r>
              <a:rPr lang="zh-CN" altLang="en-US" dirty="0">
                <a:latin typeface="宋体" panose="02010600030101010101" pitchFamily="2" charset="-122"/>
              </a:rPr>
              <a:t>协议基础之上的</a:t>
            </a:r>
            <a:endParaRPr lang="en-US" altLang="zh-CN" dirty="0">
              <a:latin typeface="宋体" panose="02010600030101010101" pitchFamily="2" charset="-122"/>
            </a:endParaRPr>
          </a:p>
          <a:p>
            <a:pPr lvl="1"/>
            <a:r>
              <a:rPr lang="zh-CN" altLang="en-US" dirty="0">
                <a:latin typeface="宋体" panose="02010600030101010101" pitchFamily="2" charset="-122"/>
              </a:rPr>
              <a:t>客户端通过一个可配置的端口向名称节点主动发起</a:t>
            </a:r>
            <a:r>
              <a:rPr lang="en-US" altLang="zh-CN" sz="2000" dirty="0">
                <a:latin typeface="+mn-lt"/>
                <a:cs typeface="Huawei Sans" panose="020C0503030203020204" pitchFamily="34" charset="0"/>
              </a:rPr>
              <a:t>TCP</a:t>
            </a:r>
            <a:r>
              <a:rPr lang="zh-CN" altLang="en-US" dirty="0">
                <a:latin typeface="宋体" panose="02010600030101010101" pitchFamily="2" charset="-122"/>
              </a:rPr>
              <a:t>连接，并使用客户端协议与名称节点进行交互</a:t>
            </a:r>
            <a:endParaRPr lang="en-US" altLang="zh-CN" dirty="0">
              <a:latin typeface="宋体" panose="02010600030101010101" pitchFamily="2" charset="-122"/>
            </a:endParaRPr>
          </a:p>
          <a:p>
            <a:pPr lvl="1"/>
            <a:r>
              <a:rPr lang="zh-CN" altLang="en-US" dirty="0">
                <a:latin typeface="宋体" panose="02010600030101010101" pitchFamily="2" charset="-122"/>
              </a:rPr>
              <a:t>名称节点和数据节点之间则使用数据节点协议进行</a:t>
            </a:r>
            <a:r>
              <a:rPr lang="zh-CN" altLang="en-US" dirty="0" smtClean="0">
                <a:latin typeface="宋体" panose="02010600030101010101" pitchFamily="2" charset="-122"/>
              </a:rPr>
              <a:t>交互</a:t>
            </a:r>
            <a:endParaRPr lang="en-US" altLang="zh-CN" dirty="0" smtClean="0">
              <a:latin typeface="宋体" panose="02010600030101010101" pitchFamily="2" charset="-122"/>
            </a:endParaRPr>
          </a:p>
          <a:p>
            <a:pPr lvl="1"/>
            <a:r>
              <a:rPr lang="zh-CN" altLang="en-US" dirty="0">
                <a:latin typeface="宋体" panose="02010600030101010101" pitchFamily="2" charset="-122"/>
              </a:rPr>
              <a:t>客户端与数据节点的交互是通过</a:t>
            </a:r>
            <a:r>
              <a:rPr lang="en-US" altLang="zh-CN" dirty="0">
                <a:latin typeface="+mn-lt"/>
              </a:rPr>
              <a:t>RPC</a:t>
            </a:r>
            <a:r>
              <a:rPr lang="zh-CN" altLang="en-US" dirty="0">
                <a:latin typeface="+mn-lt"/>
              </a:rPr>
              <a:t>（</a:t>
            </a:r>
            <a:r>
              <a:rPr lang="en-US" altLang="zh-CN" dirty="0">
                <a:latin typeface="+mn-lt"/>
              </a:rPr>
              <a:t>Remote Procedure Call</a:t>
            </a:r>
            <a:r>
              <a:rPr lang="zh-CN" altLang="en-US" dirty="0">
                <a:latin typeface="+mn-lt"/>
              </a:rPr>
              <a:t>）</a:t>
            </a:r>
            <a:r>
              <a:rPr lang="zh-CN" altLang="en-US" dirty="0">
                <a:latin typeface="宋体" panose="02010600030101010101" pitchFamily="2" charset="-122"/>
              </a:rPr>
              <a:t>来实现的。在设计上，名称节点不会主动发起</a:t>
            </a:r>
            <a:r>
              <a:rPr lang="en-US" altLang="zh-CN" dirty="0">
                <a:latin typeface="+mn-lt"/>
              </a:rPr>
              <a:t>RPC</a:t>
            </a:r>
            <a:r>
              <a:rPr lang="zh-CN" altLang="en-US" dirty="0">
                <a:latin typeface="宋体" panose="02010600030101010101" pitchFamily="2" charset="-122"/>
              </a:rPr>
              <a:t>，而是响应来自客户端和数据节点的</a:t>
            </a:r>
            <a:r>
              <a:rPr lang="en-US" altLang="zh-CN" dirty="0">
                <a:latin typeface="+mn-lt"/>
              </a:rPr>
              <a:t>RPC</a:t>
            </a:r>
            <a:r>
              <a:rPr lang="zh-CN" altLang="en-US" dirty="0" smtClean="0">
                <a:latin typeface="宋体" panose="02010600030101010101" pitchFamily="2" charset="-122"/>
              </a:rPr>
              <a:t>请求</a:t>
            </a:r>
            <a:endParaRPr lang="en-US" altLang="zh-CN" dirty="0">
              <a:latin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p:txBody>
          <a:bodyPr/>
          <a:lstStyle/>
          <a:p>
            <a:r>
              <a:rPr lang="en-US" altLang="zh-CN" dirty="0" smtClean="0">
                <a:sym typeface="+mn-lt"/>
              </a:rPr>
              <a:t>HDFS</a:t>
            </a:r>
            <a:r>
              <a:rPr lang="zh-CN" altLang="en-US" dirty="0" smtClean="0">
                <a:sym typeface="+mn-lt"/>
              </a:rPr>
              <a:t>分布式文件系统和</a:t>
            </a:r>
            <a:r>
              <a:rPr lang="en-US" altLang="zh-CN" dirty="0" err="1" smtClean="0">
                <a:sym typeface="+mn-lt"/>
              </a:rPr>
              <a:t>ZooKeeper</a:t>
            </a:r>
            <a:endParaRPr lang="zh-CN" altLang="en-US" dirty="0">
              <a:sym typeface="+mn-lt"/>
            </a:endParaRPr>
          </a:p>
        </p:txBody>
      </p:sp>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ln>
        </p:spPr>
        <p:txBody>
          <a:bodyPr wrap="none" anchor="ctr"/>
          <a:lstStyle/>
          <a:p>
            <a:endParaRPr lang="zh-CN" altLang="en-US">
              <a:cs typeface="+mn-ea"/>
              <a:sym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客户端</a:t>
            </a:r>
            <a:endParaRPr lang="zh-CN" altLang="en-US"/>
          </a:p>
        </p:txBody>
      </p:sp>
      <p:sp>
        <p:nvSpPr>
          <p:cNvPr id="3" name="文本占位符 2"/>
          <p:cNvSpPr>
            <a:spLocks noGrp="1"/>
          </p:cNvSpPr>
          <p:nvPr>
            <p:ph type="body" sz="quarter" idx="10"/>
          </p:nvPr>
        </p:nvSpPr>
        <p:spPr/>
        <p:txBody>
          <a:bodyPr/>
          <a:lstStyle/>
          <a:p>
            <a:r>
              <a:rPr lang="zh-CN" altLang="en-US" dirty="0"/>
              <a:t>客户端是用户操作</a:t>
            </a:r>
            <a:r>
              <a:rPr lang="en-US" altLang="zh-CN" dirty="0"/>
              <a:t>HDFS</a:t>
            </a:r>
            <a:r>
              <a:rPr lang="zh-CN" altLang="en-US" dirty="0"/>
              <a:t>最常用的方式，</a:t>
            </a:r>
            <a:r>
              <a:rPr lang="en-US" altLang="zh-CN" dirty="0"/>
              <a:t>HDFS</a:t>
            </a:r>
            <a:r>
              <a:rPr lang="zh-CN" altLang="en-US" dirty="0"/>
              <a:t>在部署时都提供了客户端</a:t>
            </a:r>
            <a:endParaRPr lang="zh-CN" altLang="en-US" dirty="0"/>
          </a:p>
          <a:p>
            <a:r>
              <a:rPr lang="en-US" altLang="zh-CN" dirty="0"/>
              <a:t>HDFS</a:t>
            </a:r>
            <a:r>
              <a:rPr lang="zh-CN" altLang="en-US" dirty="0"/>
              <a:t>客户端是一个库</a:t>
            </a:r>
            <a:r>
              <a:rPr lang="zh-CN" altLang="en-US" dirty="0" smtClean="0"/>
              <a:t>，</a:t>
            </a:r>
            <a:r>
              <a:rPr lang="zh-CN" altLang="en-US" dirty="0"/>
              <a:t>包含</a:t>
            </a:r>
            <a:r>
              <a:rPr lang="en-US" altLang="zh-CN" dirty="0" smtClean="0"/>
              <a:t>HDFS</a:t>
            </a:r>
            <a:r>
              <a:rPr lang="zh-CN" altLang="en-US" dirty="0"/>
              <a:t>文件系统接口，这些接口隐藏了</a:t>
            </a:r>
            <a:r>
              <a:rPr lang="en-US" altLang="zh-CN" dirty="0"/>
              <a:t>HDFS</a:t>
            </a:r>
            <a:r>
              <a:rPr lang="zh-CN" altLang="en-US" dirty="0"/>
              <a:t>实现中的大部分复杂性</a:t>
            </a:r>
            <a:endParaRPr lang="zh-CN" altLang="en-US" dirty="0"/>
          </a:p>
          <a:p>
            <a:r>
              <a:rPr lang="zh-CN" altLang="en-US" dirty="0"/>
              <a:t>严格来说，客户端并不算是</a:t>
            </a:r>
            <a:r>
              <a:rPr lang="en-US" altLang="zh-CN" dirty="0"/>
              <a:t>HDFS</a:t>
            </a:r>
            <a:r>
              <a:rPr lang="zh-CN" altLang="en-US" dirty="0"/>
              <a:t>的一部分</a:t>
            </a:r>
            <a:endParaRPr lang="zh-CN" altLang="en-US" dirty="0"/>
          </a:p>
          <a:p>
            <a:r>
              <a:rPr lang="zh-CN" altLang="en-US" dirty="0"/>
              <a:t>客户端可以支持打开、读取、写入等常见的操作，并且提供了类似</a:t>
            </a:r>
            <a:r>
              <a:rPr lang="en-US" altLang="zh-CN" dirty="0"/>
              <a:t>Shell</a:t>
            </a:r>
            <a:r>
              <a:rPr lang="zh-CN" altLang="en-US" dirty="0"/>
              <a:t>的命令行方式来访问</a:t>
            </a:r>
            <a:r>
              <a:rPr lang="en-US" altLang="zh-CN" dirty="0"/>
              <a:t>HDFS</a:t>
            </a:r>
            <a:r>
              <a:rPr lang="zh-CN" altLang="en-US" dirty="0"/>
              <a:t>中的数据</a:t>
            </a:r>
            <a:endParaRPr lang="zh-CN" altLang="en-US" dirty="0"/>
          </a:p>
          <a:p>
            <a:r>
              <a:rPr lang="en-US" altLang="zh-CN" dirty="0"/>
              <a:t>HDFS</a:t>
            </a:r>
            <a:r>
              <a:rPr lang="zh-CN" altLang="en-US" dirty="0"/>
              <a:t>也提供了</a:t>
            </a:r>
            <a:r>
              <a:rPr lang="en-US" altLang="zh-CN" dirty="0"/>
              <a:t>Java API</a:t>
            </a:r>
            <a:r>
              <a:rPr lang="zh-CN" altLang="en-US" dirty="0"/>
              <a:t>，作为应用程序访问文件系统的客户端编程</a:t>
            </a:r>
            <a:r>
              <a:rPr lang="zh-CN" altLang="en-US" dirty="0" smtClean="0"/>
              <a:t>接口</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smtClean="0"/>
              <a:t>HDFS</a:t>
            </a:r>
            <a:r>
              <a:rPr lang="zh-CN" altLang="en-US" dirty="0" smtClean="0"/>
              <a:t>单名称节点</a:t>
            </a:r>
            <a:r>
              <a:rPr lang="en-US" altLang="en-US" dirty="0" err="1" smtClean="0"/>
              <a:t>体系结构的局限性</a:t>
            </a:r>
            <a:endParaRPr lang="zh-CN" altLang="en-US" dirty="0"/>
          </a:p>
        </p:txBody>
      </p:sp>
      <p:sp>
        <p:nvSpPr>
          <p:cNvPr id="3" name="文本占位符 2"/>
          <p:cNvSpPr>
            <a:spLocks noGrp="1"/>
          </p:cNvSpPr>
          <p:nvPr>
            <p:ph type="body" sz="quarter" idx="10"/>
          </p:nvPr>
        </p:nvSpPr>
        <p:spPr/>
        <p:txBody>
          <a:bodyPr/>
          <a:lstStyle/>
          <a:p>
            <a:r>
              <a:rPr lang="en-US" altLang="zh-CN" sz="2400" dirty="0"/>
              <a:t>HDFS</a:t>
            </a:r>
            <a:r>
              <a:rPr lang="zh-CN" altLang="en-US" sz="2400" dirty="0"/>
              <a:t>只设置唯一一</a:t>
            </a:r>
            <a:r>
              <a:rPr lang="zh-CN" altLang="en-US" sz="2400" dirty="0" smtClean="0"/>
              <a:t>个名称节点</a:t>
            </a:r>
            <a:r>
              <a:rPr lang="zh-CN" altLang="en-US" sz="2400" dirty="0"/>
              <a:t>，这样做虽然大大简化了系统设计，但也带来了一些明显的局限性，具体如下：</a:t>
            </a:r>
            <a:endParaRPr lang="zh-CN" altLang="en-US" sz="2400" dirty="0"/>
          </a:p>
          <a:p>
            <a:pPr lvl="1"/>
            <a:r>
              <a:rPr lang="zh-CN" altLang="en-US" b="1" dirty="0"/>
              <a:t>命名空间的限制</a:t>
            </a:r>
            <a:r>
              <a:rPr lang="zh-CN" altLang="en-US" dirty="0"/>
              <a:t>：名称节点是保存在内存中的，因此，名称节点能够容纳的对象（文件、块）的个数会受到内存空间大小的限制。</a:t>
            </a:r>
            <a:endParaRPr lang="zh-CN" altLang="en-US" dirty="0"/>
          </a:p>
          <a:p>
            <a:pPr lvl="1"/>
            <a:r>
              <a:rPr lang="zh-CN" altLang="en-US" b="1" dirty="0"/>
              <a:t>性能的瓶颈</a:t>
            </a:r>
            <a:r>
              <a:rPr lang="zh-CN" altLang="en-US" dirty="0"/>
              <a:t>：整个分布式文件系统的吞吐量，受限于单个名称节点的吞吐量</a:t>
            </a:r>
            <a:r>
              <a:rPr lang="zh-CN" altLang="en-US" dirty="0" smtClean="0"/>
              <a:t>。</a:t>
            </a:r>
            <a:endParaRPr lang="en-US" altLang="zh-CN" dirty="0" smtClean="0"/>
          </a:p>
          <a:p>
            <a:pPr lvl="1"/>
            <a:r>
              <a:rPr lang="zh-CN" altLang="en-US" b="1" dirty="0"/>
              <a:t>隔离问题</a:t>
            </a:r>
            <a:r>
              <a:rPr lang="zh-CN" altLang="en-US" dirty="0"/>
              <a:t>：由于集群中只有一个名称节点，只有一个命名空间，因此，无法对不同应用程序进行隔离。</a:t>
            </a:r>
            <a:endParaRPr lang="zh-CN" altLang="en-US" dirty="0"/>
          </a:p>
          <a:p>
            <a:pPr lvl="1"/>
            <a:r>
              <a:rPr lang="zh-CN" altLang="en-US" b="1" dirty="0"/>
              <a:t>集群的可用性</a:t>
            </a:r>
            <a:r>
              <a:rPr lang="zh-CN" altLang="en-US" dirty="0"/>
              <a:t>：一旦这个唯一的名称节点发生故障，会导致整个集群变得不可用</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dirty="0">
                <a:solidFill>
                  <a:schemeClr val="bg1">
                    <a:lumMod val="50000"/>
                  </a:schemeClr>
                </a:solidFill>
                <a:sym typeface="+mn-lt"/>
              </a:rPr>
              <a:t>HDFS</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r>
              <a:rPr lang="zh-CN" altLang="en-US" b="1" dirty="0" smtClean="0">
                <a:sym typeface="+mn-lt"/>
              </a:rPr>
              <a:t>关键特性介绍</a:t>
            </a:r>
            <a:endParaRPr lang="en-US" altLang="zh-CN" b="1" dirty="0" smtClean="0">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n-lt"/>
              </a:rPr>
              <a:t>HDFS</a:t>
            </a:r>
            <a:r>
              <a:rPr lang="zh-CN" altLang="en-US" dirty="0" smtClean="0">
                <a:sym typeface="+mn-lt"/>
              </a:rPr>
              <a:t>高可用性 </a:t>
            </a:r>
            <a:r>
              <a:rPr lang="en-US" altLang="zh-CN" dirty="0" smtClean="0">
                <a:sym typeface="+mn-lt"/>
              </a:rPr>
              <a:t>(HA</a:t>
            </a:r>
            <a:r>
              <a:rPr lang="en-US" altLang="zh-CN" dirty="0">
                <a:sym typeface="+mn-lt"/>
              </a:rPr>
              <a:t>)</a:t>
            </a:r>
            <a:endParaRPr lang="zh-CN" altLang="en-US" dirty="0">
              <a:sym typeface="+mn-lt"/>
            </a:endParaRPr>
          </a:p>
        </p:txBody>
      </p:sp>
      <p:grpSp>
        <p:nvGrpSpPr>
          <p:cNvPr id="8" name="组合 7"/>
          <p:cNvGrpSpPr/>
          <p:nvPr/>
        </p:nvGrpSpPr>
        <p:grpSpPr>
          <a:xfrm>
            <a:off x="2671763" y="1557338"/>
            <a:ext cx="6988633" cy="4608512"/>
            <a:chOff x="2671763" y="1557338"/>
            <a:chExt cx="6988633" cy="4608512"/>
          </a:xfrm>
        </p:grpSpPr>
        <p:graphicFrame>
          <p:nvGraphicFramePr>
            <p:cNvPr id="9" name="对象 5"/>
            <p:cNvGraphicFramePr>
              <a:graphicFrameLocks noChangeAspect="1"/>
            </p:cNvGraphicFramePr>
            <p:nvPr/>
          </p:nvGraphicFramePr>
          <p:xfrm>
            <a:off x="2671763" y="1557338"/>
            <a:ext cx="6988175" cy="4608512"/>
          </p:xfrm>
          <a:graphic>
            <a:graphicData uri="http://schemas.openxmlformats.org/presentationml/2006/ole">
              <mc:AlternateContent xmlns:mc="http://schemas.openxmlformats.org/markup-compatibility/2006">
                <mc:Choice xmlns:v="urn:schemas-microsoft-com:vml" Requires="v">
                  <p:oleObj spid="_x0000_s3118" name="Visio" r:id="rId1" imgW="4601210" imgH="4411345" progId="Visio.Drawing.11">
                    <p:embed/>
                  </p:oleObj>
                </mc:Choice>
                <mc:Fallback>
                  <p:oleObj name="Visio" r:id="rId1" imgW="4601210" imgH="4411345" progId="Visio.Drawing.11">
                    <p:embed/>
                    <p:pic>
                      <p:nvPicPr>
                        <p:cNvPr id="0" name="图片 3117"/>
                        <p:cNvPicPr>
                          <a:picLocks noChangeAspect="1" noChangeArrowheads="1"/>
                        </p:cNvPicPr>
                        <p:nvPr/>
                      </p:nvPicPr>
                      <p:blipFill>
                        <a:blip r:embed="rId2"/>
                        <a:srcRect/>
                        <a:stretch>
                          <a:fillRect/>
                        </a:stretch>
                      </p:blipFill>
                      <p:spPr bwMode="auto">
                        <a:xfrm>
                          <a:off x="2671763" y="1557338"/>
                          <a:ext cx="6988175" cy="4608512"/>
                        </a:xfrm>
                        <a:prstGeom prst="rect">
                          <a:avLst/>
                        </a:prstGeom>
                        <a:noFill/>
                        <a:ln w="12700">
                          <a:solidFill>
                            <a:schemeClr val="bg1">
                              <a:lumMod val="85000"/>
                            </a:schemeClr>
                          </a:solidFill>
                          <a:miter lim="800000"/>
                          <a:headEnd/>
                          <a:tailEnd/>
                        </a:ln>
                      </p:spPr>
                    </p:pic>
                  </p:oleObj>
                </mc:Fallback>
              </mc:AlternateContent>
            </a:graphicData>
          </a:graphic>
        </p:graphicFrame>
        <p:sp>
          <p:nvSpPr>
            <p:cNvPr id="10" name="矩形 9"/>
            <p:cNvSpPr/>
            <p:nvPr/>
          </p:nvSpPr>
          <p:spPr>
            <a:xfrm>
              <a:off x="4843625" y="2800679"/>
              <a:ext cx="635547" cy="276045"/>
            </a:xfrm>
            <a:prstGeom prst="rect">
              <a:avLst/>
            </a:prstGeom>
            <a:solidFill>
              <a:schemeClr val="accent3">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JN</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矩形 10"/>
            <p:cNvSpPr/>
            <p:nvPr/>
          </p:nvSpPr>
          <p:spPr>
            <a:xfrm>
              <a:off x="5763495" y="2800679"/>
              <a:ext cx="668996" cy="276045"/>
            </a:xfrm>
            <a:prstGeom prst="rect">
              <a:avLst/>
            </a:prstGeom>
            <a:solidFill>
              <a:srgbClr val="9BDCD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JN</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矩形 11"/>
            <p:cNvSpPr/>
            <p:nvPr/>
          </p:nvSpPr>
          <p:spPr>
            <a:xfrm>
              <a:off x="6716814" y="2800679"/>
              <a:ext cx="602097" cy="276045"/>
            </a:xfrm>
            <a:prstGeom prst="rect">
              <a:avLst/>
            </a:prstGeom>
            <a:solidFill>
              <a:srgbClr val="9BDCD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JN</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椭圆 12"/>
            <p:cNvSpPr/>
            <p:nvPr/>
          </p:nvSpPr>
          <p:spPr>
            <a:xfrm>
              <a:off x="2783632" y="3577380"/>
              <a:ext cx="1156849" cy="2587924"/>
            </a:xfrm>
            <a:prstGeom prst="ellipse">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HDFS</a:t>
              </a:r>
              <a:endPar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Client</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矩形 13"/>
            <p:cNvSpPr/>
            <p:nvPr/>
          </p:nvSpPr>
          <p:spPr>
            <a:xfrm>
              <a:off x="5194848" y="3715079"/>
              <a:ext cx="1806289" cy="862642"/>
            </a:xfrm>
            <a:prstGeom prst="rect">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err="1"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NameNode</a:t>
              </a:r>
              <a:endPar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(active)</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5" name="矩形 14"/>
            <p:cNvSpPr/>
            <p:nvPr/>
          </p:nvSpPr>
          <p:spPr>
            <a:xfrm>
              <a:off x="7854107" y="3732331"/>
              <a:ext cx="1806289" cy="845389"/>
            </a:xfrm>
            <a:prstGeom prst="rect">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800" dirty="0" err="1"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NameNode</a:t>
              </a:r>
              <a:endPar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fontAlgn="auto">
                <a:spcBef>
                  <a:spcPts val="0"/>
                </a:spcBef>
                <a:spcAft>
                  <a:spcPts val="0"/>
                </a:spcAft>
              </a:pPr>
              <a:r>
                <a:rPr lang="en-US" altLang="zh-CN" sz="1800" dirty="0" smtClean="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(stand by)</a:t>
              </a:r>
              <a:endParaRPr lang="zh-CN" altLang="en-US" sz="18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标题 1"/>
          <p:cNvSpPr>
            <a:spLocks noGrp="1"/>
          </p:cNvSpPr>
          <p:nvPr>
            <p:ph type="title"/>
          </p:nvPr>
        </p:nvSpPr>
        <p:spPr/>
        <p:txBody>
          <a:bodyPr/>
          <a:lstStyle/>
          <a:p>
            <a:r>
              <a:rPr lang="zh-CN" altLang="en-US" smtClean="0">
                <a:sym typeface="Microsoft YaHei" panose="020B0503020204020204" pitchFamily="34" charset="-122"/>
              </a:rPr>
              <a:t>元数据持久化</a:t>
            </a:r>
            <a:endParaRPr lang="zh-CN" altLang="en-US" dirty="0" smtClean="0">
              <a:sym typeface="Microsoft YaHei" panose="020B0503020204020204" pitchFamily="34" charset="-122"/>
            </a:endParaRPr>
          </a:p>
        </p:txBody>
      </p:sp>
      <p:grpSp>
        <p:nvGrpSpPr>
          <p:cNvPr id="3" name="组合 2"/>
          <p:cNvGrpSpPr/>
          <p:nvPr/>
        </p:nvGrpSpPr>
        <p:grpSpPr>
          <a:xfrm>
            <a:off x="3294376" y="1268377"/>
            <a:ext cx="6942781" cy="4825420"/>
            <a:chOff x="2796988" y="1411892"/>
            <a:chExt cx="6942781" cy="4825420"/>
          </a:xfrm>
        </p:grpSpPr>
        <p:sp>
          <p:nvSpPr>
            <p:cNvPr id="2" name="矩形 1"/>
            <p:cNvSpPr/>
            <p:nvPr/>
          </p:nvSpPr>
          <p:spPr>
            <a:xfrm>
              <a:off x="2796988" y="1411892"/>
              <a:ext cx="3227294" cy="482542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00">
                <a:solidFill>
                  <a:srgbClr val="FFFFFF"/>
                </a:solidFill>
                <a:latin typeface="+mn-ea"/>
                <a:sym typeface="Microsoft YaHei" panose="020B0503020204020204" pitchFamily="34" charset="-122"/>
              </a:endParaRPr>
            </a:p>
          </p:txBody>
        </p:sp>
        <p:sp>
          <p:nvSpPr>
            <p:cNvPr id="4" name="文本框 3"/>
            <p:cNvSpPr txBox="1"/>
            <p:nvPr/>
          </p:nvSpPr>
          <p:spPr>
            <a:xfrm>
              <a:off x="3550022" y="1570224"/>
              <a:ext cx="1882589" cy="338554"/>
            </a:xfrm>
            <a:prstGeom prst="rect">
              <a:avLst/>
            </a:prstGeom>
            <a:noFill/>
          </p:spPr>
          <p:txBody>
            <a:bodyPr wrap="square" rtlCol="0">
              <a:spAutoFit/>
            </a:bodyPr>
            <a:lstStyle/>
            <a:p>
              <a:pPr fontAlgn="auto">
                <a:spcBef>
                  <a:spcPts val="0"/>
                </a:spcBef>
                <a:spcAft>
                  <a:spcPts val="0"/>
                </a:spcAft>
              </a:pPr>
              <a:r>
                <a:rPr kumimoji="1" lang="en-US" altLang="zh-CN" sz="1600" dirty="0" err="1"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NameNode</a:t>
              </a:r>
              <a:endParaRPr kumimoji="1" lang="zh-CN" altLang="en-US" sz="16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p:txBody>
        </p:sp>
        <p:sp>
          <p:nvSpPr>
            <p:cNvPr id="5" name="平行四边形 4"/>
            <p:cNvSpPr/>
            <p:nvPr/>
          </p:nvSpPr>
          <p:spPr>
            <a:xfrm>
              <a:off x="2922493" y="2097888"/>
              <a:ext cx="1398495" cy="478791"/>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Editlog</a:t>
              </a:r>
              <a:endParaRPr lang="zh-CN" altLang="en-US" sz="1600" dirty="0">
                <a:solidFill>
                  <a:srgbClr val="FFFFFF"/>
                </a:solidFill>
                <a:latin typeface="+mn-ea"/>
                <a:sym typeface="Microsoft YaHei" panose="020B0503020204020204" pitchFamily="34" charset="-122"/>
              </a:endParaRPr>
            </a:p>
          </p:txBody>
        </p:sp>
        <p:sp>
          <p:nvSpPr>
            <p:cNvPr id="7" name="平行四边形 6"/>
            <p:cNvSpPr/>
            <p:nvPr/>
          </p:nvSpPr>
          <p:spPr>
            <a:xfrm>
              <a:off x="4392708" y="2097888"/>
              <a:ext cx="1506068" cy="505685"/>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Fsimage</a:t>
              </a:r>
              <a:endParaRPr lang="zh-CN" altLang="en-US" sz="1600" dirty="0">
                <a:solidFill>
                  <a:srgbClr val="FFFFFF"/>
                </a:solidFill>
                <a:latin typeface="+mn-ea"/>
                <a:sym typeface="Microsoft YaHei" panose="020B0503020204020204" pitchFamily="34" charset="-122"/>
              </a:endParaRPr>
            </a:p>
          </p:txBody>
        </p:sp>
        <p:sp>
          <p:nvSpPr>
            <p:cNvPr id="8" name="平行四边形 7"/>
            <p:cNvSpPr/>
            <p:nvPr/>
          </p:nvSpPr>
          <p:spPr>
            <a:xfrm>
              <a:off x="2850775" y="3259642"/>
              <a:ext cx="1470214" cy="625884"/>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Editlog</a:t>
              </a:r>
              <a:endParaRPr lang="en-US" altLang="zh-CN" sz="1600" dirty="0" smtClean="0">
                <a:solidFill>
                  <a:srgbClr val="FFFFFF"/>
                </a:solidFill>
                <a:latin typeface="+mn-ea"/>
                <a:sym typeface="Microsoft YaHei" panose="020B0503020204020204" pitchFamily="34" charset="-122"/>
              </a:endParaRPr>
            </a:p>
            <a:p>
              <a:pPr algn="ctr" fontAlgn="auto">
                <a:spcBef>
                  <a:spcPts val="0"/>
                </a:spcBef>
                <a:spcAft>
                  <a:spcPts val="0"/>
                </a:spcAft>
              </a:pPr>
              <a:r>
                <a:rPr lang="en-US" altLang="zh-CN" sz="1600" dirty="0" smtClean="0">
                  <a:solidFill>
                    <a:srgbClr val="FFFFFF"/>
                  </a:solidFill>
                  <a:latin typeface="+mn-ea"/>
                  <a:sym typeface="Microsoft YaHei" panose="020B0503020204020204" pitchFamily="34" charset="-122"/>
                </a:rPr>
                <a:t>.new</a:t>
              </a:r>
              <a:endParaRPr lang="zh-CN" altLang="en-US" sz="1600" dirty="0">
                <a:solidFill>
                  <a:srgbClr val="FFFFFF"/>
                </a:solidFill>
                <a:latin typeface="+mn-ea"/>
                <a:sym typeface="Microsoft YaHei" panose="020B0503020204020204" pitchFamily="34" charset="-122"/>
              </a:endParaRPr>
            </a:p>
          </p:txBody>
        </p:sp>
        <p:sp>
          <p:nvSpPr>
            <p:cNvPr id="9" name="平行四边形 8"/>
            <p:cNvSpPr/>
            <p:nvPr/>
          </p:nvSpPr>
          <p:spPr>
            <a:xfrm>
              <a:off x="4240763" y="4560589"/>
              <a:ext cx="1522943" cy="687870"/>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Fsimage</a:t>
              </a:r>
              <a:endParaRPr lang="en-US" altLang="zh-CN" sz="1600" dirty="0" smtClean="0">
                <a:solidFill>
                  <a:srgbClr val="FFFFFF"/>
                </a:solidFill>
                <a:latin typeface="+mn-ea"/>
                <a:sym typeface="Microsoft YaHei" panose="020B0503020204020204" pitchFamily="34" charset="-122"/>
              </a:endParaRPr>
            </a:p>
            <a:p>
              <a:pPr algn="ctr" fontAlgn="auto">
                <a:spcBef>
                  <a:spcPts val="0"/>
                </a:spcBef>
                <a:spcAft>
                  <a:spcPts val="0"/>
                </a:spcAft>
              </a:pPr>
              <a:r>
                <a:rPr lang="en-US" altLang="zh-CN" sz="1600" dirty="0" smtClean="0">
                  <a:solidFill>
                    <a:srgbClr val="FFFFFF"/>
                  </a:solidFill>
                  <a:latin typeface="+mn-ea"/>
                  <a:sym typeface="Microsoft YaHei" panose="020B0503020204020204" pitchFamily="34" charset="-122"/>
                </a:rPr>
                <a:t>.</a:t>
              </a:r>
              <a:r>
                <a:rPr lang="en-US" altLang="zh-CN" sz="1600" dirty="0" err="1" smtClean="0">
                  <a:solidFill>
                    <a:srgbClr val="FFFFFF"/>
                  </a:solidFill>
                  <a:latin typeface="+mn-ea"/>
                  <a:sym typeface="Microsoft YaHei" panose="020B0503020204020204" pitchFamily="34" charset="-122"/>
                </a:rPr>
                <a:t>ckpt</a:t>
              </a:r>
              <a:endParaRPr lang="zh-CN" altLang="en-US" sz="1600" dirty="0">
                <a:solidFill>
                  <a:srgbClr val="FFFFFF"/>
                </a:solidFill>
                <a:latin typeface="+mn-ea"/>
                <a:sym typeface="Microsoft YaHei" panose="020B0503020204020204" pitchFamily="34" charset="-122"/>
              </a:endParaRPr>
            </a:p>
          </p:txBody>
        </p:sp>
        <p:sp>
          <p:nvSpPr>
            <p:cNvPr id="10" name="平行四边形 9"/>
            <p:cNvSpPr/>
            <p:nvPr/>
          </p:nvSpPr>
          <p:spPr>
            <a:xfrm>
              <a:off x="4320988" y="5619822"/>
              <a:ext cx="1577787" cy="505685"/>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Fsimage</a:t>
              </a:r>
              <a:endParaRPr lang="zh-CN" altLang="en-US" sz="1600" dirty="0">
                <a:solidFill>
                  <a:srgbClr val="FFFFFF"/>
                </a:solidFill>
                <a:latin typeface="+mn-ea"/>
                <a:sym typeface="Microsoft YaHei" panose="020B0503020204020204" pitchFamily="34" charset="-122"/>
              </a:endParaRPr>
            </a:p>
          </p:txBody>
        </p:sp>
        <p:sp>
          <p:nvSpPr>
            <p:cNvPr id="11" name="平行四边形 10"/>
            <p:cNvSpPr/>
            <p:nvPr/>
          </p:nvSpPr>
          <p:spPr>
            <a:xfrm>
              <a:off x="2842268" y="5633268"/>
              <a:ext cx="1398495" cy="478791"/>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Editlog</a:t>
              </a:r>
              <a:endParaRPr lang="zh-CN" altLang="en-US" sz="1600" dirty="0">
                <a:solidFill>
                  <a:srgbClr val="FFFFFF"/>
                </a:solidFill>
                <a:latin typeface="+mn-ea"/>
                <a:sym typeface="Microsoft YaHei" panose="020B0503020204020204" pitchFamily="34" charset="-122"/>
              </a:endParaRPr>
            </a:p>
          </p:txBody>
        </p:sp>
        <p:sp>
          <p:nvSpPr>
            <p:cNvPr id="12" name="矩形 11"/>
            <p:cNvSpPr/>
            <p:nvPr/>
          </p:nvSpPr>
          <p:spPr>
            <a:xfrm>
              <a:off x="6463553" y="1411892"/>
              <a:ext cx="3227294" cy="482542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600">
                <a:solidFill>
                  <a:srgbClr val="FFFFFF"/>
                </a:solidFill>
                <a:latin typeface="+mn-ea"/>
                <a:sym typeface="Microsoft YaHei" panose="020B0503020204020204" pitchFamily="34" charset="-122"/>
              </a:endParaRPr>
            </a:p>
          </p:txBody>
        </p:sp>
        <p:sp>
          <p:nvSpPr>
            <p:cNvPr id="13" name="文本框 12"/>
            <p:cNvSpPr txBox="1"/>
            <p:nvPr/>
          </p:nvSpPr>
          <p:spPr>
            <a:xfrm>
              <a:off x="6792405" y="1570224"/>
              <a:ext cx="2684532" cy="338554"/>
            </a:xfrm>
            <a:prstGeom prst="rect">
              <a:avLst/>
            </a:prstGeom>
            <a:noFill/>
          </p:spPr>
          <p:txBody>
            <a:bodyPr wrap="square" rtlCol="0">
              <a:spAutoFit/>
            </a:bodyPr>
            <a:lstStyle/>
            <a:p>
              <a:pPr fontAlgn="auto">
                <a:spcBef>
                  <a:spcPts val="0"/>
                </a:spcBef>
                <a:spcAft>
                  <a:spcPts val="0"/>
                </a:spcAft>
              </a:pPr>
              <a:r>
                <a:rPr kumimoji="1" lang="en-US" altLang="zh-CN" sz="1600" dirty="0" err="1">
                  <a:solidFill>
                    <a:srgbClr val="000000">
                      <a:lumMod val="75000"/>
                      <a:lumOff val="25000"/>
                    </a:srgbClr>
                  </a:solidFill>
                  <a:latin typeface="+mn-ea"/>
                  <a:cs typeface="Microsoft YaHei" panose="020B0503020204020204" pitchFamily="34" charset="-122"/>
                  <a:sym typeface="Microsoft YaHei" panose="020B0503020204020204" pitchFamily="34" charset="-122"/>
                </a:rPr>
                <a:t>SecondaryNamenode</a:t>
              </a:r>
              <a:endParaRPr kumimoji="1" lang="zh-CN" altLang="en-US" sz="16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p:txBody>
        </p:sp>
        <p:sp>
          <p:nvSpPr>
            <p:cNvPr id="6" name="文本框 5"/>
            <p:cNvSpPr txBox="1"/>
            <p:nvPr/>
          </p:nvSpPr>
          <p:spPr>
            <a:xfrm>
              <a:off x="3550022" y="2938989"/>
              <a:ext cx="950260" cy="307777"/>
            </a:xfrm>
            <a:prstGeom prst="rect">
              <a:avLst/>
            </a:prstGeom>
            <a:noFill/>
          </p:spPr>
          <p:txBody>
            <a:bodyPr wrap="square" rtlCol="0">
              <a:spAutoFit/>
            </a:bodyPr>
            <a:lstStyle/>
            <a:p>
              <a:pPr fontAlgn="auto">
                <a:spcBef>
                  <a:spcPts val="0"/>
                </a:spcBef>
                <a:spcAft>
                  <a:spcPts val="0"/>
                </a:spcAft>
              </a:pPr>
              <a:r>
                <a:rPr kumimoji="1" lang="en-US" altLang="zh-CN"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rPr>
                <a:t>1.</a:t>
              </a:r>
              <a:r>
                <a:rPr kumimoji="1" lang="zh-CN" altLang="en-US"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rPr>
                <a:t>通知</a:t>
              </a:r>
              <a:endParaRPr kumimoji="1" lang="zh-CN" altLang="en-US"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p:txBody>
        </p:sp>
        <p:sp>
          <p:nvSpPr>
            <p:cNvPr id="15" name="文本框 14"/>
            <p:cNvSpPr txBox="1"/>
            <p:nvPr/>
          </p:nvSpPr>
          <p:spPr>
            <a:xfrm>
              <a:off x="6530402" y="1965480"/>
              <a:ext cx="3209367" cy="1061829"/>
            </a:xfrm>
            <a:prstGeom prst="rect">
              <a:avLst/>
            </a:prstGeom>
            <a:noFill/>
          </p:spPr>
          <p:txBody>
            <a:bodyPr wrap="square" rtlCol="0">
              <a:spAutoFit/>
            </a:bodyPr>
            <a:lstStyle/>
            <a:p>
              <a:pPr fontAlgn="auto">
                <a:lnSpc>
                  <a:spcPct val="150000"/>
                </a:lnSpc>
                <a:spcBef>
                  <a:spcPts val="0"/>
                </a:spcBef>
                <a:spcAft>
                  <a:spcPts val="0"/>
                </a:spcAft>
              </a:pPr>
              <a:r>
                <a:rPr kumimoji="1" lang="en-US" altLang="zh-CN"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rPr>
                <a:t>2</a:t>
              </a:r>
              <a:r>
                <a:rPr kumimoji="1" lang="en-US" altLang="zh-CN"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a:t>
              </a: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从主节点获取</a:t>
              </a:r>
              <a:r>
                <a:rPr kumimoji="1" lang="en-US" altLang="zh-CN" sz="1400" dirty="0" err="1"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Editlog</a:t>
              </a: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及</a:t>
              </a:r>
              <a:r>
                <a:rPr kumimoji="1" lang="en-US" altLang="zh-CN" sz="1400" dirty="0" err="1"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Fsimage</a:t>
              </a:r>
              <a:endParaRPr kumimoji="1" lang="en-US" altLang="zh-CN"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a:p>
              <a:pPr fontAlgn="auto">
                <a:lnSpc>
                  <a:spcPct val="150000"/>
                </a:lnSpc>
                <a:spcBef>
                  <a:spcPts val="0"/>
                </a:spcBef>
                <a:spcAft>
                  <a:spcPts val="0"/>
                </a:spcAft>
              </a:pP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a:t>
              </a:r>
              <a:r>
                <a:rPr kumimoji="1" lang="en-US" altLang="zh-CN" sz="1400" dirty="0" err="1"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Fsimage</a:t>
              </a: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仅在</a:t>
              </a:r>
              <a:r>
                <a:rPr kumimoji="1" lang="en-US" altLang="zh-CN" sz="1400" dirty="0" err="1">
                  <a:solidFill>
                    <a:srgbClr val="000000">
                      <a:lumMod val="75000"/>
                      <a:lumOff val="25000"/>
                    </a:srgbClr>
                  </a:solidFill>
                  <a:latin typeface="+mn-ea"/>
                  <a:cs typeface="Microsoft YaHei" panose="020B0503020204020204" pitchFamily="34" charset="-122"/>
                  <a:sym typeface="Microsoft YaHei" panose="020B0503020204020204" pitchFamily="34" charset="-122"/>
                </a:rPr>
                <a:t>NameNode</a:t>
              </a:r>
              <a:endParaRPr kumimoji="1" lang="zh-CN" altLang="en-US"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a:p>
              <a:pPr fontAlgn="auto">
                <a:lnSpc>
                  <a:spcPct val="150000"/>
                </a:lnSpc>
                <a:spcBef>
                  <a:spcPts val="0"/>
                </a:spcBef>
                <a:spcAft>
                  <a:spcPts val="0"/>
                </a:spcAft>
              </a:pP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初始化时下载，后续使用本地文件）</a:t>
              </a:r>
              <a:endPar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p:txBody>
        </p:sp>
        <p:sp>
          <p:nvSpPr>
            <p:cNvPr id="16" name="平行四边形 15"/>
            <p:cNvSpPr/>
            <p:nvPr/>
          </p:nvSpPr>
          <p:spPr>
            <a:xfrm>
              <a:off x="6589058" y="3515848"/>
              <a:ext cx="1398495" cy="478791"/>
            </a:xfrm>
            <a:prstGeom prst="parallelogram">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Editlog</a:t>
              </a:r>
              <a:endParaRPr lang="zh-CN" altLang="en-US" sz="1600" dirty="0">
                <a:solidFill>
                  <a:srgbClr val="FFFFFF"/>
                </a:solidFill>
                <a:latin typeface="+mn-ea"/>
                <a:sym typeface="Microsoft YaHei" panose="020B0503020204020204" pitchFamily="34" charset="-122"/>
              </a:endParaRPr>
            </a:p>
          </p:txBody>
        </p:sp>
        <p:sp>
          <p:nvSpPr>
            <p:cNvPr id="17" name="平行四边形 16"/>
            <p:cNvSpPr/>
            <p:nvPr/>
          </p:nvSpPr>
          <p:spPr>
            <a:xfrm>
              <a:off x="8113058" y="3306278"/>
              <a:ext cx="1515035" cy="505685"/>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Fsimage</a:t>
              </a:r>
              <a:endParaRPr lang="zh-CN" altLang="en-US" sz="1600" dirty="0">
                <a:solidFill>
                  <a:srgbClr val="FFFFFF"/>
                </a:solidFill>
                <a:latin typeface="+mn-ea"/>
                <a:sym typeface="Microsoft YaHei" panose="020B0503020204020204" pitchFamily="34" charset="-122"/>
              </a:endParaRPr>
            </a:p>
          </p:txBody>
        </p:sp>
        <p:sp>
          <p:nvSpPr>
            <p:cNvPr id="18" name="平行四边形 17"/>
            <p:cNvSpPr/>
            <p:nvPr/>
          </p:nvSpPr>
          <p:spPr>
            <a:xfrm>
              <a:off x="7472678" y="4580589"/>
              <a:ext cx="1460650" cy="650255"/>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sz="1600" dirty="0" err="1" smtClean="0">
                  <a:solidFill>
                    <a:srgbClr val="FFFFFF"/>
                  </a:solidFill>
                  <a:latin typeface="+mn-ea"/>
                  <a:sym typeface="Microsoft YaHei" panose="020B0503020204020204" pitchFamily="34" charset="-122"/>
                </a:rPr>
                <a:t>Fsimage</a:t>
              </a:r>
              <a:endParaRPr lang="en-US" altLang="zh-CN" sz="1600" dirty="0" smtClean="0">
                <a:solidFill>
                  <a:srgbClr val="FFFFFF"/>
                </a:solidFill>
                <a:latin typeface="+mn-ea"/>
                <a:sym typeface="Microsoft YaHei" panose="020B0503020204020204" pitchFamily="34" charset="-122"/>
              </a:endParaRPr>
            </a:p>
            <a:p>
              <a:pPr algn="ctr" fontAlgn="auto">
                <a:spcBef>
                  <a:spcPts val="0"/>
                </a:spcBef>
                <a:spcAft>
                  <a:spcPts val="0"/>
                </a:spcAft>
              </a:pPr>
              <a:r>
                <a:rPr lang="en-US" altLang="zh-CN" sz="1600" dirty="0" smtClean="0">
                  <a:solidFill>
                    <a:srgbClr val="FFFFFF"/>
                  </a:solidFill>
                  <a:latin typeface="+mn-ea"/>
                  <a:sym typeface="Microsoft YaHei" panose="020B0503020204020204" pitchFamily="34" charset="-122"/>
                </a:rPr>
                <a:t>.</a:t>
              </a:r>
              <a:r>
                <a:rPr lang="en-US" altLang="zh-CN" sz="1600" dirty="0" err="1" smtClean="0">
                  <a:solidFill>
                    <a:srgbClr val="FFFFFF"/>
                  </a:solidFill>
                  <a:latin typeface="+mn-ea"/>
                  <a:sym typeface="Microsoft YaHei" panose="020B0503020204020204" pitchFamily="34" charset="-122"/>
                </a:rPr>
                <a:t>ckpt</a:t>
              </a:r>
              <a:endParaRPr lang="zh-CN" altLang="en-US" sz="1600" dirty="0">
                <a:solidFill>
                  <a:srgbClr val="FFFFFF"/>
                </a:solidFill>
                <a:latin typeface="+mn-ea"/>
                <a:sym typeface="Microsoft YaHei" panose="020B0503020204020204" pitchFamily="34" charset="-122"/>
              </a:endParaRPr>
            </a:p>
          </p:txBody>
        </p:sp>
        <p:cxnSp>
          <p:nvCxnSpPr>
            <p:cNvPr id="23" name="直接箭头连接符 22"/>
            <p:cNvCxnSpPr>
              <a:stCxn id="5" idx="4"/>
              <a:endCxn id="16" idx="5"/>
            </p:cNvCxnSpPr>
            <p:nvPr/>
          </p:nvCxnSpPr>
          <p:spPr>
            <a:xfrm>
              <a:off x="3621741" y="2576679"/>
              <a:ext cx="3027166" cy="1178565"/>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7" idx="3"/>
              <a:endCxn id="17" idx="5"/>
            </p:cNvCxnSpPr>
            <p:nvPr/>
          </p:nvCxnSpPr>
          <p:spPr>
            <a:xfrm>
              <a:off x="5082531" y="2603573"/>
              <a:ext cx="3093738" cy="955548"/>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4"/>
              <a:endCxn id="18" idx="0"/>
            </p:cNvCxnSpPr>
            <p:nvPr/>
          </p:nvCxnSpPr>
          <p:spPr>
            <a:xfrm>
              <a:off x="7288306" y="3994639"/>
              <a:ext cx="914697" cy="58595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7" idx="4"/>
              <a:endCxn id="18" idx="1"/>
            </p:cNvCxnSpPr>
            <p:nvPr/>
          </p:nvCxnSpPr>
          <p:spPr>
            <a:xfrm flipH="1">
              <a:off x="8284285" y="3811963"/>
              <a:ext cx="586291" cy="768626"/>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8" idx="4"/>
              <a:endCxn id="11" idx="1"/>
            </p:cNvCxnSpPr>
            <p:nvPr/>
          </p:nvCxnSpPr>
          <p:spPr>
            <a:xfrm>
              <a:off x="3585882" y="3885526"/>
              <a:ext cx="15482" cy="1747742"/>
            </a:xfrm>
            <a:prstGeom prst="straightConnector1">
              <a:avLst/>
            </a:prstGeom>
            <a:ln>
              <a:solidFill>
                <a:srgbClr val="76717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18" idx="5"/>
              <a:endCxn id="9" idx="2"/>
            </p:cNvCxnSpPr>
            <p:nvPr/>
          </p:nvCxnSpPr>
          <p:spPr>
            <a:xfrm flipH="1" flipV="1">
              <a:off x="5677722" y="4904524"/>
              <a:ext cx="1876238" cy="1193"/>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9" idx="4"/>
              <a:endCxn id="10" idx="1"/>
            </p:cNvCxnSpPr>
            <p:nvPr/>
          </p:nvCxnSpPr>
          <p:spPr>
            <a:xfrm>
              <a:off x="5002235" y="5248459"/>
              <a:ext cx="170857" cy="371363"/>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8644217" y="4230862"/>
              <a:ext cx="950260" cy="307777"/>
            </a:xfrm>
            <a:prstGeom prst="rect">
              <a:avLst/>
            </a:prstGeom>
            <a:noFill/>
          </p:spPr>
          <p:txBody>
            <a:bodyPr wrap="square" rtlCol="0">
              <a:spAutoFit/>
            </a:bodyPr>
            <a:lstStyle/>
            <a:p>
              <a:pPr fontAlgn="auto">
                <a:spcBef>
                  <a:spcPts val="0"/>
                </a:spcBef>
                <a:spcAft>
                  <a:spcPts val="0"/>
                </a:spcAft>
              </a:pPr>
              <a:r>
                <a:rPr kumimoji="1" lang="en-US" altLang="zh-CN"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3.</a:t>
              </a:r>
              <a:r>
                <a:rPr kumimoji="1" lang="zh-CN" altLang="en-US"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rPr>
                <a:t>合并</a:t>
              </a:r>
              <a:endParaRPr kumimoji="1" lang="zh-CN" altLang="en-US" sz="1400" dirty="0">
                <a:solidFill>
                  <a:srgbClr val="000000">
                    <a:lumMod val="75000"/>
                    <a:lumOff val="25000"/>
                  </a:srgbClr>
                </a:solidFill>
                <a:latin typeface="+mn-ea"/>
                <a:cs typeface="Microsoft YaHei" panose="020B0503020204020204" pitchFamily="34" charset="-122"/>
                <a:sym typeface="Microsoft YaHei" panose="020B0503020204020204" pitchFamily="34" charset="-122"/>
              </a:endParaRPr>
            </a:p>
          </p:txBody>
        </p:sp>
        <p:sp>
          <p:nvSpPr>
            <p:cNvPr id="56" name="文本框 55"/>
            <p:cNvSpPr txBox="1"/>
            <p:nvPr/>
          </p:nvSpPr>
          <p:spPr>
            <a:xfrm>
              <a:off x="6792405" y="5365736"/>
              <a:ext cx="2474856" cy="523220"/>
            </a:xfrm>
            <a:prstGeom prst="rect">
              <a:avLst/>
            </a:prstGeom>
            <a:noFill/>
          </p:spPr>
          <p:txBody>
            <a:bodyPr wrap="square" rtlCol="0">
              <a:spAutoFit/>
            </a:bodyPr>
            <a:lstStyle/>
            <a:p>
              <a:pPr fontAlgn="auto">
                <a:spcBef>
                  <a:spcPts val="0"/>
                </a:spcBef>
                <a:spcAft>
                  <a:spcPts val="0"/>
                </a:spcAft>
              </a:pPr>
              <a:r>
                <a:rPr kumimoji="1" lang="en-US" altLang="zh-CN"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4.</a:t>
              </a: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将新生成的</a:t>
              </a:r>
              <a:r>
                <a:rPr lang="en-US" altLang="zh-CN" sz="1400" dirty="0" err="1" smtClean="0">
                  <a:solidFill>
                    <a:srgbClr val="000000"/>
                  </a:solidFill>
                  <a:latin typeface="+mn-ea"/>
                  <a:sym typeface="Microsoft YaHei" panose="020B0503020204020204" pitchFamily="34" charset="-122"/>
                </a:rPr>
                <a:t>Fsimage</a:t>
              </a:r>
              <a:r>
                <a:rPr lang="zh-CN" altLang="en-US" sz="1400" dirty="0" smtClean="0">
                  <a:solidFill>
                    <a:srgbClr val="000000"/>
                  </a:solidFill>
                  <a:latin typeface="+mn-ea"/>
                  <a:sym typeface="Microsoft YaHei" panose="020B0503020204020204" pitchFamily="34" charset="-122"/>
                </a:rPr>
                <a:t>上传到主节点</a:t>
              </a:r>
              <a:endParaRPr lang="zh-CN" altLang="en-US" sz="1400" dirty="0">
                <a:solidFill>
                  <a:srgbClr val="000000"/>
                </a:solidFill>
                <a:latin typeface="+mn-ea"/>
                <a:sym typeface="Microsoft YaHei" panose="020B0503020204020204" pitchFamily="34" charset="-122"/>
              </a:endParaRPr>
            </a:p>
          </p:txBody>
        </p:sp>
        <p:sp>
          <p:nvSpPr>
            <p:cNvPr id="57" name="文本框 56"/>
            <p:cNvSpPr txBox="1"/>
            <p:nvPr/>
          </p:nvSpPr>
          <p:spPr>
            <a:xfrm>
              <a:off x="3702941" y="5230844"/>
              <a:ext cx="1612605" cy="307777"/>
            </a:xfrm>
            <a:prstGeom prst="rect">
              <a:avLst/>
            </a:prstGeom>
            <a:noFill/>
          </p:spPr>
          <p:txBody>
            <a:bodyPr wrap="square" rtlCol="0">
              <a:spAutoFit/>
            </a:bodyPr>
            <a:lstStyle/>
            <a:p>
              <a:pPr fontAlgn="auto">
                <a:spcBef>
                  <a:spcPts val="0"/>
                </a:spcBef>
                <a:spcAft>
                  <a:spcPts val="0"/>
                </a:spcAft>
              </a:pPr>
              <a:r>
                <a:rPr kumimoji="1" lang="en-US" altLang="zh-CN"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5.</a:t>
              </a:r>
              <a:r>
                <a:rPr kumimoji="1" lang="zh-CN" altLang="en-US" sz="1400" dirty="0" smtClean="0">
                  <a:solidFill>
                    <a:srgbClr val="000000">
                      <a:lumMod val="75000"/>
                      <a:lumOff val="25000"/>
                    </a:srgbClr>
                  </a:solidFill>
                  <a:latin typeface="+mn-ea"/>
                  <a:cs typeface="Microsoft YaHei" panose="020B0503020204020204" pitchFamily="34" charset="-122"/>
                  <a:sym typeface="Microsoft YaHei" panose="020B0503020204020204" pitchFamily="34" charset="-122"/>
                </a:rPr>
                <a:t>回滚</a:t>
              </a:r>
              <a:r>
                <a:rPr lang="en-US" altLang="zh-CN" sz="1400" dirty="0" err="1" smtClean="0">
                  <a:solidFill>
                    <a:srgbClr val="000000"/>
                  </a:solidFill>
                  <a:latin typeface="+mn-ea"/>
                  <a:sym typeface="Microsoft YaHei" panose="020B0503020204020204" pitchFamily="34" charset="-122"/>
                </a:rPr>
                <a:t>Fsimage</a:t>
              </a:r>
              <a:endParaRPr lang="zh-CN" altLang="en-US" sz="1400" dirty="0">
                <a:solidFill>
                  <a:srgbClr val="000000"/>
                </a:solidFill>
                <a:latin typeface="+mn-ea"/>
                <a:sym typeface="Microsoft YaHei"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lt"/>
              </a:rPr>
              <a:t>数据副本机制</a:t>
            </a:r>
            <a:endParaRPr lang="zh-CN" altLang="en-US" dirty="0">
              <a:sym typeface="+mn-lt"/>
            </a:endParaRPr>
          </a:p>
        </p:txBody>
      </p:sp>
      <p:sp>
        <p:nvSpPr>
          <p:cNvPr id="3" name="内容占位符 2"/>
          <p:cNvSpPr>
            <a:spLocks noGrp="1"/>
          </p:cNvSpPr>
          <p:nvPr>
            <p:ph type="body" sz="quarter" idx="4294967295"/>
          </p:nvPr>
        </p:nvSpPr>
        <p:spPr>
          <a:xfrm>
            <a:off x="4271963" y="1376363"/>
            <a:ext cx="7920037" cy="3924300"/>
          </a:xfrm>
        </p:spPr>
        <p:txBody>
          <a:bodyPr numCol="2"/>
          <a:lstStyle/>
          <a:p>
            <a:endParaRPr lang="en-US" altLang="zh-CN" dirty="0" smtClean="0">
              <a:cs typeface="+mn-ea"/>
              <a:sym typeface="+mn-lt"/>
            </a:endParaRPr>
          </a:p>
          <a:p>
            <a:endParaRPr lang="en-US" altLang="zh-CN" dirty="0" smtClean="0">
              <a:cs typeface="+mn-ea"/>
              <a:sym typeface="+mn-lt"/>
            </a:endParaRPr>
          </a:p>
          <a:p>
            <a:endParaRPr lang="en-US" altLang="zh-CN" dirty="0" smtClean="0">
              <a:cs typeface="+mn-ea"/>
              <a:sym typeface="+mn-lt"/>
            </a:endParaRPr>
          </a:p>
          <a:p>
            <a:endParaRPr lang="en-US" altLang="zh-CN" dirty="0" smtClean="0">
              <a:cs typeface="+mn-ea"/>
              <a:sym typeface="+mn-lt"/>
            </a:endParaRPr>
          </a:p>
          <a:p>
            <a:endParaRPr lang="en-US" altLang="zh-CN" dirty="0" smtClean="0">
              <a:cs typeface="+mn-ea"/>
              <a:sym typeface="+mn-lt"/>
            </a:endParaRPr>
          </a:p>
          <a:p>
            <a:endParaRPr lang="en-US" altLang="zh-CN" dirty="0" smtClean="0">
              <a:cs typeface="+mn-ea"/>
              <a:sym typeface="+mn-lt"/>
            </a:endParaRPr>
          </a:p>
          <a:p>
            <a:endParaRPr lang="zh-CN" altLang="en-US" dirty="0">
              <a:cs typeface="+mn-ea"/>
              <a:sym typeface="+mn-lt"/>
            </a:endParaRPr>
          </a:p>
        </p:txBody>
      </p:sp>
      <p:grpSp>
        <p:nvGrpSpPr>
          <p:cNvPr id="7" name="组合 6"/>
          <p:cNvGrpSpPr/>
          <p:nvPr/>
        </p:nvGrpSpPr>
        <p:grpSpPr>
          <a:xfrm>
            <a:off x="1704020" y="1716435"/>
            <a:ext cx="8855959" cy="4664893"/>
            <a:chOff x="1704020" y="1716435"/>
            <a:chExt cx="8855959" cy="4664893"/>
          </a:xfrm>
        </p:grpSpPr>
        <p:sp>
          <p:nvSpPr>
            <p:cNvPr id="8" name="矩形 7"/>
            <p:cNvSpPr/>
            <p:nvPr/>
          </p:nvSpPr>
          <p:spPr>
            <a:xfrm>
              <a:off x="1704020" y="1716435"/>
              <a:ext cx="8855959" cy="466489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latin typeface="+mn-ea"/>
                <a:cs typeface="+mn-ea"/>
                <a:sym typeface="Microsoft YaHei" panose="020B0503020204020204" pitchFamily="34" charset="-122"/>
              </a:endParaRPr>
            </a:p>
          </p:txBody>
        </p:sp>
        <p:sp>
          <p:nvSpPr>
            <p:cNvPr id="9" name="文本框 8"/>
            <p:cNvSpPr txBox="1"/>
            <p:nvPr/>
          </p:nvSpPr>
          <p:spPr>
            <a:xfrm>
              <a:off x="2131604" y="3298745"/>
              <a:ext cx="1179314" cy="304502"/>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rgbClr val="9C71AF"/>
                  </a:solidFill>
                  <a:latin typeface="+mn-ea"/>
                  <a:cs typeface="+mn-ea"/>
                  <a:sym typeface="Microsoft YaHei" panose="020B0503020204020204" pitchFamily="34" charset="-122"/>
                </a:rPr>
                <a:t>Distance=2</a:t>
              </a:r>
              <a:endParaRPr lang="zh-CN" altLang="en-US" sz="1600" dirty="0" err="1">
                <a:solidFill>
                  <a:srgbClr val="9C71AF"/>
                </a:solidFill>
                <a:latin typeface="+mn-ea"/>
                <a:cs typeface="+mn-ea"/>
                <a:sym typeface="Microsoft YaHei" panose="020B0503020204020204" pitchFamily="34" charset="-122"/>
              </a:endParaRPr>
            </a:p>
          </p:txBody>
        </p:sp>
        <p:sp>
          <p:nvSpPr>
            <p:cNvPr id="10" name="任意多边形 9"/>
            <p:cNvSpPr/>
            <p:nvPr/>
          </p:nvSpPr>
          <p:spPr>
            <a:xfrm>
              <a:off x="4095856" y="2326461"/>
              <a:ext cx="641276" cy="488907"/>
            </a:xfrm>
            <a:custGeom>
              <a:avLst/>
              <a:gdLst>
                <a:gd name="connsiteX0" fmla="*/ 0 w 1282700"/>
                <a:gd name="connsiteY0" fmla="*/ 952527 h 977927"/>
                <a:gd name="connsiteX1" fmla="*/ 647700 w 1282700"/>
                <a:gd name="connsiteY1" fmla="*/ 27 h 977927"/>
                <a:gd name="connsiteX2" fmla="*/ 1282700 w 1282700"/>
                <a:gd name="connsiteY2" fmla="*/ 977927 h 977927"/>
              </a:gdLst>
              <a:ahLst/>
              <a:cxnLst>
                <a:cxn ang="0">
                  <a:pos x="connsiteX0" y="connsiteY0"/>
                </a:cxn>
                <a:cxn ang="0">
                  <a:pos x="connsiteX1" y="connsiteY1"/>
                </a:cxn>
                <a:cxn ang="0">
                  <a:pos x="connsiteX2" y="connsiteY2"/>
                </a:cxn>
              </a:cxnLst>
              <a:rect l="l" t="t" r="r" b="b"/>
              <a:pathLst>
                <a:path w="1282700" h="977927">
                  <a:moveTo>
                    <a:pt x="0" y="952527"/>
                  </a:moveTo>
                  <a:cubicBezTo>
                    <a:pt x="216958" y="474160"/>
                    <a:pt x="433917" y="-4206"/>
                    <a:pt x="647700" y="27"/>
                  </a:cubicBezTo>
                  <a:cubicBezTo>
                    <a:pt x="861483" y="4260"/>
                    <a:pt x="1174750" y="770494"/>
                    <a:pt x="1282700" y="977927"/>
                  </a:cubicBez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n-ea"/>
                <a:cs typeface="+mn-ea"/>
                <a:sym typeface="Microsoft YaHei" panose="020B0503020204020204" pitchFamily="34" charset="-122"/>
              </a:endParaRPr>
            </a:p>
          </p:txBody>
        </p:sp>
        <p:sp>
          <p:nvSpPr>
            <p:cNvPr id="11" name="任意多边形 10"/>
            <p:cNvSpPr/>
            <p:nvPr/>
          </p:nvSpPr>
          <p:spPr>
            <a:xfrm>
              <a:off x="4108555" y="2364483"/>
              <a:ext cx="2165099" cy="431837"/>
            </a:xfrm>
            <a:custGeom>
              <a:avLst/>
              <a:gdLst>
                <a:gd name="connsiteX0" fmla="*/ 0 w 4330700"/>
                <a:gd name="connsiteY0" fmla="*/ 863773 h 863773"/>
                <a:gd name="connsiteX1" fmla="*/ 2476500 w 4330700"/>
                <a:gd name="connsiteY1" fmla="*/ 173 h 863773"/>
                <a:gd name="connsiteX2" fmla="*/ 4330700 w 4330700"/>
                <a:gd name="connsiteY2" fmla="*/ 787573 h 863773"/>
              </a:gdLst>
              <a:ahLst/>
              <a:cxnLst>
                <a:cxn ang="0">
                  <a:pos x="connsiteX0" y="connsiteY0"/>
                </a:cxn>
                <a:cxn ang="0">
                  <a:pos x="connsiteX1" y="connsiteY1"/>
                </a:cxn>
                <a:cxn ang="0">
                  <a:pos x="connsiteX2" y="connsiteY2"/>
                </a:cxn>
              </a:cxnLst>
              <a:rect l="l" t="t" r="r" b="b"/>
              <a:pathLst>
                <a:path w="4330700" h="863773">
                  <a:moveTo>
                    <a:pt x="0" y="863773"/>
                  </a:moveTo>
                  <a:cubicBezTo>
                    <a:pt x="877358" y="438323"/>
                    <a:pt x="1754717" y="12873"/>
                    <a:pt x="2476500" y="173"/>
                  </a:cubicBezTo>
                  <a:cubicBezTo>
                    <a:pt x="3198283" y="-12527"/>
                    <a:pt x="4021667" y="677506"/>
                    <a:pt x="4330700" y="787573"/>
                  </a:cubicBez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n-ea"/>
                <a:cs typeface="+mn-ea"/>
                <a:sym typeface="Microsoft YaHei" panose="020B0503020204020204" pitchFamily="34" charset="-122"/>
              </a:endParaRPr>
            </a:p>
          </p:txBody>
        </p:sp>
        <p:sp>
          <p:nvSpPr>
            <p:cNvPr id="12" name="任意多边形 11"/>
            <p:cNvSpPr/>
            <p:nvPr/>
          </p:nvSpPr>
          <p:spPr>
            <a:xfrm>
              <a:off x="4121253" y="2231146"/>
              <a:ext cx="4533375" cy="584221"/>
            </a:xfrm>
            <a:custGeom>
              <a:avLst/>
              <a:gdLst>
                <a:gd name="connsiteX0" fmla="*/ 0 w 9067800"/>
                <a:gd name="connsiteY0" fmla="*/ 1168578 h 1168578"/>
                <a:gd name="connsiteX1" fmla="*/ 6261100 w 9067800"/>
                <a:gd name="connsiteY1" fmla="*/ 178 h 1168578"/>
                <a:gd name="connsiteX2" fmla="*/ 9067800 w 9067800"/>
                <a:gd name="connsiteY2" fmla="*/ 1079678 h 1168578"/>
              </a:gdLst>
              <a:ahLst/>
              <a:cxnLst>
                <a:cxn ang="0">
                  <a:pos x="connsiteX0" y="connsiteY0"/>
                </a:cxn>
                <a:cxn ang="0">
                  <a:pos x="connsiteX1" y="connsiteY1"/>
                </a:cxn>
                <a:cxn ang="0">
                  <a:pos x="connsiteX2" y="connsiteY2"/>
                </a:cxn>
              </a:cxnLst>
              <a:rect l="l" t="t" r="r" b="b"/>
              <a:pathLst>
                <a:path w="9067800" h="1168578">
                  <a:moveTo>
                    <a:pt x="0" y="1168578"/>
                  </a:moveTo>
                  <a:cubicBezTo>
                    <a:pt x="2374900" y="591786"/>
                    <a:pt x="4749800" y="14995"/>
                    <a:pt x="6261100" y="178"/>
                  </a:cubicBezTo>
                  <a:cubicBezTo>
                    <a:pt x="7772400" y="-14639"/>
                    <a:pt x="8619067" y="899761"/>
                    <a:pt x="9067800" y="1079678"/>
                  </a:cubicBez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n-ea"/>
                <a:cs typeface="+mn-ea"/>
                <a:sym typeface="Microsoft YaHei" panose="020B0503020204020204" pitchFamily="34" charset="-122"/>
              </a:endParaRPr>
            </a:p>
          </p:txBody>
        </p:sp>
        <p:sp>
          <p:nvSpPr>
            <p:cNvPr id="13" name="文本框 12"/>
            <p:cNvSpPr txBox="1"/>
            <p:nvPr/>
          </p:nvSpPr>
          <p:spPr>
            <a:xfrm>
              <a:off x="3138421" y="2201652"/>
              <a:ext cx="1179314" cy="304502"/>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rgbClr val="9C71AF"/>
                  </a:solidFill>
                  <a:latin typeface="+mn-ea"/>
                  <a:cs typeface="+mn-ea"/>
                  <a:sym typeface="Microsoft YaHei" panose="020B0503020204020204" pitchFamily="34" charset="-122"/>
                </a:rPr>
                <a:t>Distance=0</a:t>
              </a:r>
              <a:endParaRPr lang="zh-CN" altLang="en-US" sz="1600" dirty="0" err="1">
                <a:solidFill>
                  <a:srgbClr val="9C71AF"/>
                </a:solidFill>
                <a:latin typeface="+mn-ea"/>
                <a:cs typeface="+mn-ea"/>
                <a:sym typeface="Microsoft YaHei" panose="020B0503020204020204" pitchFamily="34" charset="-122"/>
              </a:endParaRPr>
            </a:p>
          </p:txBody>
        </p:sp>
        <p:sp>
          <p:nvSpPr>
            <p:cNvPr id="14" name="文本框 13"/>
            <p:cNvSpPr txBox="1"/>
            <p:nvPr/>
          </p:nvSpPr>
          <p:spPr>
            <a:xfrm>
              <a:off x="4764006" y="2059930"/>
              <a:ext cx="1179314" cy="304502"/>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rgbClr val="9C71AF"/>
                  </a:solidFill>
                  <a:latin typeface="+mn-ea"/>
                  <a:cs typeface="+mn-ea"/>
                  <a:sym typeface="Microsoft YaHei" panose="020B0503020204020204" pitchFamily="34" charset="-122"/>
                </a:rPr>
                <a:t>Distance=4</a:t>
              </a:r>
              <a:endParaRPr lang="zh-CN" altLang="en-US" sz="1600" dirty="0" err="1">
                <a:solidFill>
                  <a:srgbClr val="9C71AF"/>
                </a:solidFill>
                <a:latin typeface="+mn-ea"/>
                <a:cs typeface="+mn-ea"/>
                <a:sym typeface="Microsoft YaHei" panose="020B0503020204020204" pitchFamily="34" charset="-122"/>
              </a:endParaRPr>
            </a:p>
          </p:txBody>
        </p:sp>
        <p:sp>
          <p:nvSpPr>
            <p:cNvPr id="15" name="文本框 14"/>
            <p:cNvSpPr txBox="1"/>
            <p:nvPr/>
          </p:nvSpPr>
          <p:spPr>
            <a:xfrm>
              <a:off x="6527998" y="1915931"/>
              <a:ext cx="1179314" cy="304502"/>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rgbClr val="9C71AF"/>
                  </a:solidFill>
                  <a:latin typeface="+mn-ea"/>
                  <a:cs typeface="+mn-ea"/>
                  <a:sym typeface="Microsoft YaHei" panose="020B0503020204020204" pitchFamily="34" charset="-122"/>
                </a:rPr>
                <a:t>Distance=4</a:t>
              </a:r>
              <a:endParaRPr lang="zh-CN" altLang="en-US" sz="1600" dirty="0" err="1">
                <a:solidFill>
                  <a:srgbClr val="9C71AF"/>
                </a:solidFill>
                <a:latin typeface="+mn-ea"/>
                <a:cs typeface="+mn-ea"/>
                <a:sym typeface="Microsoft YaHei" panose="020B0503020204020204" pitchFamily="34" charset="-122"/>
              </a:endParaRPr>
            </a:p>
          </p:txBody>
        </p:sp>
        <p:grpSp>
          <p:nvGrpSpPr>
            <p:cNvPr id="16" name="组合 15"/>
            <p:cNvGrpSpPr/>
            <p:nvPr/>
          </p:nvGrpSpPr>
          <p:grpSpPr>
            <a:xfrm>
              <a:off x="3396036" y="2577816"/>
              <a:ext cx="1871991" cy="3491984"/>
              <a:chOff x="6792241" y="4621315"/>
              <a:chExt cx="3744416" cy="6984776"/>
            </a:xfrm>
          </p:grpSpPr>
          <p:sp>
            <p:nvSpPr>
              <p:cNvPr id="48" name="矩形 47"/>
              <p:cNvSpPr/>
              <p:nvPr/>
            </p:nvSpPr>
            <p:spPr>
              <a:xfrm>
                <a:off x="6792241" y="4621315"/>
                <a:ext cx="3744416" cy="6984776"/>
              </a:xfrm>
              <a:prstGeom prst="rect">
                <a:avLst/>
              </a:prstGeom>
              <a:solidFill>
                <a:srgbClr val="009CE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n-ea"/>
                  <a:cs typeface="+mn-ea"/>
                  <a:sym typeface="Microsoft YaHei" panose="020B0503020204020204" pitchFamily="34" charset="-122"/>
                </a:endParaRPr>
              </a:p>
            </p:txBody>
          </p:sp>
          <p:sp>
            <p:nvSpPr>
              <p:cNvPr id="49" name="矩形 48"/>
              <p:cNvSpPr/>
              <p:nvPr/>
            </p:nvSpPr>
            <p:spPr>
              <a:xfrm>
                <a:off x="7296297" y="4881783"/>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50" name="矩形 49"/>
              <p:cNvSpPr/>
              <p:nvPr/>
            </p:nvSpPr>
            <p:spPr>
              <a:xfrm>
                <a:off x="7296297" y="6063340"/>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51" name="文本框 50"/>
              <p:cNvSpPr txBox="1"/>
              <p:nvPr/>
            </p:nvSpPr>
            <p:spPr>
              <a:xfrm>
                <a:off x="7958684" y="6137267"/>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Node2</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52" name="矩形 51"/>
              <p:cNvSpPr/>
              <p:nvPr/>
            </p:nvSpPr>
            <p:spPr>
              <a:xfrm>
                <a:off x="7296297" y="7244897"/>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53" name="文本框 52"/>
              <p:cNvSpPr txBox="1"/>
              <p:nvPr/>
            </p:nvSpPr>
            <p:spPr>
              <a:xfrm>
                <a:off x="7958684" y="731882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Node3</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54" name="矩形 53"/>
              <p:cNvSpPr/>
              <p:nvPr/>
            </p:nvSpPr>
            <p:spPr>
              <a:xfrm>
                <a:off x="7296297" y="8426454"/>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55" name="文本框 54"/>
              <p:cNvSpPr txBox="1"/>
              <p:nvPr/>
            </p:nvSpPr>
            <p:spPr>
              <a:xfrm>
                <a:off x="7958684" y="8500381"/>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Node4</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56" name="矩形 55"/>
              <p:cNvSpPr/>
              <p:nvPr/>
            </p:nvSpPr>
            <p:spPr>
              <a:xfrm>
                <a:off x="7296297" y="9608011"/>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57" name="文本框 56"/>
              <p:cNvSpPr txBox="1"/>
              <p:nvPr/>
            </p:nvSpPr>
            <p:spPr>
              <a:xfrm>
                <a:off x="7958684" y="9681938"/>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Node5</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58" name="文本框 57"/>
              <p:cNvSpPr txBox="1"/>
              <p:nvPr/>
            </p:nvSpPr>
            <p:spPr>
              <a:xfrm>
                <a:off x="7977734" y="1059860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tx1">
                        <a:lumMod val="85000"/>
                        <a:lumOff val="15000"/>
                      </a:schemeClr>
                    </a:solidFill>
                    <a:latin typeface="+mn-ea"/>
                    <a:cs typeface="+mn-ea"/>
                    <a:sym typeface="Microsoft YaHei" panose="020B0503020204020204" pitchFamily="34" charset="-122"/>
                  </a:rPr>
                  <a:t>RACK1 </a:t>
                </a:r>
                <a:endParaRPr lang="zh-CN" altLang="en-US" sz="1800" dirty="0" err="1">
                  <a:solidFill>
                    <a:schemeClr val="tx1">
                      <a:lumMod val="85000"/>
                      <a:lumOff val="15000"/>
                    </a:schemeClr>
                  </a:solidFill>
                  <a:latin typeface="+mn-ea"/>
                  <a:cs typeface="+mn-ea"/>
                  <a:sym typeface="Microsoft YaHei" panose="020B0503020204020204" pitchFamily="34" charset="-122"/>
                </a:endParaRPr>
              </a:p>
            </p:txBody>
          </p:sp>
          <p:sp>
            <p:nvSpPr>
              <p:cNvPr id="59" name="矩形 58"/>
              <p:cNvSpPr/>
              <p:nvPr/>
            </p:nvSpPr>
            <p:spPr>
              <a:xfrm>
                <a:off x="9135853" y="5096562"/>
                <a:ext cx="649204" cy="465316"/>
              </a:xfrm>
              <a:prstGeom prst="rect">
                <a:avLst/>
              </a:prstGeom>
              <a:solidFill>
                <a:srgbClr val="45C1A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grpSp>
            <p:nvGrpSpPr>
              <p:cNvPr id="60" name="组合 59"/>
              <p:cNvGrpSpPr/>
              <p:nvPr/>
            </p:nvGrpSpPr>
            <p:grpSpPr>
              <a:xfrm>
                <a:off x="7415770" y="5060666"/>
                <a:ext cx="1535098" cy="537108"/>
                <a:chOff x="3165223" y="6089618"/>
                <a:chExt cx="902924" cy="747020"/>
              </a:xfrm>
            </p:grpSpPr>
            <p:sp>
              <p:nvSpPr>
                <p:cNvPr id="64" name="矩形 63"/>
                <p:cNvSpPr/>
                <p:nvPr/>
              </p:nvSpPr>
              <p:spPr>
                <a:xfrm>
                  <a:off x="3165223" y="6139543"/>
                  <a:ext cx="902924" cy="647170"/>
                </a:xfrm>
                <a:prstGeom prst="rect">
                  <a:avLst/>
                </a:prstGeom>
                <a:solidFill>
                  <a:srgbClr val="2DBE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65" name="文本框 64"/>
                <p:cNvSpPr txBox="1"/>
                <p:nvPr/>
              </p:nvSpPr>
              <p:spPr>
                <a:xfrm>
                  <a:off x="3315721" y="6089618"/>
                  <a:ext cx="601928"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bg1"/>
                      </a:solidFill>
                      <a:latin typeface="+mn-ea"/>
                      <a:cs typeface="+mn-ea"/>
                      <a:sym typeface="Microsoft YaHei" panose="020B0503020204020204" pitchFamily="34" charset="-122"/>
                    </a:rPr>
                    <a:t>Client</a:t>
                  </a:r>
                  <a:endParaRPr lang="zh-CN" altLang="en-US" sz="1800" dirty="0" err="1">
                    <a:solidFill>
                      <a:schemeClr val="bg1"/>
                    </a:solidFill>
                    <a:latin typeface="+mn-ea"/>
                    <a:cs typeface="+mn-ea"/>
                    <a:sym typeface="Microsoft YaHei" panose="020B0503020204020204" pitchFamily="34" charset="-122"/>
                  </a:endParaRPr>
                </a:p>
              </p:txBody>
            </p:sp>
          </p:grpSp>
          <p:sp>
            <p:nvSpPr>
              <p:cNvPr id="61" name="矩形 60"/>
              <p:cNvSpPr/>
              <p:nvPr/>
            </p:nvSpPr>
            <p:spPr>
              <a:xfrm>
                <a:off x="7382054" y="7300834"/>
                <a:ext cx="649204" cy="465316"/>
              </a:xfrm>
              <a:prstGeom prst="rect">
                <a:avLst/>
              </a:prstGeom>
              <a:solidFill>
                <a:srgbClr val="45C1A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62" name="文本框 61"/>
              <p:cNvSpPr txBox="1"/>
              <p:nvPr/>
            </p:nvSpPr>
            <p:spPr>
              <a:xfrm>
                <a:off x="8953009" y="5060666"/>
                <a:ext cx="1014892" cy="537108"/>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bg1"/>
                    </a:solidFill>
                    <a:latin typeface="+mn-ea"/>
                    <a:cs typeface="+mn-ea"/>
                    <a:sym typeface="Microsoft YaHei" panose="020B0503020204020204" pitchFamily="34" charset="-122"/>
                  </a:rPr>
                  <a:t>B1</a:t>
                </a:r>
                <a:endParaRPr lang="zh-CN" altLang="en-US" sz="1800" dirty="0" err="1">
                  <a:solidFill>
                    <a:schemeClr val="bg1"/>
                  </a:solidFill>
                  <a:latin typeface="+mn-ea"/>
                  <a:cs typeface="+mn-ea"/>
                  <a:sym typeface="Microsoft YaHei" panose="020B0503020204020204" pitchFamily="34" charset="-122"/>
                </a:endParaRPr>
              </a:p>
            </p:txBody>
          </p:sp>
          <p:sp>
            <p:nvSpPr>
              <p:cNvPr id="63" name="文本框 62"/>
              <p:cNvSpPr txBox="1"/>
              <p:nvPr/>
            </p:nvSpPr>
            <p:spPr>
              <a:xfrm>
                <a:off x="7199210" y="7264938"/>
                <a:ext cx="1014892" cy="537108"/>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bg1"/>
                    </a:solidFill>
                    <a:latin typeface="+mn-ea"/>
                    <a:cs typeface="+mn-ea"/>
                    <a:sym typeface="Microsoft YaHei" panose="020B0503020204020204" pitchFamily="34" charset="-122"/>
                  </a:rPr>
                  <a:t>B3</a:t>
                </a:r>
                <a:endParaRPr lang="zh-CN" altLang="en-US" sz="1800" dirty="0" err="1">
                  <a:solidFill>
                    <a:schemeClr val="bg1"/>
                  </a:solidFill>
                  <a:latin typeface="+mn-ea"/>
                  <a:cs typeface="+mn-ea"/>
                  <a:sym typeface="Microsoft YaHei" panose="020B0503020204020204" pitchFamily="34" charset="-122"/>
                </a:endParaRPr>
              </a:p>
            </p:txBody>
          </p:sp>
        </p:grpSp>
        <p:grpSp>
          <p:nvGrpSpPr>
            <p:cNvPr id="17" name="组合 16"/>
            <p:cNvGrpSpPr/>
            <p:nvPr/>
          </p:nvGrpSpPr>
          <p:grpSpPr>
            <a:xfrm>
              <a:off x="5792220" y="2577816"/>
              <a:ext cx="1871991" cy="3491984"/>
              <a:chOff x="11585164" y="4621315"/>
              <a:chExt cx="3744416" cy="6984776"/>
            </a:xfrm>
          </p:grpSpPr>
          <p:sp>
            <p:nvSpPr>
              <p:cNvPr id="34" name="矩形 33"/>
              <p:cNvSpPr/>
              <p:nvPr/>
            </p:nvSpPr>
            <p:spPr>
              <a:xfrm>
                <a:off x="11585164" y="4621315"/>
                <a:ext cx="3744416" cy="6984776"/>
              </a:xfrm>
              <a:prstGeom prst="rect">
                <a:avLst/>
              </a:prstGeom>
              <a:solidFill>
                <a:srgbClr val="009CE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n-ea"/>
                  <a:cs typeface="+mn-ea"/>
                  <a:sym typeface="Microsoft YaHei" panose="020B0503020204020204" pitchFamily="34" charset="-122"/>
                </a:endParaRPr>
              </a:p>
            </p:txBody>
          </p:sp>
          <p:sp>
            <p:nvSpPr>
              <p:cNvPr id="35" name="矩形 34"/>
              <p:cNvSpPr/>
              <p:nvPr/>
            </p:nvSpPr>
            <p:spPr>
              <a:xfrm>
                <a:off x="12089220" y="4881783"/>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36" name="文本框 35"/>
              <p:cNvSpPr txBox="1"/>
              <p:nvPr/>
            </p:nvSpPr>
            <p:spPr>
              <a:xfrm>
                <a:off x="12751607" y="4955710"/>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Node1</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37" name="矩形 36"/>
              <p:cNvSpPr/>
              <p:nvPr/>
            </p:nvSpPr>
            <p:spPr>
              <a:xfrm>
                <a:off x="12089220" y="6063340"/>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38" name="文本框 37"/>
              <p:cNvSpPr txBox="1"/>
              <p:nvPr/>
            </p:nvSpPr>
            <p:spPr>
              <a:xfrm>
                <a:off x="12751607" y="6137267"/>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Node2</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39" name="矩形 38"/>
              <p:cNvSpPr/>
              <p:nvPr/>
            </p:nvSpPr>
            <p:spPr>
              <a:xfrm>
                <a:off x="12089220" y="7244897"/>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40" name="文本框 39"/>
              <p:cNvSpPr txBox="1"/>
              <p:nvPr/>
            </p:nvSpPr>
            <p:spPr>
              <a:xfrm>
                <a:off x="12751607" y="731882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Node3</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41" name="矩形 40"/>
              <p:cNvSpPr/>
              <p:nvPr/>
            </p:nvSpPr>
            <p:spPr>
              <a:xfrm>
                <a:off x="12089220" y="8426454"/>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42" name="文本框 41"/>
              <p:cNvSpPr txBox="1"/>
              <p:nvPr/>
            </p:nvSpPr>
            <p:spPr>
              <a:xfrm>
                <a:off x="12751607" y="8500381"/>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Node4</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43" name="矩形 42"/>
              <p:cNvSpPr/>
              <p:nvPr/>
            </p:nvSpPr>
            <p:spPr>
              <a:xfrm>
                <a:off x="12089220" y="9608011"/>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44" name="文本框 43"/>
              <p:cNvSpPr txBox="1"/>
              <p:nvPr/>
            </p:nvSpPr>
            <p:spPr>
              <a:xfrm>
                <a:off x="12751607" y="9681938"/>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Node5</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45" name="文本框 44"/>
              <p:cNvSpPr txBox="1"/>
              <p:nvPr/>
            </p:nvSpPr>
            <p:spPr>
              <a:xfrm>
                <a:off x="12770657" y="1059860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tx1">
                        <a:lumMod val="85000"/>
                        <a:lumOff val="15000"/>
                      </a:schemeClr>
                    </a:solidFill>
                    <a:latin typeface="+mn-ea"/>
                    <a:cs typeface="+mn-ea"/>
                    <a:sym typeface="Microsoft YaHei" panose="020B0503020204020204" pitchFamily="34" charset="-122"/>
                  </a:rPr>
                  <a:t>RACK2 </a:t>
                </a:r>
                <a:endParaRPr lang="zh-CN" altLang="en-US" sz="1800" dirty="0" err="1">
                  <a:solidFill>
                    <a:schemeClr val="tx1">
                      <a:lumMod val="85000"/>
                      <a:lumOff val="15000"/>
                    </a:schemeClr>
                  </a:solidFill>
                  <a:latin typeface="+mn-ea"/>
                  <a:cs typeface="+mn-ea"/>
                  <a:sym typeface="Microsoft YaHei" panose="020B0503020204020204" pitchFamily="34" charset="-122"/>
                </a:endParaRPr>
              </a:p>
            </p:txBody>
          </p:sp>
          <p:sp>
            <p:nvSpPr>
              <p:cNvPr id="46" name="矩形 45"/>
              <p:cNvSpPr/>
              <p:nvPr/>
            </p:nvSpPr>
            <p:spPr>
              <a:xfrm>
                <a:off x="12174977" y="5096562"/>
                <a:ext cx="649204" cy="465316"/>
              </a:xfrm>
              <a:prstGeom prst="rect">
                <a:avLst/>
              </a:prstGeom>
              <a:solidFill>
                <a:srgbClr val="45C1A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47" name="文本框 46"/>
              <p:cNvSpPr txBox="1"/>
              <p:nvPr/>
            </p:nvSpPr>
            <p:spPr>
              <a:xfrm>
                <a:off x="11992133" y="5060666"/>
                <a:ext cx="1014892" cy="537108"/>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bg1"/>
                    </a:solidFill>
                    <a:latin typeface="+mn-ea"/>
                    <a:cs typeface="+mn-ea"/>
                    <a:sym typeface="Microsoft YaHei" panose="020B0503020204020204" pitchFamily="34" charset="-122"/>
                  </a:rPr>
                  <a:t>B2</a:t>
                </a:r>
                <a:endParaRPr lang="zh-CN" altLang="en-US" sz="1800" dirty="0" err="1">
                  <a:solidFill>
                    <a:schemeClr val="bg1"/>
                  </a:solidFill>
                  <a:latin typeface="+mn-ea"/>
                  <a:cs typeface="+mn-ea"/>
                  <a:sym typeface="Microsoft YaHei" panose="020B0503020204020204" pitchFamily="34" charset="-122"/>
                </a:endParaRPr>
              </a:p>
            </p:txBody>
          </p:sp>
        </p:grpSp>
        <p:grpSp>
          <p:nvGrpSpPr>
            <p:cNvPr id="18" name="组合 17"/>
            <p:cNvGrpSpPr/>
            <p:nvPr/>
          </p:nvGrpSpPr>
          <p:grpSpPr>
            <a:xfrm>
              <a:off x="8188404" y="2577816"/>
              <a:ext cx="1871991" cy="3491984"/>
              <a:chOff x="16378087" y="4621315"/>
              <a:chExt cx="3744416" cy="6984776"/>
            </a:xfrm>
          </p:grpSpPr>
          <p:sp>
            <p:nvSpPr>
              <p:cNvPr id="20" name="矩形 19"/>
              <p:cNvSpPr/>
              <p:nvPr/>
            </p:nvSpPr>
            <p:spPr>
              <a:xfrm>
                <a:off x="16378087" y="4621315"/>
                <a:ext cx="3744416" cy="6984776"/>
              </a:xfrm>
              <a:prstGeom prst="rect">
                <a:avLst/>
              </a:prstGeom>
              <a:solidFill>
                <a:srgbClr val="009CE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n-ea"/>
                  <a:cs typeface="+mn-ea"/>
                  <a:sym typeface="Microsoft YaHei" panose="020B0503020204020204" pitchFamily="34" charset="-122"/>
                </a:endParaRPr>
              </a:p>
            </p:txBody>
          </p:sp>
          <p:sp>
            <p:nvSpPr>
              <p:cNvPr id="21" name="矩形 20"/>
              <p:cNvSpPr/>
              <p:nvPr/>
            </p:nvSpPr>
            <p:spPr>
              <a:xfrm>
                <a:off x="16882143" y="4881783"/>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22" name="文本框 21"/>
              <p:cNvSpPr txBox="1"/>
              <p:nvPr/>
            </p:nvSpPr>
            <p:spPr>
              <a:xfrm>
                <a:off x="17544530" y="4955710"/>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Node1</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23" name="矩形 22"/>
              <p:cNvSpPr/>
              <p:nvPr/>
            </p:nvSpPr>
            <p:spPr>
              <a:xfrm>
                <a:off x="16882143" y="6063340"/>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24" name="文本框 23"/>
              <p:cNvSpPr txBox="1"/>
              <p:nvPr/>
            </p:nvSpPr>
            <p:spPr>
              <a:xfrm>
                <a:off x="17544530" y="6137267"/>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Node2</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25" name="矩形 24"/>
              <p:cNvSpPr/>
              <p:nvPr/>
            </p:nvSpPr>
            <p:spPr>
              <a:xfrm>
                <a:off x="16882143" y="7244897"/>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26" name="文本框 25"/>
              <p:cNvSpPr txBox="1"/>
              <p:nvPr/>
            </p:nvSpPr>
            <p:spPr>
              <a:xfrm>
                <a:off x="17544530" y="731882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Node3</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27" name="矩形 26"/>
              <p:cNvSpPr/>
              <p:nvPr/>
            </p:nvSpPr>
            <p:spPr>
              <a:xfrm>
                <a:off x="16882143" y="8426454"/>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28" name="文本框 27"/>
              <p:cNvSpPr txBox="1"/>
              <p:nvPr/>
            </p:nvSpPr>
            <p:spPr>
              <a:xfrm>
                <a:off x="17544530" y="8500381"/>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Node4</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29" name="矩形 28"/>
              <p:cNvSpPr/>
              <p:nvPr/>
            </p:nvSpPr>
            <p:spPr>
              <a:xfrm>
                <a:off x="16882143" y="9608011"/>
                <a:ext cx="2736304" cy="89487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30" name="文本框 29"/>
              <p:cNvSpPr txBox="1"/>
              <p:nvPr/>
            </p:nvSpPr>
            <p:spPr>
              <a:xfrm>
                <a:off x="17544530" y="9681938"/>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600" dirty="0">
                    <a:solidFill>
                      <a:schemeClr val="tx1">
                        <a:lumMod val="85000"/>
                        <a:lumOff val="15000"/>
                      </a:schemeClr>
                    </a:solidFill>
                    <a:latin typeface="+mn-ea"/>
                    <a:cs typeface="+mn-ea"/>
                    <a:sym typeface="Microsoft YaHei" panose="020B0503020204020204" pitchFamily="34" charset="-122"/>
                  </a:rPr>
                  <a:t>Node5</a:t>
                </a:r>
                <a:endParaRPr lang="zh-CN" altLang="en-US" sz="1600" dirty="0" err="1">
                  <a:solidFill>
                    <a:schemeClr val="tx1">
                      <a:lumMod val="85000"/>
                      <a:lumOff val="15000"/>
                    </a:schemeClr>
                  </a:solidFill>
                  <a:latin typeface="+mn-ea"/>
                  <a:cs typeface="+mn-ea"/>
                  <a:sym typeface="Microsoft YaHei" panose="020B0503020204020204" pitchFamily="34" charset="-122"/>
                </a:endParaRPr>
              </a:p>
            </p:txBody>
          </p:sp>
          <p:sp>
            <p:nvSpPr>
              <p:cNvPr id="31" name="文本框 30"/>
              <p:cNvSpPr txBox="1"/>
              <p:nvPr/>
            </p:nvSpPr>
            <p:spPr>
              <a:xfrm>
                <a:off x="17563580" y="10598604"/>
                <a:ext cx="1411530" cy="747020"/>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tx1">
                        <a:lumMod val="85000"/>
                        <a:lumOff val="15000"/>
                      </a:schemeClr>
                    </a:solidFill>
                    <a:latin typeface="+mn-ea"/>
                    <a:cs typeface="+mn-ea"/>
                    <a:sym typeface="Microsoft YaHei" panose="020B0503020204020204" pitchFamily="34" charset="-122"/>
                  </a:rPr>
                  <a:t>RACK3 </a:t>
                </a:r>
                <a:endParaRPr lang="zh-CN" altLang="en-US" sz="1800" dirty="0" err="1">
                  <a:solidFill>
                    <a:schemeClr val="tx1">
                      <a:lumMod val="85000"/>
                      <a:lumOff val="15000"/>
                    </a:schemeClr>
                  </a:solidFill>
                  <a:latin typeface="+mn-ea"/>
                  <a:cs typeface="+mn-ea"/>
                  <a:sym typeface="Microsoft YaHei" panose="020B0503020204020204" pitchFamily="34" charset="-122"/>
                </a:endParaRPr>
              </a:p>
            </p:txBody>
          </p:sp>
          <p:sp>
            <p:nvSpPr>
              <p:cNvPr id="32" name="矩形 31"/>
              <p:cNvSpPr/>
              <p:nvPr/>
            </p:nvSpPr>
            <p:spPr>
              <a:xfrm>
                <a:off x="16966093" y="5096562"/>
                <a:ext cx="649204" cy="465316"/>
              </a:xfrm>
              <a:prstGeom prst="rect">
                <a:avLst/>
              </a:prstGeom>
              <a:solidFill>
                <a:srgbClr val="45C1A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n-ea"/>
                  <a:cs typeface="+mn-ea"/>
                  <a:sym typeface="Microsoft YaHei" panose="020B0503020204020204" pitchFamily="34" charset="-122"/>
                </a:endParaRPr>
              </a:p>
            </p:txBody>
          </p:sp>
          <p:sp>
            <p:nvSpPr>
              <p:cNvPr id="33" name="文本框 32"/>
              <p:cNvSpPr txBox="1"/>
              <p:nvPr/>
            </p:nvSpPr>
            <p:spPr>
              <a:xfrm>
                <a:off x="16783249" y="5060666"/>
                <a:ext cx="1014892" cy="537108"/>
              </a:xfrm>
              <a:prstGeom prst="rect">
                <a:avLst/>
              </a:prstGeom>
              <a:noFill/>
              <a:ln>
                <a:solidFill>
                  <a:schemeClr val="bg1">
                    <a:lumMod val="85000"/>
                  </a:schemeClr>
                </a:solidFill>
              </a:ln>
            </p:spPr>
            <p:txBody>
              <a:bodyPr wrap="none" lIns="17998" tIns="17998" rIns="17998" bIns="17998" rtlCol="0" anchor="ctr">
                <a:noAutofit/>
              </a:bodyPr>
              <a:lstStyle/>
              <a:p>
                <a:pPr algn="ctr"/>
                <a:r>
                  <a:rPr lang="en-US" altLang="zh-CN" sz="1800" dirty="0">
                    <a:solidFill>
                      <a:schemeClr val="bg1"/>
                    </a:solidFill>
                    <a:latin typeface="+mn-ea"/>
                    <a:cs typeface="+mn-ea"/>
                    <a:sym typeface="Microsoft YaHei" panose="020B0503020204020204" pitchFamily="34" charset="-122"/>
                  </a:rPr>
                  <a:t>B4</a:t>
                </a:r>
                <a:endParaRPr lang="zh-CN" altLang="en-US" sz="1800" dirty="0" err="1">
                  <a:solidFill>
                    <a:schemeClr val="bg1"/>
                  </a:solidFill>
                  <a:latin typeface="+mn-ea"/>
                  <a:cs typeface="+mn-ea"/>
                  <a:sym typeface="Microsoft YaHei" panose="020B0503020204020204" pitchFamily="34" charset="-122"/>
                </a:endParaRPr>
              </a:p>
            </p:txBody>
          </p:sp>
        </p:grpSp>
        <p:sp>
          <p:nvSpPr>
            <p:cNvPr id="19" name="任意多边形 18"/>
            <p:cNvSpPr/>
            <p:nvPr/>
          </p:nvSpPr>
          <p:spPr>
            <a:xfrm>
              <a:off x="3336803" y="2928067"/>
              <a:ext cx="357462" cy="1092868"/>
            </a:xfrm>
            <a:custGeom>
              <a:avLst/>
              <a:gdLst>
                <a:gd name="connsiteX0" fmla="*/ 614995 w 715007"/>
                <a:gd name="connsiteY0" fmla="*/ 0 h 2185988"/>
                <a:gd name="connsiteX1" fmla="*/ 632 w 715007"/>
                <a:gd name="connsiteY1" fmla="*/ 1138238 h 2185988"/>
                <a:gd name="connsiteX2" fmla="*/ 715007 w 715007"/>
                <a:gd name="connsiteY2" fmla="*/ 2185988 h 2185988"/>
              </a:gdLst>
              <a:ahLst/>
              <a:cxnLst>
                <a:cxn ang="0">
                  <a:pos x="connsiteX0" y="connsiteY0"/>
                </a:cxn>
                <a:cxn ang="0">
                  <a:pos x="connsiteX1" y="connsiteY1"/>
                </a:cxn>
                <a:cxn ang="0">
                  <a:pos x="connsiteX2" y="connsiteY2"/>
                </a:cxn>
              </a:cxnLst>
              <a:rect l="l" t="t" r="r" b="b"/>
              <a:pathLst>
                <a:path w="715007" h="2185988">
                  <a:moveTo>
                    <a:pt x="614995" y="0"/>
                  </a:moveTo>
                  <a:cubicBezTo>
                    <a:pt x="299479" y="386953"/>
                    <a:pt x="-16037" y="773907"/>
                    <a:pt x="632" y="1138238"/>
                  </a:cubicBezTo>
                  <a:cubicBezTo>
                    <a:pt x="17301" y="1502569"/>
                    <a:pt x="366154" y="1844278"/>
                    <a:pt x="715007" y="2185988"/>
                  </a:cubicBezTo>
                </a:path>
              </a:pathLst>
            </a:cu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latin typeface="+mn-ea"/>
                <a:cs typeface="+mn-ea"/>
                <a:sym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dirty="0" smtClean="0">
                <a:sym typeface="+mn-lt"/>
              </a:rPr>
              <a:t>HDFS</a:t>
            </a:r>
            <a:r>
              <a:rPr lang="zh-CN" altLang="en-US" dirty="0" smtClean="0">
                <a:sym typeface="+mn-lt"/>
              </a:rPr>
              <a:t>数据完整性保障</a:t>
            </a:r>
            <a:endParaRPr lang="zh-CN" altLang="en-US" dirty="0" smtClean="0">
              <a:sym typeface="+mn-lt"/>
            </a:endParaRPr>
          </a:p>
        </p:txBody>
      </p:sp>
      <p:sp>
        <p:nvSpPr>
          <p:cNvPr id="3" name="内容占位符 2"/>
          <p:cNvSpPr>
            <a:spLocks noGrp="1"/>
          </p:cNvSpPr>
          <p:nvPr>
            <p:ph type="body" sz="quarter" idx="10"/>
          </p:nvPr>
        </p:nvSpPr>
        <p:spPr/>
        <p:txBody>
          <a:bodyPr/>
          <a:lstStyle/>
          <a:p>
            <a:r>
              <a:rPr lang="en-US" altLang="zh-CN" sz="1800" dirty="0">
                <a:sym typeface="+mn-lt"/>
              </a:rPr>
              <a:t>HDFS</a:t>
            </a:r>
            <a:r>
              <a:rPr lang="zh-CN" altLang="en-US" sz="1800" dirty="0">
                <a:sym typeface="+mn-lt"/>
              </a:rPr>
              <a:t>主要目的是保证存储数据完整性，对于各组件的失效，做了可靠性处理。</a:t>
            </a:r>
            <a:endParaRPr lang="en-US" altLang="zh-CN" sz="1800" dirty="0">
              <a:sym typeface="+mn-lt"/>
            </a:endParaRPr>
          </a:p>
          <a:p>
            <a:r>
              <a:rPr lang="zh-CN" altLang="en-US" sz="1800" dirty="0">
                <a:sym typeface="+mn-lt"/>
              </a:rPr>
              <a:t>重建失效数据盘的副本数据</a:t>
            </a:r>
            <a:endParaRPr lang="en-US" altLang="zh-CN" sz="1800" dirty="0">
              <a:sym typeface="+mn-lt"/>
            </a:endParaRPr>
          </a:p>
          <a:p>
            <a:pPr lvl="1"/>
            <a:r>
              <a:rPr lang="en-US" altLang="zh-CN" sz="1600" dirty="0" err="1">
                <a:sym typeface="+mn-lt"/>
              </a:rPr>
              <a:t>DataNode</a:t>
            </a:r>
            <a:r>
              <a:rPr lang="zh-CN" altLang="en-US" sz="1600" dirty="0">
                <a:sym typeface="+mn-lt"/>
              </a:rPr>
              <a:t>向</a:t>
            </a:r>
            <a:r>
              <a:rPr lang="en-US" altLang="zh-CN" sz="1600" dirty="0" err="1">
                <a:sym typeface="+mn-lt"/>
              </a:rPr>
              <a:t>NameNode</a:t>
            </a:r>
            <a:r>
              <a:rPr lang="zh-CN" altLang="en-US" sz="1600" dirty="0">
                <a:sym typeface="+mn-lt"/>
              </a:rPr>
              <a:t>周期上报失败时，</a:t>
            </a:r>
            <a:r>
              <a:rPr lang="en-US" altLang="zh-CN" sz="1600" dirty="0" err="1">
                <a:sym typeface="+mn-lt"/>
              </a:rPr>
              <a:t>NameNode</a:t>
            </a:r>
            <a:r>
              <a:rPr lang="zh-CN" altLang="en-US" sz="1600" dirty="0">
                <a:sym typeface="+mn-lt"/>
              </a:rPr>
              <a:t>发起副本重建动作以恢复丢失副本。</a:t>
            </a:r>
            <a:endParaRPr lang="en-US" altLang="zh-CN" sz="1600" dirty="0">
              <a:sym typeface="+mn-lt"/>
            </a:endParaRPr>
          </a:p>
          <a:p>
            <a:r>
              <a:rPr lang="zh-CN" altLang="en-US" sz="1800" dirty="0">
                <a:sym typeface="+mn-lt"/>
              </a:rPr>
              <a:t>集群数据均衡</a:t>
            </a:r>
            <a:endParaRPr lang="en-US" altLang="zh-CN" sz="1800" dirty="0">
              <a:sym typeface="+mn-lt"/>
            </a:endParaRPr>
          </a:p>
          <a:p>
            <a:pPr lvl="1"/>
            <a:r>
              <a:rPr lang="en-US" altLang="zh-CN" sz="1600" dirty="0">
                <a:sym typeface="+mn-lt"/>
              </a:rPr>
              <a:t>HDFS</a:t>
            </a:r>
            <a:r>
              <a:rPr lang="zh-CN" altLang="en-US" sz="1600" dirty="0">
                <a:sym typeface="+mn-lt"/>
              </a:rPr>
              <a:t>架构设计了数据均衡机制，此机制保证数据在各个</a:t>
            </a:r>
            <a:r>
              <a:rPr lang="en-US" altLang="zh-CN" sz="1600" dirty="0" err="1">
                <a:sym typeface="+mn-lt"/>
              </a:rPr>
              <a:t>DataNode</a:t>
            </a:r>
            <a:r>
              <a:rPr lang="zh-CN" altLang="en-US" sz="1600" dirty="0">
                <a:sym typeface="+mn-lt"/>
              </a:rPr>
              <a:t>上分布是平均的。</a:t>
            </a:r>
            <a:endParaRPr lang="en-US" altLang="zh-CN" sz="1600" dirty="0">
              <a:sym typeface="+mn-lt"/>
            </a:endParaRPr>
          </a:p>
          <a:p>
            <a:r>
              <a:rPr lang="zh-CN" altLang="en-US" sz="1800" dirty="0">
                <a:sym typeface="+mn-lt"/>
              </a:rPr>
              <a:t>元数据可靠性保证</a:t>
            </a:r>
            <a:endParaRPr lang="en-US" altLang="zh-CN" sz="1800" dirty="0">
              <a:sym typeface="+mn-lt"/>
            </a:endParaRPr>
          </a:p>
          <a:p>
            <a:pPr lvl="1"/>
            <a:r>
              <a:rPr lang="zh-CN" altLang="en-US" sz="1600" dirty="0">
                <a:sym typeface="+mn-lt"/>
              </a:rPr>
              <a:t>采用日志机制操作元数据，同时元数据存放在主备</a:t>
            </a:r>
            <a:r>
              <a:rPr lang="en-US" altLang="zh-CN" sz="1600" dirty="0" err="1">
                <a:sym typeface="+mn-lt"/>
              </a:rPr>
              <a:t>NameNode</a:t>
            </a:r>
            <a:r>
              <a:rPr lang="zh-CN" altLang="en-US" sz="1600" dirty="0">
                <a:sym typeface="+mn-lt"/>
              </a:rPr>
              <a:t>上。</a:t>
            </a:r>
            <a:endParaRPr lang="en-US" altLang="zh-CN" sz="1600" dirty="0">
              <a:sym typeface="+mn-lt"/>
            </a:endParaRPr>
          </a:p>
          <a:p>
            <a:pPr lvl="1"/>
            <a:r>
              <a:rPr lang="zh-CN" altLang="en-US" sz="1600" dirty="0">
                <a:sym typeface="+mn-lt"/>
              </a:rPr>
              <a:t>快照机制实现了文件系统常见的快照机制，保证数据误操作时，能及时恢复。</a:t>
            </a:r>
            <a:endParaRPr lang="en-US" altLang="zh-CN" sz="1600" dirty="0">
              <a:sym typeface="+mn-lt"/>
            </a:endParaRPr>
          </a:p>
          <a:p>
            <a:r>
              <a:rPr lang="zh-CN" altLang="en-US" sz="1800" dirty="0">
                <a:sym typeface="+mn-lt"/>
              </a:rPr>
              <a:t>安全模式</a:t>
            </a:r>
            <a:endParaRPr lang="en-US" altLang="zh-CN" sz="1800" dirty="0">
              <a:sym typeface="+mn-lt"/>
            </a:endParaRPr>
          </a:p>
          <a:p>
            <a:pPr lvl="1"/>
            <a:r>
              <a:rPr lang="en-US" altLang="zh-CN" sz="1600" dirty="0">
                <a:sym typeface="+mn-lt"/>
              </a:rPr>
              <a:t>HDFS</a:t>
            </a:r>
            <a:r>
              <a:rPr lang="zh-CN" altLang="en-US" sz="1600" dirty="0">
                <a:sym typeface="+mn-lt"/>
              </a:rPr>
              <a:t>提供独有安全模式机制，在数据节点故障，硬盘故障时，能防止故障扩散。</a:t>
            </a:r>
            <a:endParaRPr lang="zh-CN" altLang="en-US" sz="1600" dirty="0">
              <a:sym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n-lt"/>
              </a:rPr>
              <a:t>HDFS</a:t>
            </a:r>
            <a:r>
              <a:rPr lang="zh-CN" altLang="en-US" dirty="0" smtClean="0">
                <a:sym typeface="+mn-lt"/>
              </a:rPr>
              <a:t>架构其他关键设计要点说明</a:t>
            </a:r>
            <a:endParaRPr lang="zh-CN" altLang="en-US" dirty="0">
              <a:sym typeface="+mn-lt"/>
            </a:endParaRPr>
          </a:p>
        </p:txBody>
      </p:sp>
      <p:sp>
        <p:nvSpPr>
          <p:cNvPr id="3" name="内容占位符 2"/>
          <p:cNvSpPr>
            <a:spLocks noGrp="1"/>
          </p:cNvSpPr>
          <p:nvPr>
            <p:ph type="body" sz="quarter" idx="10"/>
          </p:nvPr>
        </p:nvSpPr>
        <p:spPr/>
        <p:txBody>
          <a:bodyPr/>
          <a:lstStyle/>
          <a:p>
            <a:r>
              <a:rPr lang="zh-CN" altLang="en-US" dirty="0" smtClean="0">
                <a:sym typeface="+mn-lt"/>
              </a:rPr>
              <a:t>空间回收机制：</a:t>
            </a:r>
            <a:endParaRPr lang="en-US" altLang="zh-CN" dirty="0" smtClean="0">
              <a:sym typeface="+mn-lt"/>
            </a:endParaRPr>
          </a:p>
          <a:p>
            <a:pPr lvl="1"/>
            <a:r>
              <a:rPr lang="zh-CN" altLang="en-US" dirty="0" smtClean="0">
                <a:sym typeface="+mn-lt"/>
              </a:rPr>
              <a:t>支持回收站机制，以及副本数的动态设置机制。</a:t>
            </a:r>
            <a:endParaRPr lang="en-US" altLang="zh-CN" dirty="0" smtClean="0">
              <a:sym typeface="+mn-lt"/>
            </a:endParaRPr>
          </a:p>
          <a:p>
            <a:r>
              <a:rPr lang="zh-CN" altLang="en-US" dirty="0" smtClean="0">
                <a:sym typeface="+mn-lt"/>
              </a:rPr>
              <a:t>数据组织：</a:t>
            </a:r>
            <a:endParaRPr lang="en-US" altLang="zh-CN" dirty="0" smtClean="0">
              <a:sym typeface="+mn-lt"/>
            </a:endParaRPr>
          </a:p>
          <a:p>
            <a:pPr lvl="1"/>
            <a:r>
              <a:rPr lang="zh-CN" altLang="en-US" dirty="0" smtClean="0">
                <a:sym typeface="+mn-lt"/>
              </a:rPr>
              <a:t>数据存储以数据块为单位，存储在操作系统的</a:t>
            </a:r>
            <a:r>
              <a:rPr lang="en-US" altLang="zh-CN" dirty="0" smtClean="0">
                <a:sym typeface="+mn-lt"/>
              </a:rPr>
              <a:t>HDFS</a:t>
            </a:r>
            <a:r>
              <a:rPr lang="zh-CN" altLang="en-US" dirty="0" smtClean="0">
                <a:sym typeface="+mn-lt"/>
              </a:rPr>
              <a:t>文件系统上。</a:t>
            </a:r>
            <a:endParaRPr lang="en-US" altLang="zh-CN" dirty="0" smtClean="0">
              <a:sym typeface="+mn-lt"/>
            </a:endParaRPr>
          </a:p>
          <a:p>
            <a:r>
              <a:rPr lang="zh-CN" altLang="en-US" dirty="0" smtClean="0">
                <a:sym typeface="+mn-lt"/>
              </a:rPr>
              <a:t>访问方式：</a:t>
            </a:r>
            <a:endParaRPr lang="en-US" altLang="zh-CN" dirty="0" smtClean="0">
              <a:sym typeface="+mn-lt"/>
            </a:endParaRPr>
          </a:p>
          <a:p>
            <a:pPr lvl="1"/>
            <a:r>
              <a:rPr lang="zh-CN" altLang="en-US" dirty="0" smtClean="0">
                <a:sym typeface="+mn-lt"/>
              </a:rPr>
              <a:t>提供</a:t>
            </a:r>
            <a:r>
              <a:rPr lang="en-US" altLang="zh-CN" dirty="0" smtClean="0">
                <a:sym typeface="+mn-lt"/>
              </a:rPr>
              <a:t>JAVA API</a:t>
            </a:r>
            <a:r>
              <a:rPr lang="zh-CN" altLang="en-US" dirty="0" smtClean="0">
                <a:sym typeface="+mn-lt"/>
              </a:rPr>
              <a:t>，</a:t>
            </a:r>
            <a:r>
              <a:rPr lang="en-US" altLang="zh-CN" dirty="0" smtClean="0">
                <a:sym typeface="+mn-lt"/>
              </a:rPr>
              <a:t>HTTP</a:t>
            </a:r>
            <a:r>
              <a:rPr lang="zh-CN" altLang="en-US" dirty="0" smtClean="0">
                <a:sym typeface="+mn-lt"/>
              </a:rPr>
              <a:t>方式，</a:t>
            </a:r>
            <a:r>
              <a:rPr lang="en-US" altLang="zh-CN" dirty="0" smtClean="0">
                <a:sym typeface="+mn-lt"/>
              </a:rPr>
              <a:t>SHELL</a:t>
            </a:r>
            <a:r>
              <a:rPr lang="zh-CN" altLang="en-US" dirty="0" smtClean="0">
                <a:sym typeface="+mn-lt"/>
              </a:rPr>
              <a:t>方式访问</a:t>
            </a:r>
            <a:r>
              <a:rPr lang="en-US" altLang="zh-CN" dirty="0" smtClean="0">
                <a:sym typeface="+mn-lt"/>
              </a:rPr>
              <a:t>HDFS</a:t>
            </a:r>
            <a:r>
              <a:rPr lang="zh-CN" altLang="en-US" dirty="0" smtClean="0">
                <a:sym typeface="+mn-lt"/>
              </a:rPr>
              <a:t>数据。</a:t>
            </a:r>
            <a:endParaRPr lang="en-US" altLang="zh-CN" dirty="0" smtClean="0">
              <a:sym typeface="+mn-lt"/>
            </a:endParaRPr>
          </a:p>
          <a:p>
            <a:pPr lvl="1"/>
            <a:endParaRPr lang="en-US" altLang="zh-CN" dirty="0" smtClean="0">
              <a:sym typeface="+mn-lt"/>
            </a:endParaRPr>
          </a:p>
          <a:p>
            <a:endParaRPr lang="zh-CN" altLang="en-US" dirty="0">
              <a:sym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mn-lt"/>
              </a:rPr>
              <a:t>常用</a:t>
            </a:r>
            <a:r>
              <a:rPr lang="en-US" altLang="zh-CN" dirty="0" smtClean="0">
                <a:sym typeface="+mn-lt"/>
              </a:rPr>
              <a:t>shell</a:t>
            </a:r>
            <a:r>
              <a:rPr lang="zh-CN" altLang="en-US" dirty="0" smtClean="0">
                <a:sym typeface="+mn-lt"/>
              </a:rPr>
              <a:t>命令</a:t>
            </a:r>
            <a:endParaRPr lang="zh-CN" altLang="en-US" dirty="0">
              <a:sym typeface="+mn-lt"/>
            </a:endParaRPr>
          </a:p>
        </p:txBody>
      </p:sp>
      <p:graphicFrame>
        <p:nvGraphicFramePr>
          <p:cNvPr id="4" name="Table 5"/>
          <p:cNvGraphicFramePr>
            <a:graphicFrameLocks noGrp="1"/>
          </p:cNvGraphicFramePr>
          <p:nvPr>
            <p:custDataLst>
              <p:tags r:id="rId1"/>
            </p:custDataLst>
          </p:nvPr>
        </p:nvGraphicFramePr>
        <p:xfrm>
          <a:off x="2236762" y="1336432"/>
          <a:ext cx="7719535" cy="4556577"/>
        </p:xfrm>
        <a:graphic>
          <a:graphicData uri="http://schemas.openxmlformats.org/drawingml/2006/table">
            <a:tbl>
              <a:tblPr firstRow="1" bandRow="1">
                <a:tableStyleId>{5940675A-B579-460E-94D1-54222C63F5DA}</a:tableStyleId>
              </a:tblPr>
              <a:tblGrid>
                <a:gridCol w="2573179"/>
                <a:gridCol w="2073977"/>
                <a:gridCol w="3072379"/>
              </a:tblGrid>
              <a:tr h="481227">
                <a:tc>
                  <a:txBody>
                    <a:bodyPr/>
                    <a:lstStyle>
                      <a:lvl1pPr marL="0" algn="l" defTabSz="914400" rtl="0" eaLnBrk="1" latinLnBrk="0" hangingPunct="1">
                        <a:defRPr sz="1800" b="1" kern="1200">
                          <a:solidFill>
                            <a:schemeClr val="lt1"/>
                          </a:solidFill>
                          <a:latin typeface="FrutigerNext LT Medium"/>
                          <a:ea typeface="华文细黑" panose="02010600040101010101" pitchFamily="2" charset="-122"/>
                          <a:cs typeface="宋体"/>
                        </a:defRPr>
                      </a:lvl1pPr>
                      <a:lvl2pPr marL="457200" algn="l" defTabSz="914400" rtl="0" eaLnBrk="1" latinLnBrk="0" hangingPunct="1">
                        <a:defRPr sz="1800" b="1" kern="1200">
                          <a:solidFill>
                            <a:schemeClr val="lt1"/>
                          </a:solidFill>
                          <a:latin typeface="FrutigerNext LT Medium"/>
                          <a:ea typeface="华文细黑" panose="02010600040101010101" pitchFamily="2" charset="-122"/>
                          <a:cs typeface="宋体"/>
                        </a:defRPr>
                      </a:lvl2pPr>
                      <a:lvl3pPr marL="914400" algn="l" defTabSz="914400" rtl="0" eaLnBrk="1" latinLnBrk="0" hangingPunct="1">
                        <a:defRPr sz="1800" b="1" kern="1200">
                          <a:solidFill>
                            <a:schemeClr val="lt1"/>
                          </a:solidFill>
                          <a:latin typeface="FrutigerNext LT Medium"/>
                          <a:ea typeface="华文细黑" panose="02010600040101010101" pitchFamily="2" charset="-122"/>
                          <a:cs typeface="宋体"/>
                        </a:defRPr>
                      </a:lvl3pPr>
                      <a:lvl4pPr marL="1371600" algn="l" defTabSz="914400" rtl="0" eaLnBrk="1" latinLnBrk="0" hangingPunct="1">
                        <a:defRPr sz="1800" b="1" kern="1200">
                          <a:solidFill>
                            <a:schemeClr val="lt1"/>
                          </a:solidFill>
                          <a:latin typeface="FrutigerNext LT Medium"/>
                          <a:ea typeface="华文细黑" panose="02010600040101010101" pitchFamily="2" charset="-122"/>
                          <a:cs typeface="宋体"/>
                        </a:defRPr>
                      </a:lvl4pPr>
                      <a:lvl5pPr marL="1828800" algn="l" defTabSz="914400" rtl="0" eaLnBrk="1" latinLnBrk="0" hangingPunct="1">
                        <a:defRPr sz="1800" b="1" kern="1200">
                          <a:solidFill>
                            <a:schemeClr val="lt1"/>
                          </a:solidFill>
                          <a:latin typeface="FrutigerNext LT Medium"/>
                          <a:ea typeface="华文细黑" panose="02010600040101010101" pitchFamily="2" charset="-122"/>
                          <a:cs typeface="宋体"/>
                        </a:defRPr>
                      </a:lvl5pPr>
                      <a:lvl6pPr marL="2286000" algn="l" defTabSz="914400" rtl="0" eaLnBrk="1" latinLnBrk="0" hangingPunct="1">
                        <a:defRPr sz="1800" b="1" kern="1200">
                          <a:solidFill>
                            <a:schemeClr val="lt1"/>
                          </a:solidFill>
                          <a:latin typeface="FrutigerNext LT Medium"/>
                          <a:ea typeface="华文细黑" panose="02010600040101010101" pitchFamily="2" charset="-122"/>
                          <a:cs typeface="宋体"/>
                        </a:defRPr>
                      </a:lvl6pPr>
                      <a:lvl7pPr marL="2743200" algn="l" defTabSz="914400" rtl="0" eaLnBrk="1" latinLnBrk="0" hangingPunct="1">
                        <a:defRPr sz="1800" b="1" kern="1200">
                          <a:solidFill>
                            <a:schemeClr val="lt1"/>
                          </a:solidFill>
                          <a:latin typeface="FrutigerNext LT Medium"/>
                          <a:ea typeface="华文细黑" panose="02010600040101010101" pitchFamily="2" charset="-122"/>
                          <a:cs typeface="宋体"/>
                        </a:defRPr>
                      </a:lvl7pPr>
                      <a:lvl8pPr marL="3200400" algn="l" defTabSz="914400" rtl="0" eaLnBrk="1" latinLnBrk="0" hangingPunct="1">
                        <a:defRPr sz="1800" b="1" kern="1200">
                          <a:solidFill>
                            <a:schemeClr val="lt1"/>
                          </a:solidFill>
                          <a:latin typeface="FrutigerNext LT Medium"/>
                          <a:ea typeface="华文细黑" panose="02010600040101010101" pitchFamily="2" charset="-122"/>
                          <a:cs typeface="宋体"/>
                        </a:defRPr>
                      </a:lvl8pPr>
                      <a:lvl9pPr marL="3657600" algn="l" defTabSz="914400" rtl="0" eaLnBrk="1" latinLnBrk="0" hangingPunct="1">
                        <a:defRPr sz="1800" b="1" kern="1200">
                          <a:solidFill>
                            <a:schemeClr val="lt1"/>
                          </a:solidFill>
                          <a:latin typeface="FrutigerNext LT Medium"/>
                          <a:ea typeface="华文细黑" panose="02010600040101010101" pitchFamily="2" charset="-122"/>
                          <a:cs typeface="宋体"/>
                        </a:defRPr>
                      </a:lvl9pPr>
                    </a:lstStyle>
                    <a:p>
                      <a:pPr marL="0" algn="ctr" defTabSz="914400" rtl="0" eaLnBrk="1" latinLnBrk="0" hangingPunct="1"/>
                      <a:r>
                        <a:rPr lang="zh-CN" altLang="en-US" sz="2000" kern="1200" dirty="0" smtClean="0">
                          <a:solidFill>
                            <a:schemeClr val="tx1"/>
                          </a:solidFill>
                          <a:latin typeface="+mn-lt"/>
                          <a:ea typeface="+mn-ea"/>
                          <a:cs typeface="+mn-ea"/>
                          <a:sym typeface="+mn-lt"/>
                        </a:rPr>
                        <a:t>命令类别</a:t>
                      </a:r>
                      <a:endParaRPr lang="zh-CN" altLang="en-US" sz="2000" b="1" kern="1200" dirty="0">
                        <a:solidFill>
                          <a:schemeClr val="tx1"/>
                        </a:solidFill>
                        <a:latin typeface="+mn-lt"/>
                        <a:ea typeface="+mn-ea"/>
                        <a:cs typeface="+mn-ea"/>
                        <a:sym typeface="+mn-lt"/>
                      </a:endParaRPr>
                    </a:p>
                  </a:txBody>
                  <a:tcPr marL="91429" marR="91429" marT="45723" marB="4572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b="1" kern="1200">
                          <a:solidFill>
                            <a:schemeClr val="lt1"/>
                          </a:solidFill>
                          <a:latin typeface="FrutigerNext LT Medium"/>
                          <a:ea typeface="华文细黑" panose="02010600040101010101" pitchFamily="2" charset="-122"/>
                          <a:cs typeface="宋体"/>
                        </a:defRPr>
                      </a:lvl1pPr>
                      <a:lvl2pPr marL="457200" algn="l" defTabSz="914400" rtl="0" eaLnBrk="1" latinLnBrk="0" hangingPunct="1">
                        <a:defRPr sz="1800" b="1" kern="1200">
                          <a:solidFill>
                            <a:schemeClr val="lt1"/>
                          </a:solidFill>
                          <a:latin typeface="FrutigerNext LT Medium"/>
                          <a:ea typeface="华文细黑" panose="02010600040101010101" pitchFamily="2" charset="-122"/>
                          <a:cs typeface="宋体"/>
                        </a:defRPr>
                      </a:lvl2pPr>
                      <a:lvl3pPr marL="914400" algn="l" defTabSz="914400" rtl="0" eaLnBrk="1" latinLnBrk="0" hangingPunct="1">
                        <a:defRPr sz="1800" b="1" kern="1200">
                          <a:solidFill>
                            <a:schemeClr val="lt1"/>
                          </a:solidFill>
                          <a:latin typeface="FrutigerNext LT Medium"/>
                          <a:ea typeface="华文细黑" panose="02010600040101010101" pitchFamily="2" charset="-122"/>
                          <a:cs typeface="宋体"/>
                        </a:defRPr>
                      </a:lvl3pPr>
                      <a:lvl4pPr marL="1371600" algn="l" defTabSz="914400" rtl="0" eaLnBrk="1" latinLnBrk="0" hangingPunct="1">
                        <a:defRPr sz="1800" b="1" kern="1200">
                          <a:solidFill>
                            <a:schemeClr val="lt1"/>
                          </a:solidFill>
                          <a:latin typeface="FrutigerNext LT Medium"/>
                          <a:ea typeface="华文细黑" panose="02010600040101010101" pitchFamily="2" charset="-122"/>
                          <a:cs typeface="宋体"/>
                        </a:defRPr>
                      </a:lvl4pPr>
                      <a:lvl5pPr marL="1828800" algn="l" defTabSz="914400" rtl="0" eaLnBrk="1" latinLnBrk="0" hangingPunct="1">
                        <a:defRPr sz="1800" b="1" kern="1200">
                          <a:solidFill>
                            <a:schemeClr val="lt1"/>
                          </a:solidFill>
                          <a:latin typeface="FrutigerNext LT Medium"/>
                          <a:ea typeface="华文细黑" panose="02010600040101010101" pitchFamily="2" charset="-122"/>
                          <a:cs typeface="宋体"/>
                        </a:defRPr>
                      </a:lvl5pPr>
                      <a:lvl6pPr marL="2286000" algn="l" defTabSz="914400" rtl="0" eaLnBrk="1" latinLnBrk="0" hangingPunct="1">
                        <a:defRPr sz="1800" b="1" kern="1200">
                          <a:solidFill>
                            <a:schemeClr val="lt1"/>
                          </a:solidFill>
                          <a:latin typeface="FrutigerNext LT Medium"/>
                          <a:ea typeface="华文细黑" panose="02010600040101010101" pitchFamily="2" charset="-122"/>
                          <a:cs typeface="宋体"/>
                        </a:defRPr>
                      </a:lvl6pPr>
                      <a:lvl7pPr marL="2743200" algn="l" defTabSz="914400" rtl="0" eaLnBrk="1" latinLnBrk="0" hangingPunct="1">
                        <a:defRPr sz="1800" b="1" kern="1200">
                          <a:solidFill>
                            <a:schemeClr val="lt1"/>
                          </a:solidFill>
                          <a:latin typeface="FrutigerNext LT Medium"/>
                          <a:ea typeface="华文细黑" panose="02010600040101010101" pitchFamily="2" charset="-122"/>
                          <a:cs typeface="宋体"/>
                        </a:defRPr>
                      </a:lvl7pPr>
                      <a:lvl8pPr marL="3200400" algn="l" defTabSz="914400" rtl="0" eaLnBrk="1" latinLnBrk="0" hangingPunct="1">
                        <a:defRPr sz="1800" b="1" kern="1200">
                          <a:solidFill>
                            <a:schemeClr val="lt1"/>
                          </a:solidFill>
                          <a:latin typeface="FrutigerNext LT Medium"/>
                          <a:ea typeface="华文细黑" panose="02010600040101010101" pitchFamily="2" charset="-122"/>
                          <a:cs typeface="宋体"/>
                        </a:defRPr>
                      </a:lvl8pPr>
                      <a:lvl9pPr marL="3657600" algn="l" defTabSz="914400" rtl="0" eaLnBrk="1" latinLnBrk="0" hangingPunct="1">
                        <a:defRPr sz="1800" b="1" kern="1200">
                          <a:solidFill>
                            <a:schemeClr val="lt1"/>
                          </a:solidFill>
                          <a:latin typeface="FrutigerNext LT Medium"/>
                          <a:ea typeface="华文细黑" panose="02010600040101010101" pitchFamily="2" charset="-122"/>
                          <a:cs typeface="宋体"/>
                        </a:defRPr>
                      </a:lvl9pPr>
                    </a:lstStyle>
                    <a:p>
                      <a:pPr marL="0" algn="ctr" defTabSz="914400" rtl="0" eaLnBrk="1" latinLnBrk="0" hangingPunct="1"/>
                      <a:r>
                        <a:rPr lang="zh-CN" altLang="en-US" sz="2000" kern="1200" dirty="0" smtClean="0">
                          <a:solidFill>
                            <a:schemeClr val="tx1"/>
                          </a:solidFill>
                          <a:latin typeface="+mn-lt"/>
                          <a:ea typeface="+mn-ea"/>
                          <a:cs typeface="+mn-ea"/>
                          <a:sym typeface="+mn-lt"/>
                        </a:rPr>
                        <a:t>命令</a:t>
                      </a:r>
                      <a:endParaRPr lang="zh-CN" altLang="en-US" sz="2000" b="1" kern="1200" dirty="0">
                        <a:solidFill>
                          <a:schemeClr val="tx1"/>
                        </a:solidFill>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b="1" kern="1200">
                          <a:solidFill>
                            <a:schemeClr val="lt1"/>
                          </a:solidFill>
                          <a:latin typeface="FrutigerNext LT Medium"/>
                          <a:ea typeface="华文细黑" panose="02010600040101010101" pitchFamily="2" charset="-122"/>
                          <a:cs typeface="宋体"/>
                        </a:defRPr>
                      </a:lvl1pPr>
                      <a:lvl2pPr marL="457200" algn="l" defTabSz="914400" rtl="0" eaLnBrk="1" latinLnBrk="0" hangingPunct="1">
                        <a:defRPr sz="1800" b="1" kern="1200">
                          <a:solidFill>
                            <a:schemeClr val="lt1"/>
                          </a:solidFill>
                          <a:latin typeface="FrutigerNext LT Medium"/>
                          <a:ea typeface="华文细黑" panose="02010600040101010101" pitchFamily="2" charset="-122"/>
                          <a:cs typeface="宋体"/>
                        </a:defRPr>
                      </a:lvl2pPr>
                      <a:lvl3pPr marL="914400" algn="l" defTabSz="914400" rtl="0" eaLnBrk="1" latinLnBrk="0" hangingPunct="1">
                        <a:defRPr sz="1800" b="1" kern="1200">
                          <a:solidFill>
                            <a:schemeClr val="lt1"/>
                          </a:solidFill>
                          <a:latin typeface="FrutigerNext LT Medium"/>
                          <a:ea typeface="华文细黑" panose="02010600040101010101" pitchFamily="2" charset="-122"/>
                          <a:cs typeface="宋体"/>
                        </a:defRPr>
                      </a:lvl3pPr>
                      <a:lvl4pPr marL="1371600" algn="l" defTabSz="914400" rtl="0" eaLnBrk="1" latinLnBrk="0" hangingPunct="1">
                        <a:defRPr sz="1800" b="1" kern="1200">
                          <a:solidFill>
                            <a:schemeClr val="lt1"/>
                          </a:solidFill>
                          <a:latin typeface="FrutigerNext LT Medium"/>
                          <a:ea typeface="华文细黑" panose="02010600040101010101" pitchFamily="2" charset="-122"/>
                          <a:cs typeface="宋体"/>
                        </a:defRPr>
                      </a:lvl4pPr>
                      <a:lvl5pPr marL="1828800" algn="l" defTabSz="914400" rtl="0" eaLnBrk="1" latinLnBrk="0" hangingPunct="1">
                        <a:defRPr sz="1800" b="1" kern="1200">
                          <a:solidFill>
                            <a:schemeClr val="lt1"/>
                          </a:solidFill>
                          <a:latin typeface="FrutigerNext LT Medium"/>
                          <a:ea typeface="华文细黑" panose="02010600040101010101" pitchFamily="2" charset="-122"/>
                          <a:cs typeface="宋体"/>
                        </a:defRPr>
                      </a:lvl5pPr>
                      <a:lvl6pPr marL="2286000" algn="l" defTabSz="914400" rtl="0" eaLnBrk="1" latinLnBrk="0" hangingPunct="1">
                        <a:defRPr sz="1800" b="1" kern="1200">
                          <a:solidFill>
                            <a:schemeClr val="lt1"/>
                          </a:solidFill>
                          <a:latin typeface="FrutigerNext LT Medium"/>
                          <a:ea typeface="华文细黑" panose="02010600040101010101" pitchFamily="2" charset="-122"/>
                          <a:cs typeface="宋体"/>
                        </a:defRPr>
                      </a:lvl6pPr>
                      <a:lvl7pPr marL="2743200" algn="l" defTabSz="914400" rtl="0" eaLnBrk="1" latinLnBrk="0" hangingPunct="1">
                        <a:defRPr sz="1800" b="1" kern="1200">
                          <a:solidFill>
                            <a:schemeClr val="lt1"/>
                          </a:solidFill>
                          <a:latin typeface="FrutigerNext LT Medium"/>
                          <a:ea typeface="华文细黑" panose="02010600040101010101" pitchFamily="2" charset="-122"/>
                          <a:cs typeface="宋体"/>
                        </a:defRPr>
                      </a:lvl7pPr>
                      <a:lvl8pPr marL="3200400" algn="l" defTabSz="914400" rtl="0" eaLnBrk="1" latinLnBrk="0" hangingPunct="1">
                        <a:defRPr sz="1800" b="1" kern="1200">
                          <a:solidFill>
                            <a:schemeClr val="lt1"/>
                          </a:solidFill>
                          <a:latin typeface="FrutigerNext LT Medium"/>
                          <a:ea typeface="华文细黑" panose="02010600040101010101" pitchFamily="2" charset="-122"/>
                          <a:cs typeface="宋体"/>
                        </a:defRPr>
                      </a:lvl8pPr>
                      <a:lvl9pPr marL="3657600" algn="l" defTabSz="914400" rtl="0" eaLnBrk="1" latinLnBrk="0" hangingPunct="1">
                        <a:defRPr sz="1800" b="1" kern="1200">
                          <a:solidFill>
                            <a:schemeClr val="lt1"/>
                          </a:solidFill>
                          <a:latin typeface="FrutigerNext LT Medium"/>
                          <a:ea typeface="华文细黑" panose="02010600040101010101" pitchFamily="2" charset="-122"/>
                          <a:cs typeface="宋体"/>
                        </a:defRPr>
                      </a:lvl9pPr>
                    </a:lstStyle>
                    <a:p>
                      <a:pPr marL="0" algn="ctr" defTabSz="914400" rtl="0" eaLnBrk="1" latinLnBrk="0" hangingPunct="1"/>
                      <a:r>
                        <a:rPr lang="zh-CN" altLang="en-US" sz="2000" kern="1200" dirty="0" smtClean="0">
                          <a:solidFill>
                            <a:schemeClr val="tx1"/>
                          </a:solidFill>
                          <a:latin typeface="+mn-lt"/>
                          <a:ea typeface="+mn-ea"/>
                          <a:cs typeface="+mn-ea"/>
                          <a:sym typeface="+mn-lt"/>
                        </a:rPr>
                        <a:t>命令说明</a:t>
                      </a:r>
                      <a:endParaRPr lang="zh-CN" altLang="en-US" sz="2000" b="1" kern="1200" dirty="0">
                        <a:solidFill>
                          <a:schemeClr val="tx1"/>
                        </a:solidFill>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2134">
                <a:tc rowSpan="8">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800" b="1" dirty="0" err="1" smtClean="0">
                          <a:latin typeface="+mn-lt"/>
                          <a:ea typeface="+mn-ea"/>
                          <a:cs typeface="+mn-ea"/>
                          <a:sym typeface="+mn-lt"/>
                        </a:rPr>
                        <a:t>dfs</a:t>
                      </a:r>
                      <a:endParaRPr lang="zh-CN" altLang="en-US" sz="1800" b="1" dirty="0">
                        <a:latin typeface="+mn-lt"/>
                        <a:ea typeface="+mn-ea"/>
                        <a:cs typeface="+mn-ea"/>
                        <a:sym typeface="+mn-lt"/>
                      </a:endParaRPr>
                    </a:p>
                  </a:txBody>
                  <a:tcPr marL="91429" marR="91429" marT="45723" marB="4572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-cat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显示文件内容</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r>
                        <a:rPr lang="en-US" altLang="zh-CN" sz="1600" dirty="0" err="1" smtClean="0">
                          <a:latin typeface="+mn-lt"/>
                          <a:ea typeface="+mn-ea"/>
                          <a:cs typeface="+mn-ea"/>
                          <a:sym typeface="+mn-lt"/>
                        </a:rPr>
                        <a:t>ls</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显示目录列表</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r>
                        <a:rPr lang="en-US" altLang="zh-CN" sz="1600" dirty="0" err="1" smtClean="0">
                          <a:latin typeface="+mn-lt"/>
                          <a:ea typeface="+mn-ea"/>
                          <a:cs typeface="+mn-ea"/>
                          <a:sym typeface="+mn-lt"/>
                        </a:rPr>
                        <a:t>rm</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删除文件</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430">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-put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上传目录</a:t>
                      </a:r>
                      <a:r>
                        <a:rPr lang="en-US" altLang="zh-CN" sz="1600" dirty="0" smtClean="0">
                          <a:latin typeface="+mn-lt"/>
                          <a:ea typeface="+mn-ea"/>
                          <a:cs typeface="+mn-ea"/>
                          <a:sym typeface="+mn-lt"/>
                        </a:rPr>
                        <a:t>/</a:t>
                      </a:r>
                      <a:r>
                        <a:rPr lang="zh-CN" altLang="en-US" sz="1600" dirty="0" smtClean="0">
                          <a:latin typeface="+mn-lt"/>
                          <a:ea typeface="+mn-ea"/>
                          <a:cs typeface="+mn-ea"/>
                          <a:sym typeface="+mn-lt"/>
                        </a:rPr>
                        <a:t>文件到</a:t>
                      </a:r>
                      <a:r>
                        <a:rPr lang="en-US" altLang="zh-CN" sz="1600" dirty="0" smtClean="0">
                          <a:latin typeface="+mn-lt"/>
                          <a:ea typeface="+mn-ea"/>
                          <a:cs typeface="+mn-ea"/>
                          <a:sym typeface="+mn-lt"/>
                        </a:rPr>
                        <a:t>HDFS</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-get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从</a:t>
                      </a:r>
                      <a:r>
                        <a:rPr lang="en-US" altLang="zh-CN" sz="1600" dirty="0" smtClean="0">
                          <a:latin typeface="+mn-lt"/>
                          <a:ea typeface="+mn-ea"/>
                          <a:cs typeface="+mn-ea"/>
                          <a:sym typeface="+mn-lt"/>
                        </a:rPr>
                        <a:t>HDFS</a:t>
                      </a:r>
                      <a:r>
                        <a:rPr lang="zh-CN" altLang="en-US" sz="1600" dirty="0" smtClean="0">
                          <a:latin typeface="+mn-lt"/>
                          <a:ea typeface="+mn-ea"/>
                          <a:cs typeface="+mn-ea"/>
                          <a:sym typeface="+mn-lt"/>
                        </a:rPr>
                        <a:t>下载目录</a:t>
                      </a:r>
                      <a:r>
                        <a:rPr lang="en-US" altLang="zh-CN" sz="1600" dirty="0" smtClean="0">
                          <a:latin typeface="+mn-lt"/>
                          <a:ea typeface="+mn-ea"/>
                          <a:cs typeface="+mn-ea"/>
                          <a:sym typeface="+mn-lt"/>
                        </a:rPr>
                        <a:t>/</a:t>
                      </a:r>
                      <a:r>
                        <a:rPr lang="zh-CN" altLang="en-US" sz="1600" dirty="0" smtClean="0">
                          <a:latin typeface="+mn-lt"/>
                          <a:ea typeface="+mn-ea"/>
                          <a:cs typeface="+mn-ea"/>
                          <a:sym typeface="+mn-lt"/>
                        </a:rPr>
                        <a:t>文件到本地</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r>
                        <a:rPr lang="en-US" altLang="zh-CN" sz="1600" dirty="0" err="1" smtClean="0">
                          <a:latin typeface="+mn-lt"/>
                          <a:ea typeface="+mn-ea"/>
                          <a:cs typeface="+mn-ea"/>
                          <a:sym typeface="+mn-lt"/>
                        </a:rPr>
                        <a:t>mkdir</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创建目录</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r>
                        <a:rPr lang="en-US" altLang="zh-CN" sz="1600" dirty="0" err="1" smtClean="0">
                          <a:latin typeface="+mn-lt"/>
                          <a:ea typeface="+mn-ea"/>
                          <a:cs typeface="+mn-ea"/>
                          <a:sym typeface="+mn-lt"/>
                        </a:rPr>
                        <a:t>chmod</a:t>
                      </a:r>
                      <a:r>
                        <a:rPr lang="en-US" altLang="zh-CN" sz="1600" dirty="0" smtClean="0">
                          <a:latin typeface="+mn-lt"/>
                          <a:ea typeface="+mn-ea"/>
                          <a:cs typeface="+mn-ea"/>
                          <a:sym typeface="+mn-lt"/>
                        </a:rPr>
                        <a:t>/-</a:t>
                      </a:r>
                      <a:r>
                        <a:rPr lang="en-US" altLang="zh-CN" sz="1600" dirty="0" err="1" smtClean="0">
                          <a:latin typeface="+mn-lt"/>
                          <a:ea typeface="+mn-ea"/>
                          <a:cs typeface="+mn-ea"/>
                          <a:sym typeface="+mn-lt"/>
                        </a:rPr>
                        <a:t>chown</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改变文件属组</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134">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en-US" altLang="zh-CN" sz="1600" dirty="0" smtClean="0">
                          <a:latin typeface="+mn-lt"/>
                          <a:ea typeface="+mn-ea"/>
                          <a:cs typeface="+mn-ea"/>
                          <a:sym typeface="+mn-lt"/>
                        </a:rPr>
                        <a: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39">
                <a:tc rowSpan="2">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marL="0" algn="ctr" defTabSz="914400" rtl="0" eaLnBrk="1" latinLnBrk="0" hangingPunct="1"/>
                      <a:r>
                        <a:rPr lang="en-US" altLang="zh-CN" sz="1800" b="1" kern="1200" dirty="0" err="1" smtClean="0">
                          <a:latin typeface="+mn-lt"/>
                          <a:ea typeface="+mn-ea"/>
                          <a:cs typeface="+mn-ea"/>
                          <a:sym typeface="+mn-lt"/>
                        </a:rPr>
                        <a:t>dfsadmin</a:t>
                      </a:r>
                      <a:endParaRPr lang="zh-CN" altLang="en-US" sz="1800" b="1" kern="1200" dirty="0" smtClean="0">
                        <a:solidFill>
                          <a:schemeClr val="dk1"/>
                        </a:solidFill>
                        <a:latin typeface="+mn-lt"/>
                        <a:ea typeface="+mn-ea"/>
                        <a:cs typeface="+mn-ea"/>
                        <a:sym typeface="+mn-lt"/>
                      </a:endParaRPr>
                    </a:p>
                  </a:txBody>
                  <a:tcPr marL="91429" marR="91429" marT="45723" marB="4572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a:t>
                      </a:r>
                      <a:r>
                        <a:rPr lang="en-US" altLang="zh-CN" sz="1600" dirty="0" err="1" smtClean="0">
                          <a:latin typeface="+mn-lt"/>
                          <a:ea typeface="+mn-ea"/>
                          <a:cs typeface="+mn-ea"/>
                          <a:sym typeface="+mn-lt"/>
                        </a:rPr>
                        <a:t>safemode</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安全模式操作</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39">
                <a:tc vMerge="1">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pPr algn="ctr"/>
                      <a:r>
                        <a:rPr lang="en-US" altLang="zh-CN" sz="1600" dirty="0" smtClean="0">
                          <a:latin typeface="+mn-lt"/>
                          <a:ea typeface="+mn-ea"/>
                          <a:cs typeface="+mn-ea"/>
                          <a:sym typeface="+mn-lt"/>
                        </a:rPr>
                        <a:t>-report</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utigerNext LT Medium"/>
                          <a:ea typeface="华文细黑" panose="02010600040101010101" pitchFamily="2" charset="-122"/>
                          <a:cs typeface="宋体"/>
                        </a:defRPr>
                      </a:lvl1pPr>
                      <a:lvl2pPr marL="457200" algn="l" defTabSz="914400" rtl="0" eaLnBrk="1" latinLnBrk="0" hangingPunct="1">
                        <a:defRPr sz="1800" kern="1200">
                          <a:solidFill>
                            <a:schemeClr val="dk1"/>
                          </a:solidFill>
                          <a:latin typeface="FrutigerNext LT Medium"/>
                          <a:ea typeface="华文细黑" panose="02010600040101010101" pitchFamily="2" charset="-122"/>
                          <a:cs typeface="宋体"/>
                        </a:defRPr>
                      </a:lvl2pPr>
                      <a:lvl3pPr marL="914400" algn="l" defTabSz="914400" rtl="0" eaLnBrk="1" latinLnBrk="0" hangingPunct="1">
                        <a:defRPr sz="1800" kern="1200">
                          <a:solidFill>
                            <a:schemeClr val="dk1"/>
                          </a:solidFill>
                          <a:latin typeface="FrutigerNext LT Medium"/>
                          <a:ea typeface="华文细黑" panose="02010600040101010101" pitchFamily="2" charset="-122"/>
                          <a:cs typeface="宋体"/>
                        </a:defRPr>
                      </a:lvl3pPr>
                      <a:lvl4pPr marL="1371600" algn="l" defTabSz="914400" rtl="0" eaLnBrk="1" latinLnBrk="0" hangingPunct="1">
                        <a:defRPr sz="1800" kern="1200">
                          <a:solidFill>
                            <a:schemeClr val="dk1"/>
                          </a:solidFill>
                          <a:latin typeface="FrutigerNext LT Medium"/>
                          <a:ea typeface="华文细黑" panose="02010600040101010101" pitchFamily="2" charset="-122"/>
                          <a:cs typeface="宋体"/>
                        </a:defRPr>
                      </a:lvl4pPr>
                      <a:lvl5pPr marL="1828800" algn="l" defTabSz="914400" rtl="0" eaLnBrk="1" latinLnBrk="0" hangingPunct="1">
                        <a:defRPr sz="1800" kern="1200">
                          <a:solidFill>
                            <a:schemeClr val="dk1"/>
                          </a:solidFill>
                          <a:latin typeface="FrutigerNext LT Medium"/>
                          <a:ea typeface="华文细黑" panose="02010600040101010101" pitchFamily="2" charset="-122"/>
                          <a:cs typeface="宋体"/>
                        </a:defRPr>
                      </a:lvl5pPr>
                      <a:lvl6pPr marL="2286000" algn="l" defTabSz="914400" rtl="0" eaLnBrk="1" latinLnBrk="0" hangingPunct="1">
                        <a:defRPr sz="1800" kern="1200">
                          <a:solidFill>
                            <a:schemeClr val="dk1"/>
                          </a:solidFill>
                          <a:latin typeface="FrutigerNext LT Medium"/>
                          <a:ea typeface="华文细黑" panose="02010600040101010101" pitchFamily="2" charset="-122"/>
                          <a:cs typeface="宋体"/>
                        </a:defRPr>
                      </a:lvl6pPr>
                      <a:lvl7pPr marL="2743200" algn="l" defTabSz="914400" rtl="0" eaLnBrk="1" latinLnBrk="0" hangingPunct="1">
                        <a:defRPr sz="1800" kern="1200">
                          <a:solidFill>
                            <a:schemeClr val="dk1"/>
                          </a:solidFill>
                          <a:latin typeface="FrutigerNext LT Medium"/>
                          <a:ea typeface="华文细黑" panose="02010600040101010101" pitchFamily="2" charset="-122"/>
                          <a:cs typeface="宋体"/>
                        </a:defRPr>
                      </a:lvl7pPr>
                      <a:lvl8pPr marL="3200400" algn="l" defTabSz="914400" rtl="0" eaLnBrk="1" latinLnBrk="0" hangingPunct="1">
                        <a:defRPr sz="1800" kern="1200">
                          <a:solidFill>
                            <a:schemeClr val="dk1"/>
                          </a:solidFill>
                          <a:latin typeface="FrutigerNext LT Medium"/>
                          <a:ea typeface="华文细黑" panose="02010600040101010101" pitchFamily="2" charset="-122"/>
                          <a:cs typeface="宋体"/>
                        </a:defRPr>
                      </a:lvl8pPr>
                      <a:lvl9pPr marL="3657600" algn="l" defTabSz="914400" rtl="0" eaLnBrk="1" latinLnBrk="0" hangingPunct="1">
                        <a:defRPr sz="1800" kern="1200">
                          <a:solidFill>
                            <a:schemeClr val="dk1"/>
                          </a:solidFill>
                          <a:latin typeface="FrutigerNext LT Medium"/>
                          <a:ea typeface="华文细黑" panose="02010600040101010101" pitchFamily="2" charset="-122"/>
                          <a:cs typeface="宋体"/>
                        </a:defRPr>
                      </a:lvl9pPr>
                    </a:lstStyle>
                    <a:p>
                      <a:r>
                        <a:rPr lang="zh-CN" altLang="en-US" sz="1600" dirty="0" smtClean="0">
                          <a:latin typeface="+mn-lt"/>
                          <a:ea typeface="+mn-ea"/>
                          <a:cs typeface="+mn-ea"/>
                          <a:sym typeface="+mn-lt"/>
                        </a:rPr>
                        <a:t>报告服务状态</a:t>
                      </a:r>
                      <a:endParaRPr lang="zh-CN" altLang="en-US" sz="1600" dirty="0">
                        <a:latin typeface="+mn-lt"/>
                        <a:ea typeface="+mn-ea"/>
                        <a:cs typeface="+mn-ea"/>
                        <a:sym typeface="+mn-lt"/>
                      </a:endParaRPr>
                    </a:p>
                  </a:txBody>
                  <a:tcPr marL="91429" marR="91429" marT="45723" marB="4572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体系架构</a:t>
            </a:r>
            <a:endParaRPr lang="en-US" altLang="zh-CN" dirty="0" smtClean="0">
              <a:solidFill>
                <a:schemeClr val="bg1">
                  <a:lumMod val="50000"/>
                </a:schemeClr>
              </a:solidFill>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b="1" dirty="0" smtClean="0">
                <a:sym typeface="+mn-lt"/>
              </a:rPr>
              <a:t>HDFS</a:t>
            </a:r>
            <a:r>
              <a:rPr lang="zh-CN" altLang="en-US" b="1" dirty="0" smtClean="0">
                <a:sym typeface="+mn-lt"/>
              </a:rPr>
              <a:t>的数据读写流程</a:t>
            </a:r>
            <a:endParaRPr lang="en-US" altLang="zh-CN" b="1" dirty="0" smtClean="0">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smtClean="0">
                <a:latin typeface="Microsoft YaHei" panose="020B0503020204020204" pitchFamily="34" charset="-122"/>
                <a:ea typeface="Microsoft YaHei" panose="020B0503020204020204" pitchFamily="34" charset="-122"/>
                <a:sym typeface="Microsoft YaHei" panose="020B0503020204020204" pitchFamily="34" charset="-122"/>
              </a:rPr>
              <a:t>本章主要讲解大数据分布式存储系统</a:t>
            </a:r>
            <a:r>
              <a:rPr lang="en-US" altLang="zh-CN" dirty="0" smtClean="0">
                <a:latin typeface="+mn-lt"/>
                <a:ea typeface="Microsoft YaHei" panose="020B0503020204020204" pitchFamily="34" charset="-122"/>
                <a:sym typeface="Microsoft YaHei" panose="020B0503020204020204" pitchFamily="34" charset="-122"/>
              </a:rPr>
              <a:t>HDFS</a:t>
            </a:r>
            <a:r>
              <a:rPr lang="zh-CN" altLang="en-US" dirty="0" smtClean="0">
                <a:latin typeface="Microsoft YaHei" panose="020B0503020204020204" pitchFamily="34" charset="-122"/>
                <a:ea typeface="Microsoft YaHei" panose="020B0503020204020204" pitchFamily="34" charset="-122"/>
                <a:sym typeface="Microsoft YaHei" panose="020B0503020204020204" pitchFamily="34" charset="-122"/>
              </a:rPr>
              <a:t>和</a:t>
            </a:r>
            <a:r>
              <a:rPr lang="zh-CN" altLang="en-US" dirty="0" smtClean="0">
                <a:sym typeface="Microsoft YaHei" panose="020B0503020204020204" pitchFamily="34" charset="-122"/>
              </a:rPr>
              <a:t>解决</a:t>
            </a:r>
            <a:r>
              <a:rPr lang="zh-CN" altLang="en-US" dirty="0">
                <a:sym typeface="Microsoft YaHei" panose="020B0503020204020204" pitchFamily="34" charset="-122"/>
              </a:rPr>
              <a:t>分布式应用中经常遇到的一些数据管理</a:t>
            </a:r>
            <a:r>
              <a:rPr lang="zh-CN" altLang="en-US" dirty="0" smtClean="0">
                <a:sym typeface="Microsoft YaHei" panose="020B0503020204020204" pitchFamily="34" charset="-122"/>
              </a:rPr>
              <a:t>问题的</a:t>
            </a:r>
            <a:r>
              <a:rPr lang="en-US" altLang="zh-CN" dirty="0" err="1">
                <a:latin typeface="+mn-lt"/>
                <a:sym typeface="Microsoft YaHei" panose="020B0503020204020204" pitchFamily="34" charset="-122"/>
              </a:rPr>
              <a:t>ZooKeeper</a:t>
            </a:r>
            <a:r>
              <a:rPr lang="en-US" altLang="zh-CN" dirty="0">
                <a:latin typeface="+mn-lt"/>
                <a:sym typeface="Microsoft YaHei" panose="020B0503020204020204" pitchFamily="34" charset="-122"/>
              </a:rPr>
              <a:t> </a:t>
            </a:r>
            <a:r>
              <a:rPr lang="zh-CN" altLang="en-US" dirty="0">
                <a:sym typeface="Microsoft YaHei" panose="020B0503020204020204" pitchFamily="34" charset="-122"/>
              </a:rPr>
              <a:t>分布式</a:t>
            </a:r>
            <a:r>
              <a:rPr lang="zh-CN" altLang="en-US">
                <a:sym typeface="Microsoft YaHei" panose="020B0503020204020204" pitchFamily="34" charset="-122"/>
              </a:rPr>
              <a:t>服务</a:t>
            </a:r>
            <a:r>
              <a:rPr lang="zh-CN" altLang="en-US" smtClean="0">
                <a:sym typeface="Microsoft YaHei" panose="020B0503020204020204" pitchFamily="34" charset="-122"/>
              </a:rPr>
              <a:t>框架。通过本章的学习，为后续组件学习打好基础。</a:t>
            </a:r>
            <a:endParaRPr lang="en-US" altLang="zh-CN" dirty="0" smtClean="0">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9257" y="410400"/>
            <a:ext cx="9827761" cy="640800"/>
          </a:xfrm>
        </p:spPr>
        <p:txBody>
          <a:bodyPr/>
          <a:lstStyle/>
          <a:p>
            <a:r>
              <a:rPr lang="en-US" altLang="zh-CN" smtClean="0">
                <a:sym typeface="Microsoft YaHei" panose="020B0503020204020204" pitchFamily="34" charset="-122"/>
              </a:rPr>
              <a:t>HDFS</a:t>
            </a:r>
            <a:r>
              <a:rPr lang="zh-CN" altLang="en-US" smtClean="0">
                <a:sym typeface="Microsoft YaHei" panose="020B0503020204020204" pitchFamily="34" charset="-122"/>
              </a:rPr>
              <a:t>数据写入流程 </a:t>
            </a:r>
            <a:endParaRPr lang="zh-CN" altLang="en-US" dirty="0">
              <a:sym typeface="Microsoft YaHei" panose="020B0503020204020204" pitchFamily="34" charset="-122"/>
            </a:endParaRPr>
          </a:p>
        </p:txBody>
      </p:sp>
      <p:grpSp>
        <p:nvGrpSpPr>
          <p:cNvPr id="5" name="组合 4"/>
          <p:cNvGrpSpPr/>
          <p:nvPr/>
        </p:nvGrpSpPr>
        <p:grpSpPr>
          <a:xfrm>
            <a:off x="1008063" y="1496570"/>
            <a:ext cx="4938434" cy="2263915"/>
            <a:chOff x="1171598" y="2538314"/>
            <a:chExt cx="11737304" cy="4983528"/>
          </a:xfrm>
        </p:grpSpPr>
        <p:sp>
          <p:nvSpPr>
            <p:cNvPr id="6" name="矩形 5"/>
            <p:cNvSpPr/>
            <p:nvPr/>
          </p:nvSpPr>
          <p:spPr>
            <a:xfrm>
              <a:off x="1171598" y="2538314"/>
              <a:ext cx="11737304" cy="4983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ea typeface="Microsoft YaHei" panose="020B0503020204020204" pitchFamily="34" charset="-122"/>
                <a:cs typeface="+mn-ea"/>
                <a:sym typeface="Microsoft YaHei" panose="020B0503020204020204" pitchFamily="34" charset="-122"/>
              </a:endParaRPr>
            </a:p>
          </p:txBody>
        </p:sp>
        <p:sp>
          <p:nvSpPr>
            <p:cNvPr id="7" name="矩形 6"/>
            <p:cNvSpPr/>
            <p:nvPr/>
          </p:nvSpPr>
          <p:spPr>
            <a:xfrm>
              <a:off x="1541504" y="2921653"/>
              <a:ext cx="11005643" cy="3634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ea typeface="Microsoft YaHei" panose="020B0503020204020204" pitchFamily="34" charset="-122"/>
                <a:cs typeface="+mn-ea"/>
                <a:sym typeface="Microsoft YaHei" panose="020B0503020204020204" pitchFamily="34" charset="-122"/>
              </a:endParaRPr>
            </a:p>
          </p:txBody>
        </p:sp>
      </p:grpSp>
      <p:grpSp>
        <p:nvGrpSpPr>
          <p:cNvPr id="8" name="组合 7"/>
          <p:cNvGrpSpPr/>
          <p:nvPr/>
        </p:nvGrpSpPr>
        <p:grpSpPr>
          <a:xfrm>
            <a:off x="4272649" y="4540318"/>
            <a:ext cx="1740404" cy="1430279"/>
            <a:chOff x="8248177" y="8794121"/>
            <a:chExt cx="4136463" cy="3148457"/>
          </a:xfrm>
        </p:grpSpPr>
        <p:sp>
          <p:nvSpPr>
            <p:cNvPr id="9" name="矩形 8"/>
            <p:cNvSpPr/>
            <p:nvPr/>
          </p:nvSpPr>
          <p:spPr>
            <a:xfrm>
              <a:off x="8248177"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dirty="0">
                <a:ea typeface="Microsoft YaHei" panose="020B0503020204020204" pitchFamily="34" charset="-122"/>
                <a:cs typeface="+mn-ea"/>
                <a:sym typeface="Microsoft YaHei" panose="020B0503020204020204" pitchFamily="34" charset="-122"/>
              </a:endParaRPr>
            </a:p>
          </p:txBody>
        </p:sp>
        <p:grpSp>
          <p:nvGrpSpPr>
            <p:cNvPr id="10" name="组合 9"/>
            <p:cNvGrpSpPr/>
            <p:nvPr/>
          </p:nvGrpSpPr>
          <p:grpSpPr>
            <a:xfrm>
              <a:off x="8632733" y="9278121"/>
              <a:ext cx="3332058" cy="2398769"/>
              <a:chOff x="8632733" y="9278121"/>
              <a:chExt cx="3332058" cy="2398769"/>
            </a:xfrm>
          </p:grpSpPr>
          <p:sp>
            <p:nvSpPr>
              <p:cNvPr id="11" name="圆角矩形 10"/>
              <p:cNvSpPr/>
              <p:nvPr/>
            </p:nvSpPr>
            <p:spPr>
              <a:xfrm>
                <a:off x="8633179" y="927812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12" name="文本框 11"/>
              <p:cNvSpPr txBox="1"/>
              <p:nvPr/>
            </p:nvSpPr>
            <p:spPr>
              <a:xfrm>
                <a:off x="8930805" y="9772784"/>
                <a:ext cx="2773262" cy="510680"/>
              </a:xfrm>
              <a:prstGeom prst="rect">
                <a:avLst/>
              </a:prstGeom>
              <a:noFill/>
            </p:spPr>
            <p:txBody>
              <a:bodyPr wrap="none" lIns="17998" tIns="17998" rIns="17998" bIns="17998" rtlCol="0" anchor="ctr">
                <a:noAutofit/>
              </a:bodyPr>
              <a:lstStyle/>
              <a:p>
                <a:pPr algn="ctr"/>
                <a:r>
                  <a:rPr lang="en-US" altLang="zh-CN" sz="16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13" name="文本框 12"/>
              <p:cNvSpPr txBox="1"/>
              <p:nvPr/>
            </p:nvSpPr>
            <p:spPr>
              <a:xfrm>
                <a:off x="8632733"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grpSp>
        <p:nvGrpSpPr>
          <p:cNvPr id="14" name="组合 13"/>
          <p:cNvGrpSpPr/>
          <p:nvPr/>
        </p:nvGrpSpPr>
        <p:grpSpPr>
          <a:xfrm>
            <a:off x="1172627" y="1835855"/>
            <a:ext cx="1163422" cy="688472"/>
            <a:chOff x="2146039" y="3533712"/>
            <a:chExt cx="2765134" cy="1515526"/>
          </a:xfrm>
        </p:grpSpPr>
        <p:sp>
          <p:nvSpPr>
            <p:cNvPr id="15" name="圆角矩形 14"/>
            <p:cNvSpPr/>
            <p:nvPr/>
          </p:nvSpPr>
          <p:spPr>
            <a:xfrm>
              <a:off x="2146039" y="3533712"/>
              <a:ext cx="2765134" cy="1515526"/>
            </a:xfrm>
            <a:prstGeom prst="roundRect">
              <a:avLst>
                <a:gd name="adj" fmla="val 9381"/>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16" name="文本框 15"/>
            <p:cNvSpPr txBox="1"/>
            <p:nvPr/>
          </p:nvSpPr>
          <p:spPr>
            <a:xfrm>
              <a:off x="2254928" y="3654582"/>
              <a:ext cx="2527476" cy="1265030"/>
            </a:xfrm>
            <a:prstGeom prst="rect">
              <a:avLst/>
            </a:prstGeom>
            <a:noFill/>
          </p:spPr>
          <p:txBody>
            <a:bodyPr wrap="none" lIns="17998" tIns="17998" rIns="17998" bIns="17998" rtlCol="0" anchor="ctr">
              <a:noAutofit/>
            </a:bodyPr>
            <a:lstStyle/>
            <a:p>
              <a:pPr algn="ctr"/>
              <a:r>
                <a:rPr lang="en-US" altLang="zh-CN" sz="1600" b="1" dirty="0">
                  <a:solidFill>
                    <a:schemeClr val="bg1"/>
                  </a:solidFill>
                  <a:ea typeface="Microsoft YaHei" panose="020B0503020204020204" pitchFamily="34" charset="-122"/>
                  <a:cs typeface="+mn-ea"/>
                  <a:sym typeface="Microsoft YaHei" panose="020B0503020204020204" pitchFamily="34" charset="-122"/>
                </a:rPr>
                <a:t>HDFS</a:t>
              </a:r>
              <a:endParaRPr lang="en-US" altLang="zh-CN" sz="16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600" b="1" dirty="0">
                  <a:solidFill>
                    <a:schemeClr val="bg1"/>
                  </a:solidFill>
                  <a:ea typeface="Microsoft YaHei" panose="020B0503020204020204" pitchFamily="34" charset="-122"/>
                  <a:cs typeface="+mn-ea"/>
                  <a:sym typeface="Microsoft YaHei" panose="020B0503020204020204" pitchFamily="34" charset="-122"/>
                </a:rPr>
                <a:t>Client</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grpSp>
      <p:grpSp>
        <p:nvGrpSpPr>
          <p:cNvPr id="17" name="组合 16"/>
          <p:cNvGrpSpPr/>
          <p:nvPr/>
        </p:nvGrpSpPr>
        <p:grpSpPr>
          <a:xfrm>
            <a:off x="4436189" y="1668273"/>
            <a:ext cx="1401765" cy="688472"/>
            <a:chOff x="8633179" y="3198511"/>
            <a:chExt cx="3331612" cy="1515526"/>
          </a:xfrm>
        </p:grpSpPr>
        <p:sp>
          <p:nvSpPr>
            <p:cNvPr id="18" name="圆角矩形 17"/>
            <p:cNvSpPr/>
            <p:nvPr/>
          </p:nvSpPr>
          <p:spPr>
            <a:xfrm>
              <a:off x="8633179" y="319851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19" name="文本框 18"/>
            <p:cNvSpPr txBox="1"/>
            <p:nvPr/>
          </p:nvSpPr>
          <p:spPr>
            <a:xfrm>
              <a:off x="8794025" y="3302836"/>
              <a:ext cx="3035386" cy="1265030"/>
            </a:xfrm>
            <a:prstGeom prst="rect">
              <a:avLst/>
            </a:prstGeom>
            <a:noFill/>
          </p:spPr>
          <p:txBody>
            <a:bodyPr wrap="none" lIns="17998" tIns="17998" rIns="17998" bIns="17998" rtlCol="0" anchor="ctr">
              <a:noAutofit/>
            </a:bodyPr>
            <a:lstStyle/>
            <a:p>
              <a:pPr algn="ctr"/>
              <a:r>
                <a:rPr lang="en-US" altLang="zh-CN" sz="1600" b="1" dirty="0">
                  <a:solidFill>
                    <a:schemeClr val="bg1"/>
                  </a:solidFill>
                  <a:ea typeface="Microsoft YaHei" panose="020B0503020204020204" pitchFamily="34" charset="-122"/>
                  <a:cs typeface="+mn-ea"/>
                  <a:sym typeface="Microsoft YaHei" panose="020B0503020204020204" pitchFamily="34" charset="-122"/>
                </a:rPr>
                <a:t>Distributed</a:t>
              </a:r>
              <a:endParaRPr lang="en-US" altLang="zh-CN" sz="16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600" b="1" dirty="0" err="1" smtClean="0">
                  <a:solidFill>
                    <a:schemeClr val="bg1"/>
                  </a:solidFill>
                  <a:ea typeface="Microsoft YaHei" panose="020B0503020204020204" pitchFamily="34" charset="-122"/>
                  <a:cs typeface="+mn-ea"/>
                  <a:sym typeface="Microsoft YaHei" panose="020B0503020204020204" pitchFamily="34" charset="-122"/>
                </a:rPr>
                <a:t>FileSystem</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grpSp>
      <p:grpSp>
        <p:nvGrpSpPr>
          <p:cNvPr id="20" name="组合 19"/>
          <p:cNvGrpSpPr/>
          <p:nvPr/>
        </p:nvGrpSpPr>
        <p:grpSpPr>
          <a:xfrm>
            <a:off x="4436189" y="2452862"/>
            <a:ext cx="1401765" cy="688472"/>
            <a:chOff x="8633179" y="4767870"/>
            <a:chExt cx="3331612" cy="1515526"/>
          </a:xfrm>
        </p:grpSpPr>
        <p:sp>
          <p:nvSpPr>
            <p:cNvPr id="21" name="圆角矩形 20"/>
            <p:cNvSpPr/>
            <p:nvPr/>
          </p:nvSpPr>
          <p:spPr>
            <a:xfrm>
              <a:off x="8633179" y="4767870"/>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22" name="文本框 21"/>
            <p:cNvSpPr txBox="1"/>
            <p:nvPr/>
          </p:nvSpPr>
          <p:spPr>
            <a:xfrm>
              <a:off x="8794025" y="4893753"/>
              <a:ext cx="3035386" cy="1265030"/>
            </a:xfrm>
            <a:prstGeom prst="rect">
              <a:avLst/>
            </a:prstGeom>
            <a:noFill/>
          </p:spPr>
          <p:txBody>
            <a:bodyPr wrap="none" lIns="17998" tIns="17998" rIns="17998" bIns="17998" rtlCol="0" anchor="ctr">
              <a:noAutofit/>
            </a:bodyPr>
            <a:lstStyle/>
            <a:p>
              <a:pPr algn="ctr"/>
              <a:r>
                <a:rPr lang="en-US" altLang="zh-CN" sz="1400" b="1" dirty="0" err="1" smtClean="0">
                  <a:solidFill>
                    <a:schemeClr val="bg1"/>
                  </a:solidFill>
                  <a:ea typeface="Microsoft YaHei" panose="020B0503020204020204" pitchFamily="34" charset="-122"/>
                  <a:cs typeface="+mn-ea"/>
                  <a:sym typeface="Microsoft YaHei" panose="020B0503020204020204" pitchFamily="34" charset="-122"/>
                </a:rPr>
                <a:t>FSData</a:t>
              </a:r>
              <a:endParaRPr lang="en-US" altLang="zh-CN" sz="14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400" b="1" dirty="0" err="1" smtClean="0">
                  <a:solidFill>
                    <a:schemeClr val="bg1"/>
                  </a:solidFill>
                  <a:ea typeface="Microsoft YaHei" panose="020B0503020204020204" pitchFamily="34" charset="-122"/>
                  <a:cs typeface="+mn-ea"/>
                  <a:sym typeface="Microsoft YaHei" panose="020B0503020204020204" pitchFamily="34" charset="-122"/>
                </a:rPr>
                <a:t>OutputStream</a:t>
              </a:r>
              <a:endParaRPr lang="zh-CN" altLang="en-US" sz="1400" b="1" dirty="0" err="1">
                <a:solidFill>
                  <a:schemeClr val="bg1"/>
                </a:solidFill>
                <a:ea typeface="Microsoft YaHei" panose="020B0503020204020204" pitchFamily="34" charset="-122"/>
                <a:cs typeface="+mn-ea"/>
                <a:sym typeface="Microsoft YaHei" panose="020B0503020204020204" pitchFamily="34" charset="-122"/>
              </a:endParaRPr>
            </a:p>
          </p:txBody>
        </p:sp>
      </p:grpSp>
      <p:grpSp>
        <p:nvGrpSpPr>
          <p:cNvPr id="23" name="组合 22"/>
          <p:cNvGrpSpPr/>
          <p:nvPr/>
        </p:nvGrpSpPr>
        <p:grpSpPr>
          <a:xfrm>
            <a:off x="9686697" y="1412776"/>
            <a:ext cx="1740404" cy="1430279"/>
            <a:chOff x="19077527" y="2538314"/>
            <a:chExt cx="4136463" cy="3148457"/>
          </a:xfrm>
        </p:grpSpPr>
        <p:sp>
          <p:nvSpPr>
            <p:cNvPr id="24" name="矩形 23"/>
            <p:cNvSpPr/>
            <p:nvPr/>
          </p:nvSpPr>
          <p:spPr>
            <a:xfrm>
              <a:off x="19077527" y="2538314"/>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dirty="0">
                <a:ea typeface="Microsoft YaHei" panose="020B0503020204020204" pitchFamily="34" charset="-122"/>
                <a:cs typeface="+mn-ea"/>
                <a:sym typeface="Microsoft YaHei" panose="020B0503020204020204" pitchFamily="34" charset="-122"/>
              </a:endParaRPr>
            </a:p>
          </p:txBody>
        </p:sp>
        <p:grpSp>
          <p:nvGrpSpPr>
            <p:cNvPr id="25" name="组合 24"/>
            <p:cNvGrpSpPr/>
            <p:nvPr/>
          </p:nvGrpSpPr>
          <p:grpSpPr>
            <a:xfrm>
              <a:off x="19484151" y="3198511"/>
              <a:ext cx="3346759" cy="2325319"/>
              <a:chOff x="19484151" y="3198511"/>
              <a:chExt cx="3346759" cy="2325319"/>
            </a:xfrm>
          </p:grpSpPr>
          <p:grpSp>
            <p:nvGrpSpPr>
              <p:cNvPr id="26" name="组合 25"/>
              <p:cNvGrpSpPr/>
              <p:nvPr/>
            </p:nvGrpSpPr>
            <p:grpSpPr>
              <a:xfrm>
                <a:off x="19499298" y="3198511"/>
                <a:ext cx="3331612" cy="1515526"/>
                <a:chOff x="19499298" y="3198511"/>
                <a:chExt cx="3331612" cy="1515526"/>
              </a:xfrm>
            </p:grpSpPr>
            <p:sp>
              <p:nvSpPr>
                <p:cNvPr id="28" name="圆角矩形 27"/>
                <p:cNvSpPr/>
                <p:nvPr/>
              </p:nvSpPr>
              <p:spPr>
                <a:xfrm>
                  <a:off x="19499298" y="319851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29" name="文本框 28"/>
                <p:cNvSpPr txBox="1"/>
                <p:nvPr/>
              </p:nvSpPr>
              <p:spPr>
                <a:xfrm>
                  <a:off x="19759127" y="3671426"/>
                  <a:ext cx="2773262" cy="510680"/>
                </a:xfrm>
                <a:prstGeom prst="rect">
                  <a:avLst/>
                </a:prstGeom>
                <a:noFill/>
              </p:spPr>
              <p:txBody>
                <a:bodyPr wrap="none" lIns="17998" tIns="17998" rIns="17998" bIns="17998" rtlCol="0" anchor="ctr">
                  <a:noAutofit/>
                </a:bodyPr>
                <a:lstStyle/>
                <a:p>
                  <a:pPr algn="ctr"/>
                  <a:r>
                    <a:rPr lang="en-US" altLang="zh-CN" sz="1600" b="1" dirty="0" err="1">
                      <a:solidFill>
                        <a:schemeClr val="bg1"/>
                      </a:solidFill>
                      <a:ea typeface="Microsoft YaHei" panose="020B0503020204020204" pitchFamily="34" charset="-122"/>
                      <a:cs typeface="+mn-ea"/>
                      <a:sym typeface="Microsoft YaHei" panose="020B0503020204020204" pitchFamily="34" charset="-122"/>
                    </a:rPr>
                    <a:t>NameNode</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grpSp>
          <p:sp>
            <p:nvSpPr>
              <p:cNvPr id="27" name="文本框 26"/>
              <p:cNvSpPr txBox="1"/>
              <p:nvPr/>
            </p:nvSpPr>
            <p:spPr>
              <a:xfrm>
                <a:off x="19484151" y="501315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NameNode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grpSp>
        <p:nvGrpSpPr>
          <p:cNvPr id="30" name="组合 29"/>
          <p:cNvGrpSpPr/>
          <p:nvPr/>
        </p:nvGrpSpPr>
        <p:grpSpPr>
          <a:xfrm>
            <a:off x="2612840" y="1730913"/>
            <a:ext cx="1542733" cy="288780"/>
            <a:chOff x="4961963" y="3404165"/>
            <a:chExt cx="3666654" cy="635689"/>
          </a:xfrm>
        </p:grpSpPr>
        <p:cxnSp>
          <p:nvCxnSpPr>
            <p:cNvPr id="31" name="直接箭头连接符 30"/>
            <p:cNvCxnSpPr/>
            <p:nvPr/>
          </p:nvCxnSpPr>
          <p:spPr>
            <a:xfrm>
              <a:off x="4961963" y="4039854"/>
              <a:ext cx="3666654"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257701" y="3404165"/>
              <a:ext cx="2257110"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1:</a:t>
              </a:r>
              <a:r>
                <a:rPr lang="zh-CN" altLang="en-US" sz="1400" dirty="0" smtClean="0">
                  <a:solidFill>
                    <a:srgbClr val="505050"/>
                  </a:solidFill>
                  <a:latin typeface="+mn-ea"/>
                  <a:cs typeface="+mn-ea"/>
                  <a:sym typeface="Microsoft YaHei" panose="020B0503020204020204" pitchFamily="34" charset="-122"/>
                </a:rPr>
                <a:t>创建文件请求</a:t>
              </a:r>
              <a:endParaRPr lang="zh-CN" altLang="en-US" sz="1400" dirty="0">
                <a:solidFill>
                  <a:srgbClr val="505050"/>
                </a:solidFill>
                <a:latin typeface="+mn-ea"/>
                <a:cs typeface="+mn-ea"/>
                <a:sym typeface="Microsoft YaHei" panose="020B0503020204020204" pitchFamily="34" charset="-122"/>
              </a:endParaRPr>
            </a:p>
          </p:txBody>
        </p:sp>
      </p:grpSp>
      <p:grpSp>
        <p:nvGrpSpPr>
          <p:cNvPr id="33" name="组合 32"/>
          <p:cNvGrpSpPr/>
          <p:nvPr/>
        </p:nvGrpSpPr>
        <p:grpSpPr>
          <a:xfrm>
            <a:off x="2589222" y="2122483"/>
            <a:ext cx="1564149" cy="541633"/>
            <a:chOff x="4911063" y="4136556"/>
            <a:chExt cx="3717554" cy="1192292"/>
          </a:xfrm>
        </p:grpSpPr>
        <p:cxnSp>
          <p:nvCxnSpPr>
            <p:cNvPr id="34" name="直接箭头连接符 33"/>
            <p:cNvCxnSpPr/>
            <p:nvPr/>
          </p:nvCxnSpPr>
          <p:spPr>
            <a:xfrm>
              <a:off x="4911063" y="4385515"/>
              <a:ext cx="3717554" cy="943333"/>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903235" y="4136556"/>
              <a:ext cx="225711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3:</a:t>
              </a:r>
              <a:r>
                <a:rPr lang="zh-CN" altLang="en-US" sz="1400" dirty="0" smtClean="0">
                  <a:solidFill>
                    <a:srgbClr val="505050"/>
                  </a:solidFill>
                  <a:latin typeface="+mn-ea"/>
                  <a:cs typeface="+mn-ea"/>
                  <a:sym typeface="Microsoft YaHei" panose="020B0503020204020204" pitchFamily="34" charset="-122"/>
                </a:rPr>
                <a:t>写入数据</a:t>
              </a:r>
              <a:endParaRPr lang="zh-CN" altLang="en-US" sz="1400" dirty="0">
                <a:solidFill>
                  <a:srgbClr val="505050"/>
                </a:solidFill>
                <a:latin typeface="+mn-ea"/>
                <a:cs typeface="+mn-ea"/>
                <a:sym typeface="Microsoft YaHei" panose="020B0503020204020204" pitchFamily="34" charset="-122"/>
              </a:endParaRPr>
            </a:p>
          </p:txBody>
        </p:sp>
      </p:grpSp>
      <p:grpSp>
        <p:nvGrpSpPr>
          <p:cNvPr id="36" name="组合 35"/>
          <p:cNvGrpSpPr/>
          <p:nvPr/>
        </p:nvGrpSpPr>
        <p:grpSpPr>
          <a:xfrm>
            <a:off x="2558107" y="2354823"/>
            <a:ext cx="1595245" cy="480188"/>
            <a:chOff x="4837157" y="4609835"/>
            <a:chExt cx="3791460" cy="1057033"/>
          </a:xfrm>
        </p:grpSpPr>
        <p:cxnSp>
          <p:nvCxnSpPr>
            <p:cNvPr id="37" name="直接箭头连接符 36"/>
            <p:cNvCxnSpPr/>
            <p:nvPr/>
          </p:nvCxnSpPr>
          <p:spPr>
            <a:xfrm>
              <a:off x="4837157" y="4609835"/>
              <a:ext cx="3791460" cy="1004247"/>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903235" y="5156188"/>
              <a:ext cx="225711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6:</a:t>
              </a:r>
              <a:r>
                <a:rPr lang="zh-CN" altLang="en-US" sz="1400" dirty="0" smtClean="0">
                  <a:solidFill>
                    <a:srgbClr val="505050"/>
                  </a:solidFill>
                  <a:latin typeface="+mn-ea"/>
                  <a:cs typeface="+mn-ea"/>
                  <a:sym typeface="Microsoft YaHei" panose="020B0503020204020204" pitchFamily="34" charset="-122"/>
                </a:rPr>
                <a:t>关闭文件</a:t>
              </a:r>
              <a:endParaRPr lang="zh-CN" altLang="en-US" sz="1400" dirty="0">
                <a:solidFill>
                  <a:srgbClr val="505050"/>
                </a:solidFill>
                <a:latin typeface="+mn-ea"/>
                <a:cs typeface="+mn-ea"/>
                <a:sym typeface="Microsoft YaHei" panose="020B0503020204020204" pitchFamily="34" charset="-122"/>
              </a:endParaRPr>
            </a:p>
          </p:txBody>
        </p:sp>
      </p:grpSp>
      <p:sp>
        <p:nvSpPr>
          <p:cNvPr id="39" name="文本框 38"/>
          <p:cNvSpPr txBox="1"/>
          <p:nvPr/>
        </p:nvSpPr>
        <p:spPr>
          <a:xfrm>
            <a:off x="2805236" y="3318193"/>
            <a:ext cx="1406465" cy="295208"/>
          </a:xfrm>
          <a:prstGeom prst="rect">
            <a:avLst/>
          </a:prstGeom>
          <a:noFill/>
        </p:spPr>
        <p:txBody>
          <a:bodyPr wrap="none" lIns="17998" tIns="17998" rIns="17998" bIns="17998" rtlCol="0" anchor="ctr">
            <a:noAutofit/>
          </a:bodyPr>
          <a:lstStyle/>
          <a:p>
            <a:pPr algn="ctr"/>
            <a:r>
              <a:rPr lang="en-US" altLang="zh-CN" sz="1400" dirty="0">
                <a:solidFill>
                  <a:srgbClr val="505050"/>
                </a:solidFill>
                <a:ea typeface="Microsoft YaHei" panose="020B0503020204020204" pitchFamily="34" charset="-122"/>
                <a:cs typeface="+mn-ea"/>
                <a:sym typeface="Microsoft YaHei" panose="020B0503020204020204" pitchFamily="34" charset="-122"/>
              </a:rPr>
              <a:t>Client node</a:t>
            </a:r>
            <a:endParaRPr lang="zh-CN" altLang="en-US" sz="1400" dirty="0" err="1">
              <a:solidFill>
                <a:srgbClr val="505050"/>
              </a:solidFill>
              <a:ea typeface="Microsoft YaHei" panose="020B0503020204020204" pitchFamily="34" charset="-122"/>
              <a:cs typeface="+mn-ea"/>
              <a:sym typeface="Microsoft YaHei" panose="020B0503020204020204" pitchFamily="34" charset="-122"/>
            </a:endParaRPr>
          </a:p>
        </p:txBody>
      </p:sp>
      <p:grpSp>
        <p:nvGrpSpPr>
          <p:cNvPr id="40" name="组合 39"/>
          <p:cNvGrpSpPr/>
          <p:nvPr/>
        </p:nvGrpSpPr>
        <p:grpSpPr>
          <a:xfrm>
            <a:off x="3331613" y="3318409"/>
            <a:ext cx="1481608" cy="1291607"/>
            <a:chOff x="6410120" y="6377900"/>
            <a:chExt cx="3521378" cy="2843199"/>
          </a:xfrm>
        </p:grpSpPr>
        <p:sp>
          <p:nvSpPr>
            <p:cNvPr id="41" name="文本框 40"/>
            <p:cNvSpPr txBox="1"/>
            <p:nvPr/>
          </p:nvSpPr>
          <p:spPr>
            <a:xfrm>
              <a:off x="6410120" y="7921306"/>
              <a:ext cx="3451671" cy="510680"/>
            </a:xfrm>
            <a:prstGeom prst="rect">
              <a:avLst/>
            </a:prstGeom>
            <a:noFill/>
          </p:spPr>
          <p:txBody>
            <a:bodyPr wrap="none" lIns="17998" tIns="17998" rIns="17998" bIns="17998" rtlCol="0" anchor="ctr">
              <a:noAutofit/>
            </a:bodyPr>
            <a:lstStyle/>
            <a:p>
              <a:pPr algn="ctr"/>
              <a:r>
                <a:rPr lang="en-US" altLang="zh-CN" sz="1400" dirty="0" smtClean="0">
                  <a:solidFill>
                    <a:srgbClr val="505050"/>
                  </a:solidFill>
                  <a:latin typeface="+mn-ea"/>
                  <a:cs typeface="+mn-ea"/>
                  <a:sym typeface="Microsoft YaHei" panose="020B0503020204020204" pitchFamily="34" charset="-122"/>
                </a:rPr>
                <a:t>4:</a:t>
              </a:r>
              <a:r>
                <a:rPr lang="zh-CN" altLang="en-US" sz="1400" dirty="0" smtClean="0">
                  <a:solidFill>
                    <a:srgbClr val="505050"/>
                  </a:solidFill>
                  <a:latin typeface="+mn-ea"/>
                  <a:cs typeface="+mn-ea"/>
                  <a:sym typeface="Microsoft YaHei" panose="020B0503020204020204" pitchFamily="34" charset="-122"/>
                </a:rPr>
                <a:t>写入数据包</a:t>
              </a:r>
              <a:endParaRPr lang="zh-CN" altLang="en-US" sz="1400" dirty="0">
                <a:solidFill>
                  <a:srgbClr val="505050"/>
                </a:solidFill>
                <a:latin typeface="+mn-ea"/>
                <a:cs typeface="+mn-ea"/>
                <a:sym typeface="Microsoft YaHei" panose="020B0503020204020204" pitchFamily="34" charset="-122"/>
              </a:endParaRPr>
            </a:p>
          </p:txBody>
        </p:sp>
        <p:cxnSp>
          <p:nvCxnSpPr>
            <p:cNvPr id="42" name="直接箭头连接符 41"/>
            <p:cNvCxnSpPr/>
            <p:nvPr/>
          </p:nvCxnSpPr>
          <p:spPr>
            <a:xfrm rot="5400000">
              <a:off x="8509898" y="7799500"/>
              <a:ext cx="2843199"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9686697" y="4540318"/>
            <a:ext cx="1740404" cy="1430279"/>
            <a:chOff x="19077527" y="8794121"/>
            <a:chExt cx="4136463" cy="3148457"/>
          </a:xfrm>
        </p:grpSpPr>
        <p:sp>
          <p:nvSpPr>
            <p:cNvPr id="44" name="矩形 43"/>
            <p:cNvSpPr/>
            <p:nvPr/>
          </p:nvSpPr>
          <p:spPr>
            <a:xfrm>
              <a:off x="19077527"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dirty="0">
                <a:ea typeface="Microsoft YaHei" panose="020B0503020204020204" pitchFamily="34" charset="-122"/>
                <a:cs typeface="+mn-ea"/>
                <a:sym typeface="Microsoft YaHei" panose="020B0503020204020204" pitchFamily="34" charset="-122"/>
              </a:endParaRPr>
            </a:p>
          </p:txBody>
        </p:sp>
        <p:sp>
          <p:nvSpPr>
            <p:cNvPr id="45" name="圆角矩形 44"/>
            <p:cNvSpPr/>
            <p:nvPr/>
          </p:nvSpPr>
          <p:spPr>
            <a:xfrm>
              <a:off x="19469792" y="927812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46" name="文本框 45"/>
            <p:cNvSpPr txBox="1"/>
            <p:nvPr/>
          </p:nvSpPr>
          <p:spPr>
            <a:xfrm>
              <a:off x="19759127" y="9772784"/>
              <a:ext cx="2773262" cy="510680"/>
            </a:xfrm>
            <a:prstGeom prst="rect">
              <a:avLst/>
            </a:prstGeom>
            <a:noFill/>
          </p:spPr>
          <p:txBody>
            <a:bodyPr wrap="none" lIns="17998" tIns="17998" rIns="17998" bIns="17998" rtlCol="0" anchor="ctr">
              <a:noAutofit/>
            </a:bodyPr>
            <a:lstStyle/>
            <a:p>
              <a:pPr algn="ctr"/>
              <a:r>
                <a:rPr lang="en-US" altLang="zh-CN" sz="16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47" name="文本框 46"/>
            <p:cNvSpPr txBox="1"/>
            <p:nvPr/>
          </p:nvSpPr>
          <p:spPr>
            <a:xfrm>
              <a:off x="19484151"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nvGrpSpPr>
          <p:cNvPr id="48" name="组合 47"/>
          <p:cNvGrpSpPr/>
          <p:nvPr/>
        </p:nvGrpSpPr>
        <p:grpSpPr>
          <a:xfrm>
            <a:off x="6970708" y="4540318"/>
            <a:ext cx="1740404" cy="1430279"/>
            <a:chOff x="13644920" y="8794121"/>
            <a:chExt cx="4136463" cy="3148457"/>
          </a:xfrm>
        </p:grpSpPr>
        <p:sp>
          <p:nvSpPr>
            <p:cNvPr id="49" name="矩形 48"/>
            <p:cNvSpPr/>
            <p:nvPr/>
          </p:nvSpPr>
          <p:spPr>
            <a:xfrm>
              <a:off x="13644920"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dirty="0">
                <a:ea typeface="Microsoft YaHei" panose="020B0503020204020204" pitchFamily="34" charset="-122"/>
                <a:cs typeface="+mn-ea"/>
                <a:sym typeface="Microsoft YaHei" panose="020B0503020204020204" pitchFamily="34" charset="-122"/>
              </a:endParaRPr>
            </a:p>
          </p:txBody>
        </p:sp>
        <p:sp>
          <p:nvSpPr>
            <p:cNvPr id="50" name="圆角矩形 49"/>
            <p:cNvSpPr/>
            <p:nvPr/>
          </p:nvSpPr>
          <p:spPr>
            <a:xfrm>
              <a:off x="14054335" y="930040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cs typeface="+mn-ea"/>
                <a:sym typeface="Microsoft YaHei" panose="020B0503020204020204" pitchFamily="34" charset="-122"/>
              </a:endParaRPr>
            </a:p>
          </p:txBody>
        </p:sp>
        <p:sp>
          <p:nvSpPr>
            <p:cNvPr id="51" name="文本框 50"/>
            <p:cNvSpPr txBox="1"/>
            <p:nvPr/>
          </p:nvSpPr>
          <p:spPr>
            <a:xfrm>
              <a:off x="14311943" y="9772784"/>
              <a:ext cx="2773262" cy="510680"/>
            </a:xfrm>
            <a:prstGeom prst="rect">
              <a:avLst/>
            </a:prstGeom>
            <a:noFill/>
          </p:spPr>
          <p:txBody>
            <a:bodyPr wrap="none" lIns="17998" tIns="17998" rIns="17998" bIns="17998" rtlCol="0" anchor="ctr">
              <a:noAutofit/>
            </a:bodyPr>
            <a:lstStyle/>
            <a:p>
              <a:pPr algn="ctr"/>
              <a:r>
                <a:rPr lang="en-US" altLang="zh-CN" sz="16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52" name="文本框 51"/>
            <p:cNvSpPr txBox="1"/>
            <p:nvPr/>
          </p:nvSpPr>
          <p:spPr>
            <a:xfrm>
              <a:off x="14036967"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nvGrpSpPr>
          <p:cNvPr id="53" name="组合 52"/>
          <p:cNvGrpSpPr/>
          <p:nvPr/>
        </p:nvGrpSpPr>
        <p:grpSpPr>
          <a:xfrm>
            <a:off x="6279607" y="1597085"/>
            <a:ext cx="3150941" cy="285429"/>
            <a:chOff x="12021453" y="3137154"/>
            <a:chExt cx="7488922" cy="628310"/>
          </a:xfrm>
        </p:grpSpPr>
        <p:sp>
          <p:nvSpPr>
            <p:cNvPr id="54" name="文本框 53"/>
            <p:cNvSpPr txBox="1"/>
            <p:nvPr/>
          </p:nvSpPr>
          <p:spPr>
            <a:xfrm>
              <a:off x="14702658" y="3137154"/>
              <a:ext cx="2169803" cy="510680"/>
            </a:xfrm>
            <a:prstGeom prst="rect">
              <a:avLst/>
            </a:prstGeom>
            <a:noFill/>
          </p:spPr>
          <p:txBody>
            <a:bodyPr wrap="none" lIns="17998" tIns="17998" rIns="17998" bIns="17998" rtlCol="0" anchor="ctr">
              <a:noAutofit/>
            </a:bodyPr>
            <a:lstStyle/>
            <a:p>
              <a:pPr algn="ctr"/>
              <a:r>
                <a:rPr lang="en-US" altLang="zh-CN" sz="1400" dirty="0" smtClean="0">
                  <a:solidFill>
                    <a:srgbClr val="505050"/>
                  </a:solidFill>
                  <a:latin typeface="+mn-ea"/>
                  <a:cs typeface="+mn-ea"/>
                  <a:sym typeface="Microsoft YaHei" panose="020B0503020204020204" pitchFamily="34" charset="-122"/>
                </a:rPr>
                <a:t>2:</a:t>
              </a:r>
              <a:r>
                <a:rPr lang="zh-CN" altLang="en-US" sz="1400" dirty="0" smtClean="0">
                  <a:solidFill>
                    <a:srgbClr val="505050"/>
                  </a:solidFill>
                  <a:latin typeface="+mn-ea"/>
                  <a:cs typeface="+mn-ea"/>
                  <a:sym typeface="Microsoft YaHei" panose="020B0503020204020204" pitchFamily="34" charset="-122"/>
                </a:rPr>
                <a:t>创建文件元数据</a:t>
              </a:r>
              <a:endParaRPr lang="zh-CN" altLang="en-US" sz="1400" dirty="0">
                <a:solidFill>
                  <a:srgbClr val="505050"/>
                </a:solidFill>
                <a:latin typeface="+mn-ea"/>
                <a:cs typeface="+mn-ea"/>
                <a:sym typeface="Microsoft YaHei" panose="020B0503020204020204" pitchFamily="34" charset="-122"/>
              </a:endParaRPr>
            </a:p>
          </p:txBody>
        </p:sp>
        <p:cxnSp>
          <p:nvCxnSpPr>
            <p:cNvPr id="55" name="直接箭头连接符 54"/>
            <p:cNvCxnSpPr/>
            <p:nvPr/>
          </p:nvCxnSpPr>
          <p:spPr>
            <a:xfrm>
              <a:off x="12021453" y="3765464"/>
              <a:ext cx="7488922"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279607" y="2126599"/>
            <a:ext cx="3150941" cy="290488"/>
            <a:chOff x="12021453" y="4195285"/>
            <a:chExt cx="7488922" cy="639448"/>
          </a:xfrm>
        </p:grpSpPr>
        <p:sp>
          <p:nvSpPr>
            <p:cNvPr id="57" name="文本框 56"/>
            <p:cNvSpPr txBox="1"/>
            <p:nvPr/>
          </p:nvSpPr>
          <p:spPr>
            <a:xfrm>
              <a:off x="14702658" y="4324053"/>
              <a:ext cx="2665989" cy="510680"/>
            </a:xfrm>
            <a:prstGeom prst="rect">
              <a:avLst/>
            </a:prstGeom>
            <a:noFill/>
          </p:spPr>
          <p:txBody>
            <a:bodyPr wrap="none" lIns="17998" tIns="17998" rIns="17998" bIns="17998" rtlCol="0" anchor="ctr">
              <a:noAutofit/>
            </a:bodyPr>
            <a:lstStyle/>
            <a:p>
              <a:pPr algn="ctr"/>
              <a:r>
                <a:rPr lang="en-US" altLang="zh-CN" sz="1400" dirty="0" smtClean="0">
                  <a:solidFill>
                    <a:srgbClr val="505050"/>
                  </a:solidFill>
                  <a:latin typeface="+mn-ea"/>
                  <a:cs typeface="+mn-ea"/>
                  <a:sym typeface="Microsoft YaHei" panose="020B0503020204020204" pitchFamily="34" charset="-122"/>
                </a:rPr>
                <a:t>7:</a:t>
              </a:r>
              <a:r>
                <a:rPr lang="zh-CN" altLang="en-US" sz="1400" dirty="0" smtClean="0">
                  <a:solidFill>
                    <a:srgbClr val="505050"/>
                  </a:solidFill>
                  <a:latin typeface="+mn-ea"/>
                  <a:cs typeface="+mn-ea"/>
                  <a:sym typeface="Microsoft YaHei" panose="020B0503020204020204" pitchFamily="34" charset="-122"/>
                </a:rPr>
                <a:t>写操作完成</a:t>
              </a:r>
              <a:endParaRPr lang="zh-CN" altLang="en-US" sz="1400" dirty="0">
                <a:solidFill>
                  <a:srgbClr val="505050"/>
                </a:solidFill>
                <a:latin typeface="+mn-ea"/>
                <a:cs typeface="+mn-ea"/>
                <a:sym typeface="Microsoft YaHei" panose="020B0503020204020204" pitchFamily="34" charset="-122"/>
              </a:endParaRPr>
            </a:p>
          </p:txBody>
        </p:sp>
        <p:cxnSp>
          <p:nvCxnSpPr>
            <p:cNvPr id="58" name="直接箭头连接符 57"/>
            <p:cNvCxnSpPr/>
            <p:nvPr/>
          </p:nvCxnSpPr>
          <p:spPr>
            <a:xfrm>
              <a:off x="12021453" y="4195285"/>
              <a:ext cx="7488922"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6213323" y="5171858"/>
            <a:ext cx="3221958" cy="233641"/>
            <a:chOff x="11876727" y="10297940"/>
            <a:chExt cx="7657711" cy="514312"/>
          </a:xfrm>
        </p:grpSpPr>
        <p:cxnSp>
          <p:nvCxnSpPr>
            <p:cNvPr id="60" name="直接箭头连接符 59"/>
            <p:cNvCxnSpPr/>
            <p:nvPr/>
          </p:nvCxnSpPr>
          <p:spPr>
            <a:xfrm flipH="1">
              <a:off x="11997452" y="10297940"/>
              <a:ext cx="2015661"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1876727" y="10301572"/>
              <a:ext cx="2257111" cy="510680"/>
            </a:xfrm>
            <a:prstGeom prst="rect">
              <a:avLst/>
            </a:prstGeom>
            <a:noFill/>
          </p:spPr>
          <p:txBody>
            <a:bodyPr wrap="none" lIns="17998" tIns="17998" rIns="17998" bIns="17998" rtlCol="0" anchor="ctr">
              <a:noAutofit/>
            </a:bodyPr>
            <a:lstStyle/>
            <a:p>
              <a:pPr algn="ctr"/>
              <a:r>
                <a:rPr lang="en-US" altLang="zh-CN" sz="1400" dirty="0">
                  <a:solidFill>
                    <a:srgbClr val="505050"/>
                  </a:solidFill>
                  <a:ea typeface="Microsoft YaHei" panose="020B0503020204020204" pitchFamily="34" charset="-122"/>
                  <a:cs typeface="+mn-ea"/>
                  <a:sym typeface="Microsoft YaHei" panose="020B0503020204020204" pitchFamily="34" charset="-122"/>
                </a:rPr>
                <a:t>5</a:t>
              </a:r>
              <a:endParaRPr lang="zh-CN" altLang="en-US" sz="1400" dirty="0" err="1">
                <a:solidFill>
                  <a:srgbClr val="505050"/>
                </a:solidFill>
                <a:ea typeface="Microsoft YaHei" panose="020B0503020204020204" pitchFamily="34" charset="-122"/>
                <a:cs typeface="+mn-ea"/>
                <a:sym typeface="Microsoft YaHei" panose="020B0503020204020204" pitchFamily="34" charset="-122"/>
              </a:endParaRPr>
            </a:p>
          </p:txBody>
        </p:sp>
        <p:cxnSp>
          <p:nvCxnSpPr>
            <p:cNvPr id="62" name="直接箭头连接符 61"/>
            <p:cNvCxnSpPr/>
            <p:nvPr/>
          </p:nvCxnSpPr>
          <p:spPr>
            <a:xfrm flipH="1">
              <a:off x="17398052" y="10297940"/>
              <a:ext cx="2015661"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17277327" y="10301572"/>
              <a:ext cx="2257111" cy="510680"/>
            </a:xfrm>
            <a:prstGeom prst="rect">
              <a:avLst/>
            </a:prstGeom>
            <a:noFill/>
          </p:spPr>
          <p:txBody>
            <a:bodyPr wrap="none" lIns="17998" tIns="17998" rIns="17998" bIns="17998" rtlCol="0" anchor="ctr">
              <a:noAutofit/>
            </a:bodyPr>
            <a:lstStyle/>
            <a:p>
              <a:pPr algn="ctr"/>
              <a:r>
                <a:rPr lang="en-US" altLang="zh-CN" sz="1400" dirty="0">
                  <a:solidFill>
                    <a:srgbClr val="505050"/>
                  </a:solidFill>
                  <a:ea typeface="Microsoft YaHei" panose="020B0503020204020204" pitchFamily="34" charset="-122"/>
                  <a:cs typeface="+mn-ea"/>
                  <a:sym typeface="Microsoft YaHei" panose="020B0503020204020204" pitchFamily="34" charset="-122"/>
                </a:rPr>
                <a:t>5</a:t>
              </a:r>
              <a:endParaRPr lang="zh-CN" altLang="en-US" sz="1400" dirty="0" err="1">
                <a:solidFill>
                  <a:srgbClr val="505050"/>
                </a:solidFill>
                <a:ea typeface="Microsoft YaHei" panose="020B0503020204020204" pitchFamily="34" charset="-122"/>
                <a:cs typeface="+mn-ea"/>
                <a:sym typeface="Microsoft YaHei" panose="020B0503020204020204" pitchFamily="34" charset="-122"/>
              </a:endParaRPr>
            </a:p>
          </p:txBody>
        </p:sp>
      </p:grpSp>
      <p:grpSp>
        <p:nvGrpSpPr>
          <p:cNvPr id="64" name="组合 63"/>
          <p:cNvGrpSpPr/>
          <p:nvPr/>
        </p:nvGrpSpPr>
        <p:grpSpPr>
          <a:xfrm>
            <a:off x="6244098" y="4686651"/>
            <a:ext cx="3221958" cy="231991"/>
            <a:chOff x="11876727" y="9234236"/>
            <a:chExt cx="7657711" cy="510680"/>
          </a:xfrm>
        </p:grpSpPr>
        <p:cxnSp>
          <p:nvCxnSpPr>
            <p:cNvPr id="65" name="直接箭头连接符 64"/>
            <p:cNvCxnSpPr/>
            <p:nvPr/>
          </p:nvCxnSpPr>
          <p:spPr>
            <a:xfrm>
              <a:off x="11997452" y="9744916"/>
              <a:ext cx="2015661"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17398052" y="9744916"/>
              <a:ext cx="2015661"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1876727" y="9234236"/>
              <a:ext cx="2257111" cy="510680"/>
            </a:xfrm>
            <a:prstGeom prst="rect">
              <a:avLst/>
            </a:prstGeom>
            <a:noFill/>
            <a:ln>
              <a:noFill/>
              <a:prstDash val="dash"/>
            </a:ln>
          </p:spPr>
          <p:txBody>
            <a:bodyPr wrap="none" lIns="17998" tIns="17998" rIns="17998" bIns="17998" rtlCol="0" anchor="ctr">
              <a:noAutofit/>
            </a:bodyPr>
            <a:lstStyle/>
            <a:p>
              <a:pPr algn="ctr"/>
              <a:r>
                <a:rPr lang="en-US" altLang="zh-CN" sz="1400" dirty="0">
                  <a:solidFill>
                    <a:srgbClr val="505050"/>
                  </a:solidFill>
                  <a:ea typeface="Microsoft YaHei" panose="020B0503020204020204" pitchFamily="34" charset="-122"/>
                  <a:cs typeface="+mn-ea"/>
                  <a:sym typeface="Microsoft YaHei" panose="020B0503020204020204" pitchFamily="34" charset="-122"/>
                </a:rPr>
                <a:t>4</a:t>
              </a:r>
              <a:endParaRPr lang="zh-CN" altLang="en-US" sz="1400" dirty="0" err="1">
                <a:solidFill>
                  <a:srgbClr val="505050"/>
                </a:solidFill>
                <a:ea typeface="Microsoft YaHei" panose="020B0503020204020204" pitchFamily="34" charset="-122"/>
                <a:cs typeface="+mn-ea"/>
                <a:sym typeface="Microsoft YaHei" panose="020B0503020204020204" pitchFamily="34" charset="-122"/>
              </a:endParaRPr>
            </a:p>
          </p:txBody>
        </p:sp>
        <p:sp>
          <p:nvSpPr>
            <p:cNvPr id="68" name="文本框 67"/>
            <p:cNvSpPr txBox="1"/>
            <p:nvPr/>
          </p:nvSpPr>
          <p:spPr>
            <a:xfrm>
              <a:off x="17277327" y="9234236"/>
              <a:ext cx="2257111" cy="510680"/>
            </a:xfrm>
            <a:prstGeom prst="rect">
              <a:avLst/>
            </a:prstGeom>
            <a:noFill/>
            <a:ln>
              <a:noFill/>
              <a:prstDash val="dash"/>
            </a:ln>
          </p:spPr>
          <p:txBody>
            <a:bodyPr wrap="none" lIns="17998" tIns="17998" rIns="17998" bIns="17998" rtlCol="0" anchor="ctr">
              <a:noAutofit/>
            </a:bodyPr>
            <a:lstStyle/>
            <a:p>
              <a:pPr algn="ctr"/>
              <a:r>
                <a:rPr lang="en-US" altLang="zh-CN" sz="1400" dirty="0">
                  <a:solidFill>
                    <a:srgbClr val="505050"/>
                  </a:solidFill>
                  <a:ea typeface="Microsoft YaHei" panose="020B0503020204020204" pitchFamily="34" charset="-122"/>
                  <a:cs typeface="+mn-ea"/>
                  <a:sym typeface="Microsoft YaHei" panose="020B0503020204020204" pitchFamily="34" charset="-122"/>
                </a:rPr>
                <a:t>4</a:t>
              </a:r>
              <a:endParaRPr lang="zh-CN" altLang="en-US" sz="1400" dirty="0" err="1">
                <a:solidFill>
                  <a:srgbClr val="505050"/>
                </a:solidFill>
                <a:ea typeface="Microsoft YaHei" panose="020B0503020204020204" pitchFamily="34" charset="-122"/>
                <a:cs typeface="+mn-ea"/>
                <a:sym typeface="Microsoft YaHei" panose="020B0503020204020204" pitchFamily="34" charset="-122"/>
              </a:endParaRPr>
            </a:p>
          </p:txBody>
        </p:sp>
      </p:grpSp>
      <p:grpSp>
        <p:nvGrpSpPr>
          <p:cNvPr id="69" name="组合 68"/>
          <p:cNvGrpSpPr/>
          <p:nvPr/>
        </p:nvGrpSpPr>
        <p:grpSpPr>
          <a:xfrm>
            <a:off x="5406458" y="3318410"/>
            <a:ext cx="1452280" cy="1291607"/>
            <a:chOff x="10565307" y="6377902"/>
            <a:chExt cx="3451671" cy="2843199"/>
          </a:xfrm>
        </p:grpSpPr>
        <p:sp>
          <p:nvSpPr>
            <p:cNvPr id="70" name="文本框 69"/>
            <p:cNvSpPr txBox="1"/>
            <p:nvPr/>
          </p:nvSpPr>
          <p:spPr>
            <a:xfrm>
              <a:off x="10565307" y="7921306"/>
              <a:ext cx="3451671" cy="510680"/>
            </a:xfrm>
            <a:prstGeom prst="rect">
              <a:avLst/>
            </a:prstGeom>
            <a:noFill/>
          </p:spPr>
          <p:txBody>
            <a:bodyPr wrap="none" lIns="17998" tIns="17998" rIns="17998" bIns="17998" rtlCol="0" anchor="ctr">
              <a:noAutofit/>
            </a:bodyPr>
            <a:lstStyle/>
            <a:p>
              <a:pPr algn="ctr"/>
              <a:r>
                <a:rPr lang="en-US" altLang="zh-CN" sz="1400" dirty="0" smtClean="0">
                  <a:solidFill>
                    <a:srgbClr val="505050"/>
                  </a:solidFill>
                  <a:latin typeface="+mn-ea"/>
                  <a:cs typeface="+mn-ea"/>
                  <a:sym typeface="Microsoft YaHei" panose="020B0503020204020204" pitchFamily="34" charset="-122"/>
                </a:rPr>
                <a:t>5:</a:t>
              </a:r>
              <a:r>
                <a:rPr lang="zh-CN" altLang="en-US" sz="1400" dirty="0" smtClean="0">
                  <a:solidFill>
                    <a:srgbClr val="505050"/>
                  </a:solidFill>
                  <a:latin typeface="+mn-ea"/>
                  <a:cs typeface="+mn-ea"/>
                  <a:sym typeface="Microsoft YaHei" panose="020B0503020204020204" pitchFamily="34" charset="-122"/>
                </a:rPr>
                <a:t>接收确认包</a:t>
              </a:r>
              <a:endParaRPr lang="zh-CN" altLang="en-US" sz="1400" dirty="0">
                <a:solidFill>
                  <a:srgbClr val="505050"/>
                </a:solidFill>
                <a:latin typeface="+mn-ea"/>
                <a:cs typeface="+mn-ea"/>
                <a:sym typeface="Microsoft YaHei" panose="020B0503020204020204" pitchFamily="34" charset="-122"/>
              </a:endParaRPr>
            </a:p>
          </p:txBody>
        </p:sp>
        <p:cxnSp>
          <p:nvCxnSpPr>
            <p:cNvPr id="71" name="直接箭头连接符 70"/>
            <p:cNvCxnSpPr/>
            <p:nvPr/>
          </p:nvCxnSpPr>
          <p:spPr>
            <a:xfrm rot="16200000" flipV="1">
              <a:off x="9187020" y="7799502"/>
              <a:ext cx="2843199"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53"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Effect transition="in" filter="fade">
                                      <p:cBhvr>
                                        <p:cTn id="20" dur="10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Effect transition="in" filter="fade">
                                      <p:cBhvr>
                                        <p:cTn id="25" dur="1000"/>
                                        <p:tgtEl>
                                          <p:spTgt spid="23"/>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1000" fill="hold"/>
                                        <p:tgtEl>
                                          <p:spTgt spid="48"/>
                                        </p:tgtEl>
                                        <p:attrNameLst>
                                          <p:attrName>ppt_w</p:attrName>
                                        </p:attrNameLst>
                                      </p:cBhvr>
                                      <p:tavLst>
                                        <p:tav tm="0">
                                          <p:val>
                                            <p:fltVal val="0"/>
                                          </p:val>
                                        </p:tav>
                                        <p:tav tm="100000">
                                          <p:val>
                                            <p:strVal val="#ppt_w"/>
                                          </p:val>
                                        </p:tav>
                                      </p:tavLst>
                                    </p:anim>
                                    <p:anim calcmode="lin" valueType="num">
                                      <p:cBhvr>
                                        <p:cTn id="34" dur="1000" fill="hold"/>
                                        <p:tgtEl>
                                          <p:spTgt spid="48"/>
                                        </p:tgtEl>
                                        <p:attrNameLst>
                                          <p:attrName>ppt_h</p:attrName>
                                        </p:attrNameLst>
                                      </p:cBhvr>
                                      <p:tavLst>
                                        <p:tav tm="0">
                                          <p:val>
                                            <p:fltVal val="0"/>
                                          </p:val>
                                        </p:tav>
                                        <p:tav tm="100000">
                                          <p:val>
                                            <p:strVal val="#ppt_h"/>
                                          </p:val>
                                        </p:tav>
                                      </p:tavLst>
                                    </p:anim>
                                    <p:animEffect transition="in" filter="fade">
                                      <p:cBhvr>
                                        <p:cTn id="35" dur="1000"/>
                                        <p:tgtEl>
                                          <p:spTgt spid="48"/>
                                        </p:tgtEl>
                                      </p:cBhvr>
                                    </p:animEffect>
                                  </p:childTnLst>
                                </p:cTn>
                              </p:par>
                              <p:par>
                                <p:cTn id="36" presetID="53" presetClass="entr" presetSubtype="16"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fltVal val="0"/>
                                          </p:val>
                                        </p:tav>
                                        <p:tav tm="100000">
                                          <p:val>
                                            <p:strVal val="#ppt_w"/>
                                          </p:val>
                                        </p:tav>
                                      </p:tavLst>
                                    </p:anim>
                                    <p:anim calcmode="lin" valueType="num">
                                      <p:cBhvr>
                                        <p:cTn id="39" dur="1000" fill="hold"/>
                                        <p:tgtEl>
                                          <p:spTgt spid="43"/>
                                        </p:tgtEl>
                                        <p:attrNameLst>
                                          <p:attrName>ppt_h</p:attrName>
                                        </p:attrNameLst>
                                      </p:cBhvr>
                                      <p:tavLst>
                                        <p:tav tm="0">
                                          <p:val>
                                            <p:fltVal val="0"/>
                                          </p:val>
                                        </p:tav>
                                        <p:tav tm="100000">
                                          <p:val>
                                            <p:strVal val="#ppt_h"/>
                                          </p:val>
                                        </p:tav>
                                      </p:tavLst>
                                    </p:anim>
                                    <p:animEffect transition="in" filter="fade">
                                      <p:cBhvr>
                                        <p:cTn id="40" dur="1000"/>
                                        <p:tgtEl>
                                          <p:spTgt spid="43"/>
                                        </p:tgtEl>
                                      </p:cBhvr>
                                    </p:animEffect>
                                  </p:childTnLst>
                                </p:cTn>
                              </p:par>
                              <p:par>
                                <p:cTn id="41" presetID="53"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Effect transition="in" filter="fade">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1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10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10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up)">
                                      <p:cBhvr>
                                        <p:cTn id="65" dur="1000"/>
                                        <p:tgtEl>
                                          <p:spTgt spid="40"/>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10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right)">
                                      <p:cBhvr>
                                        <p:cTn id="74" dur="1000"/>
                                        <p:tgtEl>
                                          <p:spTgt spid="59"/>
                                        </p:tgtEl>
                                      </p:cBhvr>
                                    </p:animEffect>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down)">
                                      <p:cBhvr>
                                        <p:cTn id="78" dur="10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10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icrosoft YaHei" panose="020B0503020204020204" pitchFamily="34" charset="-122"/>
              </a:rPr>
              <a:t>HDFS</a:t>
            </a:r>
            <a:r>
              <a:rPr lang="zh-CN" altLang="en-US" dirty="0" smtClean="0">
                <a:sym typeface="Microsoft YaHei" panose="020B0503020204020204" pitchFamily="34" charset="-122"/>
              </a:rPr>
              <a:t>数据读取流程</a:t>
            </a:r>
            <a:endParaRPr lang="zh-CN" altLang="en-US" dirty="0">
              <a:sym typeface="Microsoft YaHei" panose="020B0503020204020204" pitchFamily="34" charset="-122"/>
            </a:endParaRPr>
          </a:p>
        </p:txBody>
      </p:sp>
      <p:grpSp>
        <p:nvGrpSpPr>
          <p:cNvPr id="5" name="组合 4"/>
          <p:cNvGrpSpPr/>
          <p:nvPr/>
        </p:nvGrpSpPr>
        <p:grpSpPr>
          <a:xfrm>
            <a:off x="1008063" y="1340074"/>
            <a:ext cx="10419037" cy="4752528"/>
            <a:chOff x="1171598" y="2538314"/>
            <a:chExt cx="22042392" cy="9404264"/>
          </a:xfrm>
        </p:grpSpPr>
        <p:grpSp>
          <p:nvGrpSpPr>
            <p:cNvPr id="6" name="组合 5"/>
            <p:cNvGrpSpPr/>
            <p:nvPr/>
          </p:nvGrpSpPr>
          <p:grpSpPr>
            <a:xfrm>
              <a:off x="19077527" y="8794121"/>
              <a:ext cx="4136463" cy="3148457"/>
              <a:chOff x="19077527" y="8794121"/>
              <a:chExt cx="4136463" cy="3148457"/>
            </a:xfrm>
          </p:grpSpPr>
          <p:sp>
            <p:nvSpPr>
              <p:cNvPr id="42" name="矩形 41"/>
              <p:cNvSpPr/>
              <p:nvPr/>
            </p:nvSpPr>
            <p:spPr>
              <a:xfrm>
                <a:off x="19077527"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43" name="圆角矩形 42"/>
              <p:cNvSpPr/>
              <p:nvPr/>
            </p:nvSpPr>
            <p:spPr>
              <a:xfrm>
                <a:off x="19469792" y="927812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44" name="文本框 43"/>
              <p:cNvSpPr txBox="1"/>
              <p:nvPr/>
            </p:nvSpPr>
            <p:spPr>
              <a:xfrm>
                <a:off x="19759127" y="9772784"/>
                <a:ext cx="2773262" cy="510680"/>
              </a:xfrm>
              <a:prstGeom prst="rect">
                <a:avLst/>
              </a:prstGeom>
              <a:noFill/>
            </p:spPr>
            <p:txBody>
              <a:bodyPr wrap="none" lIns="17998" tIns="17998" rIns="17998" bIns="17998" rtlCol="0" anchor="ctr">
                <a:noAutofit/>
              </a:bodyPr>
              <a:lstStyle/>
              <a:p>
                <a:pPr algn="ctr"/>
                <a:r>
                  <a:rPr lang="en-US" altLang="zh-CN" sz="18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45" name="文本框 44"/>
              <p:cNvSpPr txBox="1"/>
              <p:nvPr/>
            </p:nvSpPr>
            <p:spPr>
              <a:xfrm>
                <a:off x="19484151"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nvGrpSpPr>
            <p:cNvPr id="7" name="组合 6"/>
            <p:cNvGrpSpPr/>
            <p:nvPr/>
          </p:nvGrpSpPr>
          <p:grpSpPr>
            <a:xfrm>
              <a:off x="8248177" y="8794121"/>
              <a:ext cx="4136463" cy="3148457"/>
              <a:chOff x="8248177" y="8794121"/>
              <a:chExt cx="4136463" cy="3148457"/>
            </a:xfrm>
          </p:grpSpPr>
          <p:sp>
            <p:nvSpPr>
              <p:cNvPr id="34" name="矩形 33"/>
              <p:cNvSpPr/>
              <p:nvPr/>
            </p:nvSpPr>
            <p:spPr>
              <a:xfrm>
                <a:off x="8248177"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35" name="圆角矩形 34"/>
              <p:cNvSpPr/>
              <p:nvPr/>
            </p:nvSpPr>
            <p:spPr>
              <a:xfrm>
                <a:off x="8633179" y="927812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36" name="文本框 35"/>
              <p:cNvSpPr txBox="1"/>
              <p:nvPr/>
            </p:nvSpPr>
            <p:spPr>
              <a:xfrm>
                <a:off x="8930805" y="9772784"/>
                <a:ext cx="2773262" cy="510680"/>
              </a:xfrm>
              <a:prstGeom prst="rect">
                <a:avLst/>
              </a:prstGeom>
              <a:noFill/>
            </p:spPr>
            <p:txBody>
              <a:bodyPr wrap="none" lIns="17998" tIns="17998" rIns="17998" bIns="17998" rtlCol="0" anchor="ctr">
                <a:noAutofit/>
              </a:bodyPr>
              <a:lstStyle/>
              <a:p>
                <a:pPr algn="ctr"/>
                <a:r>
                  <a:rPr lang="en-US" altLang="zh-CN" sz="18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37" name="文本框 36"/>
              <p:cNvSpPr txBox="1"/>
              <p:nvPr/>
            </p:nvSpPr>
            <p:spPr>
              <a:xfrm>
                <a:off x="8632733"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sp>
          <p:nvSpPr>
            <p:cNvPr id="8" name="矩形 7"/>
            <p:cNvSpPr/>
            <p:nvPr/>
          </p:nvSpPr>
          <p:spPr>
            <a:xfrm>
              <a:off x="1171598" y="2538314"/>
              <a:ext cx="11737304" cy="4983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9" name="矩形 8"/>
            <p:cNvSpPr/>
            <p:nvPr/>
          </p:nvSpPr>
          <p:spPr>
            <a:xfrm>
              <a:off x="1541504" y="2921653"/>
              <a:ext cx="11005643" cy="3634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10" name="组合 9"/>
            <p:cNvGrpSpPr/>
            <p:nvPr/>
          </p:nvGrpSpPr>
          <p:grpSpPr>
            <a:xfrm>
              <a:off x="2146039" y="3533712"/>
              <a:ext cx="2765134" cy="1515526"/>
              <a:chOff x="2146039" y="3533712"/>
              <a:chExt cx="2765134" cy="1515526"/>
            </a:xfrm>
          </p:grpSpPr>
          <p:sp>
            <p:nvSpPr>
              <p:cNvPr id="32" name="圆角矩形 31"/>
              <p:cNvSpPr/>
              <p:nvPr/>
            </p:nvSpPr>
            <p:spPr>
              <a:xfrm>
                <a:off x="2146039" y="3533712"/>
                <a:ext cx="2765134" cy="1515526"/>
              </a:xfrm>
              <a:prstGeom prst="roundRect">
                <a:avLst>
                  <a:gd name="adj" fmla="val 9381"/>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33" name="文本框 32"/>
              <p:cNvSpPr txBox="1"/>
              <p:nvPr/>
            </p:nvSpPr>
            <p:spPr>
              <a:xfrm>
                <a:off x="2254928" y="3654582"/>
                <a:ext cx="2527476" cy="1265030"/>
              </a:xfrm>
              <a:prstGeom prst="rect">
                <a:avLst/>
              </a:prstGeom>
              <a:noFill/>
            </p:spPr>
            <p:txBody>
              <a:bodyPr wrap="none" lIns="17998" tIns="17998" rIns="17998" bIns="17998" rtlCol="0" anchor="ctr">
                <a:noAutofit/>
              </a:bodyPr>
              <a:lstStyle/>
              <a:p>
                <a:pPr algn="ctr"/>
                <a:r>
                  <a:rPr lang="en-US" altLang="zh-CN" sz="1800" b="1" dirty="0">
                    <a:solidFill>
                      <a:schemeClr val="bg1"/>
                    </a:solidFill>
                    <a:ea typeface="Microsoft YaHei" panose="020B0503020204020204" pitchFamily="34" charset="-122"/>
                    <a:cs typeface="+mn-ea"/>
                    <a:sym typeface="Microsoft YaHei" panose="020B0503020204020204" pitchFamily="34" charset="-122"/>
                  </a:rPr>
                  <a:t>HDFS</a:t>
                </a:r>
                <a:endParaRPr lang="en-US" altLang="zh-CN" sz="18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800" b="1" dirty="0">
                    <a:solidFill>
                      <a:schemeClr val="bg1"/>
                    </a:solidFill>
                    <a:ea typeface="Microsoft YaHei" panose="020B0503020204020204" pitchFamily="34" charset="-122"/>
                    <a:cs typeface="+mn-ea"/>
                    <a:sym typeface="Microsoft YaHei" panose="020B0503020204020204" pitchFamily="34" charset="-122"/>
                  </a:rPr>
                  <a:t>Client</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grpSp>
        <p:sp>
          <p:nvSpPr>
            <p:cNvPr id="11" name="圆角矩形 10"/>
            <p:cNvSpPr/>
            <p:nvPr/>
          </p:nvSpPr>
          <p:spPr>
            <a:xfrm>
              <a:off x="8633179" y="4767870"/>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2" name="文本框 11"/>
            <p:cNvSpPr txBox="1"/>
            <p:nvPr/>
          </p:nvSpPr>
          <p:spPr>
            <a:xfrm>
              <a:off x="8794025" y="4893753"/>
              <a:ext cx="3035386" cy="1265030"/>
            </a:xfrm>
            <a:prstGeom prst="rect">
              <a:avLst/>
            </a:prstGeom>
            <a:noFill/>
          </p:spPr>
          <p:txBody>
            <a:bodyPr wrap="none" lIns="17998" tIns="17998" rIns="17998" bIns="17998" rtlCol="0" anchor="ctr">
              <a:noAutofit/>
            </a:bodyPr>
            <a:lstStyle/>
            <a:p>
              <a:pPr algn="ctr"/>
              <a:r>
                <a:rPr lang="en-US" altLang="zh-CN" sz="1600" b="1" dirty="0" err="1" smtClean="0">
                  <a:solidFill>
                    <a:schemeClr val="bg1"/>
                  </a:solidFill>
                  <a:ea typeface="Microsoft YaHei" panose="020B0503020204020204" pitchFamily="34" charset="-122"/>
                  <a:cs typeface="+mn-ea"/>
                  <a:sym typeface="Microsoft YaHei" panose="020B0503020204020204" pitchFamily="34" charset="-122"/>
                </a:rPr>
                <a:t>FSData</a:t>
              </a:r>
              <a:endParaRPr lang="en-US" altLang="zh-CN" sz="16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600" b="1" dirty="0" err="1">
                  <a:solidFill>
                    <a:schemeClr val="bg1"/>
                  </a:solidFill>
                  <a:ea typeface="Microsoft YaHei" panose="020B0503020204020204" pitchFamily="34" charset="-122"/>
                  <a:cs typeface="+mn-ea"/>
                  <a:sym typeface="Microsoft YaHei" panose="020B0503020204020204" pitchFamily="34" charset="-122"/>
                </a:rPr>
                <a:t>I</a:t>
              </a:r>
              <a:r>
                <a:rPr lang="en-US" altLang="zh-CN" sz="1600" b="1" dirty="0" err="1" smtClean="0">
                  <a:solidFill>
                    <a:schemeClr val="bg1"/>
                  </a:solidFill>
                  <a:ea typeface="Microsoft YaHei" panose="020B0503020204020204" pitchFamily="34" charset="-122"/>
                  <a:cs typeface="+mn-ea"/>
                  <a:sym typeface="Microsoft YaHei" panose="020B0503020204020204" pitchFamily="34" charset="-122"/>
                </a:rPr>
                <a:t>utputStream</a:t>
              </a:r>
              <a:endParaRPr lang="zh-CN" altLang="en-US" sz="16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13" name="文本框 12"/>
            <p:cNvSpPr txBox="1"/>
            <p:nvPr/>
          </p:nvSpPr>
          <p:spPr>
            <a:xfrm>
              <a:off x="5370092" y="6577801"/>
              <a:ext cx="3342780" cy="649838"/>
            </a:xfrm>
            <a:prstGeom prst="rect">
              <a:avLst/>
            </a:prstGeom>
            <a:noFill/>
          </p:spPr>
          <p:txBody>
            <a:bodyPr wrap="none" lIns="17998" tIns="17998" rIns="17998" bIns="17998" rtlCol="0" anchor="ctr">
              <a:noAutofit/>
            </a:bodyPr>
            <a:lstStyle/>
            <a:p>
              <a:pPr algn="ctr"/>
              <a:r>
                <a:rPr lang="en-US" altLang="zh-CN" sz="1400" dirty="0">
                  <a:solidFill>
                    <a:srgbClr val="50505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Client node</a:t>
              </a:r>
              <a:endParaRPr lang="zh-CN" altLang="en-US" sz="1400" dirty="0" err="1">
                <a:solidFill>
                  <a:srgbClr val="50505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14" name="组合 13"/>
            <p:cNvGrpSpPr/>
            <p:nvPr/>
          </p:nvGrpSpPr>
          <p:grpSpPr>
            <a:xfrm>
              <a:off x="8633179" y="3198511"/>
              <a:ext cx="3331612" cy="1515526"/>
              <a:chOff x="8633179" y="3198511"/>
              <a:chExt cx="3331612" cy="1515526"/>
            </a:xfrm>
          </p:grpSpPr>
          <p:sp>
            <p:nvSpPr>
              <p:cNvPr id="26" name="圆角矩形 25"/>
              <p:cNvSpPr/>
              <p:nvPr/>
            </p:nvSpPr>
            <p:spPr>
              <a:xfrm>
                <a:off x="8633179" y="319851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7" name="文本框 26"/>
              <p:cNvSpPr txBox="1"/>
              <p:nvPr/>
            </p:nvSpPr>
            <p:spPr>
              <a:xfrm>
                <a:off x="8794025" y="3302836"/>
                <a:ext cx="3035386" cy="1265030"/>
              </a:xfrm>
              <a:prstGeom prst="rect">
                <a:avLst/>
              </a:prstGeom>
              <a:noFill/>
            </p:spPr>
            <p:txBody>
              <a:bodyPr wrap="none" lIns="17998" tIns="17998" rIns="17998" bIns="17998" rtlCol="0" anchor="ctr">
                <a:noAutofit/>
              </a:bodyPr>
              <a:lstStyle/>
              <a:p>
                <a:pPr algn="ctr"/>
                <a:r>
                  <a:rPr lang="en-US" altLang="zh-CN" sz="1800" b="1" dirty="0">
                    <a:solidFill>
                      <a:schemeClr val="bg1"/>
                    </a:solidFill>
                    <a:ea typeface="Microsoft YaHei" panose="020B0503020204020204" pitchFamily="34" charset="-122"/>
                    <a:cs typeface="+mn-ea"/>
                    <a:sym typeface="Microsoft YaHei" panose="020B0503020204020204" pitchFamily="34" charset="-122"/>
                  </a:rPr>
                  <a:t>Distributed</a:t>
                </a:r>
                <a:endParaRPr lang="en-US" altLang="zh-CN" sz="1800" b="1" dirty="0">
                  <a:solidFill>
                    <a:schemeClr val="bg1"/>
                  </a:solidFill>
                  <a:ea typeface="Microsoft YaHei" panose="020B0503020204020204" pitchFamily="34" charset="-122"/>
                  <a:cs typeface="+mn-ea"/>
                  <a:sym typeface="Microsoft YaHei" panose="020B0503020204020204" pitchFamily="34" charset="-122"/>
                </a:endParaRPr>
              </a:p>
              <a:p>
                <a:pPr algn="ctr"/>
                <a:r>
                  <a:rPr lang="en-US" altLang="zh-CN" sz="1800" b="1" dirty="0" err="1" smtClean="0">
                    <a:solidFill>
                      <a:schemeClr val="bg1"/>
                    </a:solidFill>
                    <a:ea typeface="Microsoft YaHei" panose="020B0503020204020204" pitchFamily="34" charset="-122"/>
                    <a:cs typeface="+mn-ea"/>
                    <a:sym typeface="Microsoft YaHei" panose="020B0503020204020204" pitchFamily="34" charset="-122"/>
                  </a:rPr>
                  <a:t>FileSystem</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grpSp>
        <p:sp>
          <p:nvSpPr>
            <p:cNvPr id="15" name="矩形 14"/>
            <p:cNvSpPr/>
            <p:nvPr/>
          </p:nvSpPr>
          <p:spPr>
            <a:xfrm>
              <a:off x="19077527" y="2538314"/>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16" name="组合 15"/>
            <p:cNvGrpSpPr/>
            <p:nvPr/>
          </p:nvGrpSpPr>
          <p:grpSpPr>
            <a:xfrm>
              <a:off x="19484151" y="3198511"/>
              <a:ext cx="3346759" cy="2325319"/>
              <a:chOff x="19484151" y="3198511"/>
              <a:chExt cx="3346759" cy="2325319"/>
            </a:xfrm>
          </p:grpSpPr>
          <p:grpSp>
            <p:nvGrpSpPr>
              <p:cNvPr id="22" name="组合 21"/>
              <p:cNvGrpSpPr/>
              <p:nvPr/>
            </p:nvGrpSpPr>
            <p:grpSpPr>
              <a:xfrm>
                <a:off x="19499298" y="3198511"/>
                <a:ext cx="3331612" cy="1515526"/>
                <a:chOff x="19499298" y="3198511"/>
                <a:chExt cx="3331612" cy="1515526"/>
              </a:xfrm>
            </p:grpSpPr>
            <p:sp>
              <p:nvSpPr>
                <p:cNvPr id="24" name="圆角矩形 23"/>
                <p:cNvSpPr/>
                <p:nvPr/>
              </p:nvSpPr>
              <p:spPr>
                <a:xfrm>
                  <a:off x="19499298" y="319851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5" name="文本框 24"/>
                <p:cNvSpPr txBox="1"/>
                <p:nvPr/>
              </p:nvSpPr>
              <p:spPr>
                <a:xfrm>
                  <a:off x="19759127" y="3671426"/>
                  <a:ext cx="2773262" cy="510680"/>
                </a:xfrm>
                <a:prstGeom prst="rect">
                  <a:avLst/>
                </a:prstGeom>
                <a:noFill/>
              </p:spPr>
              <p:txBody>
                <a:bodyPr wrap="none" lIns="17998" tIns="17998" rIns="17998" bIns="17998" rtlCol="0" anchor="ctr">
                  <a:noAutofit/>
                </a:bodyPr>
                <a:lstStyle/>
                <a:p>
                  <a:pPr algn="ctr"/>
                  <a:r>
                    <a:rPr lang="en-US" altLang="zh-CN" sz="1800" b="1" dirty="0" err="1">
                      <a:solidFill>
                        <a:schemeClr val="bg1"/>
                      </a:solidFill>
                      <a:ea typeface="Microsoft YaHei" panose="020B0503020204020204" pitchFamily="34" charset="-122"/>
                      <a:cs typeface="+mn-ea"/>
                      <a:sym typeface="Microsoft YaHei" panose="020B0503020204020204" pitchFamily="34" charset="-122"/>
                    </a:rPr>
                    <a:t>NameNode</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grpSp>
          <p:sp>
            <p:nvSpPr>
              <p:cNvPr id="23" name="文本框 22"/>
              <p:cNvSpPr txBox="1"/>
              <p:nvPr/>
            </p:nvSpPr>
            <p:spPr>
              <a:xfrm>
                <a:off x="19484151" y="501315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NameNode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nvGrpSpPr>
            <p:cNvPr id="17" name="组合 16"/>
            <p:cNvGrpSpPr/>
            <p:nvPr/>
          </p:nvGrpSpPr>
          <p:grpSpPr>
            <a:xfrm>
              <a:off x="13644920" y="8794121"/>
              <a:ext cx="4136463" cy="3148457"/>
              <a:chOff x="13644920" y="8794121"/>
              <a:chExt cx="4136463" cy="3148457"/>
            </a:xfrm>
          </p:grpSpPr>
          <p:sp>
            <p:nvSpPr>
              <p:cNvPr id="18" name="矩形 17"/>
              <p:cNvSpPr/>
              <p:nvPr/>
            </p:nvSpPr>
            <p:spPr>
              <a:xfrm>
                <a:off x="13644920" y="8794121"/>
                <a:ext cx="4136463" cy="3148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9" name="圆角矩形 18"/>
              <p:cNvSpPr/>
              <p:nvPr/>
            </p:nvSpPr>
            <p:spPr>
              <a:xfrm>
                <a:off x="14054335" y="9300401"/>
                <a:ext cx="3331612" cy="1515526"/>
              </a:xfrm>
              <a:prstGeom prst="roundRect">
                <a:avLst>
                  <a:gd name="adj" fmla="val 9381"/>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0" name="文本框 19"/>
              <p:cNvSpPr txBox="1"/>
              <p:nvPr/>
            </p:nvSpPr>
            <p:spPr>
              <a:xfrm>
                <a:off x="14311943" y="9772784"/>
                <a:ext cx="2773262" cy="510680"/>
              </a:xfrm>
              <a:prstGeom prst="rect">
                <a:avLst/>
              </a:prstGeom>
              <a:noFill/>
            </p:spPr>
            <p:txBody>
              <a:bodyPr wrap="none" lIns="17998" tIns="17998" rIns="17998" bIns="17998" rtlCol="0" anchor="ctr">
                <a:noAutofit/>
              </a:bodyPr>
              <a:lstStyle/>
              <a:p>
                <a:pPr algn="ctr"/>
                <a:r>
                  <a:rPr lang="en-US" altLang="zh-CN" sz="1800" b="1" dirty="0" err="1">
                    <a:solidFill>
                      <a:schemeClr val="bg1"/>
                    </a:solidFill>
                    <a:ea typeface="Microsoft YaHei" panose="020B0503020204020204" pitchFamily="34" charset="-122"/>
                    <a:cs typeface="+mn-ea"/>
                    <a:sym typeface="Microsoft YaHei" panose="020B0503020204020204" pitchFamily="34" charset="-122"/>
                  </a:rPr>
                  <a:t>DataNode</a:t>
                </a:r>
                <a:endParaRPr lang="zh-CN" altLang="en-US" sz="1800" b="1" dirty="0" err="1">
                  <a:solidFill>
                    <a:schemeClr val="bg1"/>
                  </a:solidFill>
                  <a:ea typeface="Microsoft YaHei" panose="020B0503020204020204" pitchFamily="34" charset="-122"/>
                  <a:cs typeface="+mn-ea"/>
                  <a:sym typeface="Microsoft YaHei" panose="020B0503020204020204" pitchFamily="34" charset="-122"/>
                </a:endParaRPr>
              </a:p>
            </p:txBody>
          </p:sp>
          <p:sp>
            <p:nvSpPr>
              <p:cNvPr id="21" name="文本框 20"/>
              <p:cNvSpPr txBox="1"/>
              <p:nvPr/>
            </p:nvSpPr>
            <p:spPr>
              <a:xfrm>
                <a:off x="14036967" y="11166210"/>
                <a:ext cx="3323214" cy="510680"/>
              </a:xfrm>
              <a:prstGeom prst="rect">
                <a:avLst/>
              </a:prstGeom>
              <a:noFill/>
            </p:spPr>
            <p:txBody>
              <a:bodyPr wrap="none" lIns="17998" tIns="17998" rIns="17998" bIns="17998" rtlCol="0" anchor="ctr">
                <a:noAutofit/>
              </a:bodyPr>
              <a:lstStyle/>
              <a:p>
                <a:pPr algn="ctr"/>
                <a:r>
                  <a:rPr lang="en-US" altLang="zh-CN"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rPr>
                  <a:t>DataNode</a:t>
                </a:r>
                <a:endParaRPr lang="zh-CN" altLang="en-US" sz="1400" dirty="0" err="1">
                  <a:solidFill>
                    <a:schemeClr val="tx1">
                      <a:lumMod val="85000"/>
                      <a:lumOff val="15000"/>
                    </a:schemeClr>
                  </a:solidFill>
                  <a:ea typeface="Microsoft YaHei" panose="020B0503020204020204" pitchFamily="34" charset="-122"/>
                  <a:cs typeface="+mn-ea"/>
                  <a:sym typeface="Microsoft YaHei" panose="020B0503020204020204" pitchFamily="34" charset="-122"/>
                </a:endParaRPr>
              </a:p>
            </p:txBody>
          </p:sp>
        </p:grpSp>
      </p:grpSp>
      <p:grpSp>
        <p:nvGrpSpPr>
          <p:cNvPr id="46" name="组合 45"/>
          <p:cNvGrpSpPr/>
          <p:nvPr/>
        </p:nvGrpSpPr>
        <p:grpSpPr>
          <a:xfrm>
            <a:off x="2756209" y="2240413"/>
            <a:ext cx="1757220" cy="602535"/>
            <a:chOff x="4911063" y="4136556"/>
            <a:chExt cx="3717554" cy="1192292"/>
          </a:xfrm>
        </p:grpSpPr>
        <p:cxnSp>
          <p:nvCxnSpPr>
            <p:cNvPr id="47" name="直接箭头连接符 46"/>
            <p:cNvCxnSpPr/>
            <p:nvPr/>
          </p:nvCxnSpPr>
          <p:spPr>
            <a:xfrm>
              <a:off x="4911063" y="4385515"/>
              <a:ext cx="3717554" cy="943333"/>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5975243" y="4136556"/>
              <a:ext cx="225711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3:</a:t>
              </a:r>
              <a:r>
                <a:rPr lang="zh-CN" altLang="en-US" sz="1400" dirty="0" smtClean="0">
                  <a:solidFill>
                    <a:srgbClr val="505050"/>
                  </a:solidFill>
                  <a:latin typeface="+mn-ea"/>
                  <a:cs typeface="+mn-ea"/>
                  <a:sym typeface="Microsoft YaHei" panose="020B0503020204020204" pitchFamily="34" charset="-122"/>
                </a:rPr>
                <a:t>读取请求</a:t>
              </a:r>
              <a:endParaRPr lang="zh-CN" altLang="en-US" sz="1400" dirty="0">
                <a:solidFill>
                  <a:srgbClr val="505050"/>
                </a:solidFill>
                <a:latin typeface="+mn-ea"/>
                <a:cs typeface="+mn-ea"/>
                <a:sym typeface="Microsoft YaHei" panose="020B0503020204020204" pitchFamily="34" charset="-122"/>
              </a:endParaRPr>
            </a:p>
          </p:txBody>
        </p:sp>
      </p:grpSp>
      <p:grpSp>
        <p:nvGrpSpPr>
          <p:cNvPr id="49" name="组合 48"/>
          <p:cNvGrpSpPr/>
          <p:nvPr/>
        </p:nvGrpSpPr>
        <p:grpSpPr>
          <a:xfrm>
            <a:off x="2705989" y="2521944"/>
            <a:ext cx="1792155" cy="534180"/>
            <a:chOff x="4837157" y="4609835"/>
            <a:chExt cx="3791460" cy="1057033"/>
          </a:xfrm>
        </p:grpSpPr>
        <p:cxnSp>
          <p:nvCxnSpPr>
            <p:cNvPr id="50" name="直接箭头连接符 49"/>
            <p:cNvCxnSpPr/>
            <p:nvPr/>
          </p:nvCxnSpPr>
          <p:spPr>
            <a:xfrm>
              <a:off x="4837157" y="4609835"/>
              <a:ext cx="3791460" cy="1004247"/>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975243" y="5156188"/>
              <a:ext cx="225711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6:</a:t>
              </a:r>
              <a:r>
                <a:rPr lang="zh-CN" altLang="en-US" sz="1400" dirty="0" smtClean="0">
                  <a:solidFill>
                    <a:srgbClr val="505050"/>
                  </a:solidFill>
                  <a:latin typeface="+mn-ea"/>
                  <a:cs typeface="+mn-ea"/>
                  <a:sym typeface="Microsoft YaHei" panose="020B0503020204020204" pitchFamily="34" charset="-122"/>
                </a:rPr>
                <a:t>关闭节点</a:t>
              </a:r>
              <a:endParaRPr lang="zh-CN" altLang="en-US" sz="1400" dirty="0">
                <a:solidFill>
                  <a:srgbClr val="505050"/>
                </a:solidFill>
                <a:latin typeface="+mn-ea"/>
                <a:cs typeface="+mn-ea"/>
                <a:sym typeface="Microsoft YaHei" panose="020B0503020204020204" pitchFamily="34" charset="-122"/>
              </a:endParaRPr>
            </a:p>
          </p:txBody>
        </p:sp>
      </p:grpSp>
      <p:grpSp>
        <p:nvGrpSpPr>
          <p:cNvPr id="52" name="组合 51"/>
          <p:cNvGrpSpPr/>
          <p:nvPr/>
        </p:nvGrpSpPr>
        <p:grpSpPr>
          <a:xfrm>
            <a:off x="3289380" y="3282282"/>
            <a:ext cx="1682815" cy="1436835"/>
            <a:chOff x="6410120" y="6377898"/>
            <a:chExt cx="3560143" cy="2843200"/>
          </a:xfrm>
        </p:grpSpPr>
        <p:sp>
          <p:nvSpPr>
            <p:cNvPr id="53" name="文本框 52"/>
            <p:cNvSpPr txBox="1"/>
            <p:nvPr/>
          </p:nvSpPr>
          <p:spPr>
            <a:xfrm>
              <a:off x="6410120" y="7921306"/>
              <a:ext cx="3451671" cy="510680"/>
            </a:xfrm>
            <a:prstGeom prst="rect">
              <a:avLst/>
            </a:prstGeom>
            <a:noFill/>
          </p:spPr>
          <p:txBody>
            <a:bodyPr wrap="none" lIns="17998" tIns="17998" rIns="17998" bIns="17998" rtlCol="0" anchor="ctr">
              <a:noAutofit/>
            </a:bodyPr>
            <a:lstStyle/>
            <a:p>
              <a:pPr algn="r"/>
              <a:r>
                <a:rPr lang="en-US" altLang="zh-CN" sz="1400" dirty="0" smtClean="0">
                  <a:solidFill>
                    <a:srgbClr val="505050"/>
                  </a:solidFill>
                  <a:latin typeface="+mn-ea"/>
                  <a:cs typeface="+mn-ea"/>
                  <a:sym typeface="Microsoft YaHei" panose="020B0503020204020204" pitchFamily="34" charset="-122"/>
                </a:rPr>
                <a:t>4:</a:t>
              </a:r>
              <a:r>
                <a:rPr lang="zh-CN" altLang="en-US" sz="1400" dirty="0" smtClean="0">
                  <a:solidFill>
                    <a:srgbClr val="505050"/>
                  </a:solidFill>
                  <a:latin typeface="+mn-ea"/>
                  <a:cs typeface="+mn-ea"/>
                  <a:sym typeface="Microsoft YaHei" panose="020B0503020204020204" pitchFamily="34" charset="-122"/>
                </a:rPr>
                <a:t>读取数据</a:t>
              </a:r>
              <a:endParaRPr lang="zh-CN" altLang="en-US" sz="1400" dirty="0">
                <a:solidFill>
                  <a:srgbClr val="505050"/>
                </a:solidFill>
                <a:latin typeface="+mn-ea"/>
                <a:cs typeface="+mn-ea"/>
                <a:sym typeface="Microsoft YaHei" panose="020B0503020204020204" pitchFamily="34" charset="-122"/>
              </a:endParaRPr>
            </a:p>
          </p:txBody>
        </p:sp>
        <p:cxnSp>
          <p:nvCxnSpPr>
            <p:cNvPr id="54" name="直接箭头连接符 53"/>
            <p:cNvCxnSpPr/>
            <p:nvPr/>
          </p:nvCxnSpPr>
          <p:spPr>
            <a:xfrm rot="5400000">
              <a:off x="8548663" y="7799498"/>
              <a:ext cx="2843200"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503442" y="3279024"/>
            <a:ext cx="5057930" cy="1221059"/>
            <a:chOff x="10565307" y="6377899"/>
            <a:chExt cx="10700496" cy="2416222"/>
          </a:xfrm>
        </p:grpSpPr>
        <p:cxnSp>
          <p:nvCxnSpPr>
            <p:cNvPr id="56" name="直接箭头连接符 55"/>
            <p:cNvCxnSpPr/>
            <p:nvPr/>
          </p:nvCxnSpPr>
          <p:spPr>
            <a:xfrm>
              <a:off x="10565307" y="6377899"/>
              <a:ext cx="10700496" cy="2416222"/>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14834606" y="6930923"/>
              <a:ext cx="345167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5:</a:t>
              </a:r>
              <a:r>
                <a:rPr lang="zh-CN" altLang="en-US" sz="1400" dirty="0" smtClean="0">
                  <a:solidFill>
                    <a:srgbClr val="505050"/>
                  </a:solidFill>
                  <a:latin typeface="+mn-ea"/>
                  <a:cs typeface="+mn-ea"/>
                  <a:sym typeface="Microsoft YaHei" panose="020B0503020204020204" pitchFamily="34" charset="-122"/>
                </a:rPr>
                <a:t>读取数据</a:t>
              </a:r>
              <a:endParaRPr lang="zh-CN" altLang="en-US" sz="1400" dirty="0">
                <a:solidFill>
                  <a:srgbClr val="505050"/>
                </a:solidFill>
                <a:latin typeface="+mn-ea"/>
                <a:cs typeface="+mn-ea"/>
                <a:sym typeface="Microsoft YaHei" panose="020B0503020204020204" pitchFamily="34" charset="-122"/>
              </a:endParaRPr>
            </a:p>
          </p:txBody>
        </p:sp>
      </p:grpSp>
      <p:grpSp>
        <p:nvGrpSpPr>
          <p:cNvPr id="58" name="组合 57"/>
          <p:cNvGrpSpPr/>
          <p:nvPr/>
        </p:nvGrpSpPr>
        <p:grpSpPr>
          <a:xfrm>
            <a:off x="2810250" y="1803849"/>
            <a:ext cx="1733160" cy="295216"/>
            <a:chOff x="4961963" y="3455684"/>
            <a:chExt cx="3666654" cy="584170"/>
          </a:xfrm>
        </p:grpSpPr>
        <p:cxnSp>
          <p:nvCxnSpPr>
            <p:cNvPr id="59" name="直接箭头连接符 58"/>
            <p:cNvCxnSpPr/>
            <p:nvPr/>
          </p:nvCxnSpPr>
          <p:spPr>
            <a:xfrm>
              <a:off x="4961963" y="4039854"/>
              <a:ext cx="3666654"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5975243" y="3455684"/>
              <a:ext cx="2257111" cy="510680"/>
            </a:xfrm>
            <a:prstGeom prst="rect">
              <a:avLst/>
            </a:prstGeom>
            <a:noFill/>
          </p:spPr>
          <p:txBody>
            <a:bodyPr wrap="none" lIns="17998" tIns="17998" rIns="17998" bIns="17998" rtlCol="0" anchor="ctr">
              <a:noAutofit/>
            </a:bodyPr>
            <a:lstStyle/>
            <a:p>
              <a:r>
                <a:rPr lang="en-US" altLang="zh-CN" sz="1400" dirty="0" smtClean="0">
                  <a:solidFill>
                    <a:srgbClr val="505050"/>
                  </a:solidFill>
                  <a:latin typeface="+mn-ea"/>
                  <a:cs typeface="+mn-ea"/>
                  <a:sym typeface="Microsoft YaHei" panose="020B0503020204020204" pitchFamily="34" charset="-122"/>
                </a:rPr>
                <a:t>1:</a:t>
              </a:r>
              <a:r>
                <a:rPr lang="zh-CN" altLang="en-US" sz="1400" dirty="0" smtClean="0">
                  <a:solidFill>
                    <a:srgbClr val="505050"/>
                  </a:solidFill>
                  <a:latin typeface="+mn-ea"/>
                  <a:cs typeface="+mn-ea"/>
                  <a:sym typeface="Microsoft YaHei" panose="020B0503020204020204" pitchFamily="34" charset="-122"/>
                </a:rPr>
                <a:t>打开文件</a:t>
              </a:r>
              <a:endParaRPr lang="zh-CN" altLang="en-US" sz="1400" dirty="0">
                <a:solidFill>
                  <a:srgbClr val="505050"/>
                </a:solidFill>
                <a:latin typeface="+mn-ea"/>
                <a:cs typeface="+mn-ea"/>
                <a:sym typeface="Microsoft YaHei" panose="020B0503020204020204" pitchFamily="34" charset="-122"/>
              </a:endParaRPr>
            </a:p>
          </p:txBody>
        </p:sp>
      </p:grpSp>
      <p:grpSp>
        <p:nvGrpSpPr>
          <p:cNvPr id="61" name="组合 60"/>
          <p:cNvGrpSpPr/>
          <p:nvPr/>
        </p:nvGrpSpPr>
        <p:grpSpPr>
          <a:xfrm>
            <a:off x="6121845" y="1803705"/>
            <a:ext cx="3539877" cy="317522"/>
            <a:chOff x="12021453" y="3137154"/>
            <a:chExt cx="7488922" cy="628310"/>
          </a:xfrm>
        </p:grpSpPr>
        <p:sp>
          <p:nvSpPr>
            <p:cNvPr id="62" name="文本框 61"/>
            <p:cNvSpPr txBox="1"/>
            <p:nvPr/>
          </p:nvSpPr>
          <p:spPr>
            <a:xfrm>
              <a:off x="13943276" y="3137154"/>
              <a:ext cx="4690687" cy="510680"/>
            </a:xfrm>
            <a:prstGeom prst="rect">
              <a:avLst/>
            </a:prstGeom>
            <a:noFill/>
          </p:spPr>
          <p:txBody>
            <a:bodyPr wrap="none" lIns="17998" tIns="17998" rIns="17998" bIns="17998" rtlCol="0" anchor="ctr">
              <a:noAutofit/>
            </a:bodyPr>
            <a:lstStyle/>
            <a:p>
              <a:pPr algn="ctr"/>
              <a:r>
                <a:rPr lang="en-US" altLang="zh-CN" sz="1400" dirty="0" smtClean="0">
                  <a:solidFill>
                    <a:srgbClr val="505050"/>
                  </a:solidFill>
                  <a:latin typeface="+mn-ea"/>
                  <a:cs typeface="+mn-ea"/>
                  <a:sym typeface="Microsoft YaHei" panose="020B0503020204020204" pitchFamily="34" charset="-122"/>
                </a:rPr>
                <a:t>2:</a:t>
              </a:r>
              <a:r>
                <a:rPr lang="zh-CN" altLang="en-US" sz="1400" dirty="0" smtClean="0">
                  <a:solidFill>
                    <a:srgbClr val="505050"/>
                  </a:solidFill>
                  <a:latin typeface="+mn-ea"/>
                  <a:cs typeface="+mn-ea"/>
                  <a:sym typeface="Microsoft YaHei" panose="020B0503020204020204" pitchFamily="34" charset="-122"/>
                </a:rPr>
                <a:t>获取数据块信息</a:t>
              </a:r>
              <a:endParaRPr lang="zh-CN" altLang="en-US" sz="1400" dirty="0">
                <a:solidFill>
                  <a:srgbClr val="505050"/>
                </a:solidFill>
                <a:latin typeface="+mn-ea"/>
                <a:cs typeface="+mn-ea"/>
                <a:sym typeface="Microsoft YaHei" panose="020B0503020204020204" pitchFamily="34" charset="-122"/>
              </a:endParaRPr>
            </a:p>
          </p:txBody>
        </p:sp>
        <p:cxnSp>
          <p:nvCxnSpPr>
            <p:cNvPr id="63" name="直接箭头连接符 62"/>
            <p:cNvCxnSpPr/>
            <p:nvPr/>
          </p:nvCxnSpPr>
          <p:spPr>
            <a:xfrm>
              <a:off x="12021453" y="3765464"/>
              <a:ext cx="7488922" cy="0"/>
            </a:xfrm>
            <a:prstGeom prst="straightConnector1">
              <a:avLst/>
            </a:prstGeom>
            <a:ln w="28575">
              <a:solidFill>
                <a:schemeClr val="bg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体系架构</a:t>
            </a:r>
            <a:endParaRPr lang="en-US" altLang="zh-CN" dirty="0" smtClean="0">
              <a:solidFill>
                <a:schemeClr val="bg1">
                  <a:lumMod val="50000"/>
                </a:schemeClr>
              </a:solidFill>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b="1" dirty="0" err="1">
                <a:sym typeface="+mn-lt"/>
              </a:rPr>
              <a:t>ZooKeeper</a:t>
            </a:r>
            <a:r>
              <a:rPr lang="zh-CN" altLang="en-US" b="1" dirty="0">
                <a:sym typeface="+mn-lt"/>
              </a:rPr>
              <a:t>概述</a:t>
            </a:r>
            <a:endParaRPr lang="en-US" altLang="zh-CN" b="1" dirty="0">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icrosoft YaHei" panose="020B0503020204020204" pitchFamily="34" charset="-122"/>
              </a:rPr>
              <a:t>Zookeeper</a:t>
            </a:r>
            <a:r>
              <a:rPr lang="zh-CN" altLang="en-US" dirty="0" smtClean="0">
                <a:sym typeface="Microsoft YaHei" panose="020B0503020204020204" pitchFamily="34" charset="-122"/>
              </a:rPr>
              <a:t>概述</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p:txBody>
          <a:bodyPr/>
          <a:lstStyle/>
          <a:p>
            <a:r>
              <a:rPr lang="en-US" altLang="zh-CN" dirty="0" err="1" smtClean="0">
                <a:sym typeface="Microsoft YaHei" panose="020B0503020204020204" pitchFamily="34" charset="-122"/>
              </a:rPr>
              <a:t>ZooKeeper</a:t>
            </a:r>
            <a:r>
              <a:rPr lang="en-US" altLang="zh-CN" dirty="0" smtClean="0">
                <a:sym typeface="Microsoft YaHei" panose="020B0503020204020204" pitchFamily="34" charset="-122"/>
              </a:rPr>
              <a:t> </a:t>
            </a:r>
            <a:r>
              <a:rPr lang="zh-CN" altLang="en-US" dirty="0" smtClean="0">
                <a:sym typeface="Microsoft YaHei" panose="020B0503020204020204" pitchFamily="34" charset="-122"/>
              </a:rPr>
              <a:t>分布式服务框架主要是用来解决分布式应用中经常遇到的一些数据管理问题，提供分布式、高可用性的协调服务能力。</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安全模式下</a:t>
            </a:r>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依赖于</a:t>
            </a:r>
            <a:r>
              <a:rPr lang="en-US" altLang="zh-CN" dirty="0" smtClean="0">
                <a:sym typeface="Microsoft YaHei" panose="020B0503020204020204" pitchFamily="34" charset="-122"/>
              </a:rPr>
              <a:t>Kerberos</a:t>
            </a:r>
            <a:r>
              <a:rPr lang="zh-CN" altLang="en-US" dirty="0" smtClean="0">
                <a:sym typeface="Microsoft YaHei" panose="020B0503020204020204" pitchFamily="34" charset="-122"/>
              </a:rPr>
              <a:t>和</a:t>
            </a:r>
            <a:r>
              <a:rPr lang="en-US" altLang="zh-CN" dirty="0" err="1" smtClean="0">
                <a:sym typeface="Microsoft YaHei" panose="020B0503020204020204" pitchFamily="34" charset="-122"/>
              </a:rPr>
              <a:t>LdapServer</a:t>
            </a:r>
            <a:r>
              <a:rPr lang="zh-CN" altLang="en-US" dirty="0" smtClean="0">
                <a:sym typeface="Microsoft YaHei" panose="020B0503020204020204" pitchFamily="34" charset="-122"/>
              </a:rPr>
              <a:t>进行安全认证，非安全模式则不依赖于</a:t>
            </a:r>
            <a:r>
              <a:rPr lang="en-US" altLang="zh-CN" dirty="0" smtClean="0">
                <a:sym typeface="Microsoft YaHei" panose="020B0503020204020204" pitchFamily="34" charset="-122"/>
              </a:rPr>
              <a:t>Kerberos</a:t>
            </a:r>
            <a:r>
              <a:rPr lang="zh-CN" altLang="en-US" dirty="0" smtClean="0">
                <a:sym typeface="Microsoft YaHei" panose="020B0503020204020204" pitchFamily="34" charset="-122"/>
              </a:rPr>
              <a:t>与</a:t>
            </a:r>
            <a:r>
              <a:rPr lang="en-US" altLang="zh-CN" dirty="0" err="1" smtClean="0">
                <a:sym typeface="Microsoft YaHei" panose="020B0503020204020204" pitchFamily="34" charset="-122"/>
              </a:rPr>
              <a:t>LdapServer</a:t>
            </a:r>
            <a:r>
              <a:rPr lang="zh-CN" altLang="en-US" dirty="0" smtClean="0">
                <a:sym typeface="Microsoft YaHei" panose="020B0503020204020204" pitchFamily="34" charset="-122"/>
              </a:rPr>
              <a:t>。</a:t>
            </a:r>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作为底层组件广泛被上层组件使用并依赖，如</a:t>
            </a:r>
            <a:r>
              <a:rPr lang="en-US" altLang="zh-CN" dirty="0" smtClean="0">
                <a:sym typeface="Microsoft YaHei" panose="020B0503020204020204" pitchFamily="34" charset="-122"/>
              </a:rPr>
              <a:t>Kafka</a:t>
            </a:r>
            <a:r>
              <a:rPr lang="zh-CN" altLang="en-US" dirty="0" smtClean="0">
                <a:sym typeface="Microsoft YaHei" panose="020B0503020204020204" pitchFamily="34" charset="-122"/>
              </a:rPr>
              <a:t>，</a:t>
            </a:r>
            <a:r>
              <a:rPr lang="en-US" altLang="zh-CN" dirty="0" smtClean="0">
                <a:sym typeface="Microsoft YaHei" panose="020B0503020204020204" pitchFamily="34" charset="-122"/>
              </a:rPr>
              <a:t>HDFS</a:t>
            </a:r>
            <a:r>
              <a:rPr lang="zh-CN" altLang="en-US" dirty="0" smtClean="0">
                <a:sym typeface="Microsoft YaHei" panose="020B0503020204020204" pitchFamily="34" charset="-122"/>
              </a:rPr>
              <a:t>，</a:t>
            </a:r>
            <a:r>
              <a:rPr lang="en-US" altLang="zh-CN" dirty="0" err="1" smtClean="0">
                <a:sym typeface="Microsoft YaHei" panose="020B0503020204020204" pitchFamily="34" charset="-122"/>
              </a:rPr>
              <a:t>HBase</a:t>
            </a:r>
            <a:r>
              <a:rPr lang="zh-CN" altLang="en-US" dirty="0" smtClean="0">
                <a:sym typeface="Microsoft YaHei" panose="020B0503020204020204" pitchFamily="34" charset="-122"/>
              </a:rPr>
              <a:t>，</a:t>
            </a:r>
            <a:r>
              <a:rPr lang="en-US" altLang="zh-CN" dirty="0" smtClean="0">
                <a:sym typeface="Microsoft YaHei" panose="020B0503020204020204" pitchFamily="34" charset="-122"/>
              </a:rPr>
              <a:t>Storm</a:t>
            </a:r>
            <a:r>
              <a:rPr lang="zh-CN" altLang="en-US" dirty="0" smtClean="0">
                <a:sym typeface="Microsoft YaHei" panose="020B0503020204020204" pitchFamily="34" charset="-122"/>
              </a:rPr>
              <a:t>等。</a:t>
            </a:r>
            <a:endParaRPr lang="zh-CN" altLang="en-US" dirty="0" smtClean="0">
              <a:sym typeface="Microsoft YaHei" panose="020B0503020204020204" pitchFamily="34" charset="-122"/>
            </a:endParaRPr>
          </a:p>
          <a:p>
            <a:endParaRPr lang="zh-CN" altLang="en-US" dirty="0">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体系结构</a:t>
            </a:r>
            <a:endParaRPr lang="en-US" altLang="zh-CN" dirty="0" smtClean="0">
              <a:solidFill>
                <a:schemeClr val="bg1">
                  <a:lumMod val="50000"/>
                </a:schemeClr>
              </a:solidFill>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b="1" dirty="0" err="1">
                <a:sym typeface="+mn-lt"/>
              </a:rPr>
              <a:t>ZooKeeper</a:t>
            </a:r>
            <a:r>
              <a:rPr lang="zh-CN" altLang="en-US" b="1" dirty="0" smtClean="0">
                <a:sym typeface="+mn-lt"/>
              </a:rPr>
              <a:t>体系</a:t>
            </a:r>
            <a:r>
              <a:rPr lang="zh-CN" altLang="en-US" b="1" dirty="0">
                <a:sym typeface="+mn-lt"/>
              </a:rPr>
              <a:t>架</a:t>
            </a:r>
            <a:r>
              <a:rPr lang="zh-CN" altLang="en-US" b="1" dirty="0" smtClean="0">
                <a:sym typeface="+mn-lt"/>
              </a:rPr>
              <a:t>构</a:t>
            </a:r>
            <a:endParaRPr lang="en-US" altLang="zh-CN" b="1" dirty="0">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sym typeface="Microsoft YaHei" panose="020B0503020204020204" pitchFamily="34" charset="-122"/>
              </a:rPr>
              <a:t>ZooKeeper</a:t>
            </a:r>
            <a:r>
              <a:rPr lang="zh-CN" altLang="en-US" dirty="0">
                <a:sym typeface="Microsoft YaHei" panose="020B0503020204020204" pitchFamily="34" charset="-122"/>
              </a:rPr>
              <a:t>体系</a:t>
            </a:r>
            <a:r>
              <a:rPr lang="zh-CN" altLang="en-US" dirty="0" smtClean="0">
                <a:sym typeface="Microsoft YaHei" panose="020B0503020204020204" pitchFamily="34" charset="-122"/>
              </a:rPr>
              <a:t>架构 </a:t>
            </a:r>
            <a:r>
              <a:rPr lang="en-US" altLang="zh-CN" dirty="0" smtClean="0">
                <a:sym typeface="Microsoft YaHei" panose="020B0503020204020204" pitchFamily="34" charset="-122"/>
              </a:rPr>
              <a:t>- </a:t>
            </a:r>
            <a:r>
              <a:rPr lang="zh-CN" altLang="en-US" dirty="0" smtClean="0">
                <a:sym typeface="Microsoft YaHei" panose="020B0503020204020204" pitchFamily="34" charset="-122"/>
              </a:rPr>
              <a:t>模型</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p:txBody>
          <a:bodyPr/>
          <a:lstStyle/>
          <a:p>
            <a:endParaRPr lang="en-US" altLang="zh-CN" sz="2000" dirty="0" smtClean="0">
              <a:sym typeface="Microsoft YaHei" panose="020B0503020204020204" pitchFamily="34" charset="-122"/>
            </a:endParaRPr>
          </a:p>
          <a:p>
            <a:endParaRPr lang="en-US" altLang="zh-CN" sz="2000" dirty="0">
              <a:sym typeface="Microsoft YaHei" panose="020B0503020204020204" pitchFamily="34" charset="-122"/>
            </a:endParaRPr>
          </a:p>
          <a:p>
            <a:endParaRPr lang="en-US" altLang="zh-CN" sz="2000" dirty="0" smtClean="0">
              <a:sym typeface="Microsoft YaHei" panose="020B0503020204020204" pitchFamily="34" charset="-122"/>
            </a:endParaRPr>
          </a:p>
          <a:p>
            <a:endParaRPr lang="en-US" altLang="zh-CN" sz="2000" dirty="0">
              <a:sym typeface="Microsoft YaHei" panose="020B0503020204020204" pitchFamily="34" charset="-122"/>
            </a:endParaRPr>
          </a:p>
          <a:p>
            <a:endParaRPr lang="en-US" altLang="zh-CN" sz="2000" dirty="0" smtClean="0">
              <a:sym typeface="Microsoft YaHei" panose="020B0503020204020204" pitchFamily="34" charset="-122"/>
            </a:endParaRPr>
          </a:p>
          <a:p>
            <a:r>
              <a:rPr lang="en-US" altLang="zh-CN" sz="2000" dirty="0" err="1" smtClean="0">
                <a:sym typeface="Microsoft YaHei" panose="020B0503020204020204" pitchFamily="34" charset="-122"/>
              </a:rPr>
              <a:t>ZooKeeper</a:t>
            </a:r>
            <a:r>
              <a:rPr lang="zh-CN" altLang="en-US" sz="2000" dirty="0" smtClean="0">
                <a:sym typeface="Microsoft YaHei" panose="020B0503020204020204" pitchFamily="34" charset="-122"/>
              </a:rPr>
              <a:t>集群由一组</a:t>
            </a:r>
            <a:r>
              <a:rPr lang="en-US" altLang="zh-CN" sz="2000" dirty="0" smtClean="0">
                <a:sym typeface="Microsoft YaHei" panose="020B0503020204020204" pitchFamily="34" charset="-122"/>
              </a:rPr>
              <a:t>Server</a:t>
            </a:r>
            <a:r>
              <a:rPr lang="zh-CN" altLang="en-US" sz="2000" dirty="0" smtClean="0">
                <a:sym typeface="Microsoft YaHei" panose="020B0503020204020204" pitchFamily="34" charset="-122"/>
              </a:rPr>
              <a:t>节点组成，这一组</a:t>
            </a:r>
            <a:r>
              <a:rPr lang="en-US" altLang="zh-CN" sz="2000" dirty="0" smtClean="0">
                <a:sym typeface="Microsoft YaHei" panose="020B0503020204020204" pitchFamily="34" charset="-122"/>
              </a:rPr>
              <a:t>Server</a:t>
            </a:r>
            <a:r>
              <a:rPr lang="zh-CN" altLang="en-US" sz="2000" dirty="0" smtClean="0">
                <a:sym typeface="Microsoft YaHei" panose="020B0503020204020204" pitchFamily="34" charset="-122"/>
              </a:rPr>
              <a:t>节点中只存在一个</a:t>
            </a:r>
            <a:r>
              <a:rPr lang="en-US" altLang="zh-CN" sz="2000" dirty="0" smtClean="0">
                <a:sym typeface="Microsoft YaHei" panose="020B0503020204020204" pitchFamily="34" charset="-122"/>
              </a:rPr>
              <a:t>Leader</a:t>
            </a:r>
            <a:r>
              <a:rPr lang="zh-CN" altLang="en-US" sz="2000" dirty="0" smtClean="0">
                <a:sym typeface="Microsoft YaHei" panose="020B0503020204020204" pitchFamily="34" charset="-122"/>
              </a:rPr>
              <a:t>的节点，其他节点都为</a:t>
            </a:r>
            <a:r>
              <a:rPr lang="en-US" altLang="zh-CN" sz="2000" dirty="0" smtClean="0">
                <a:sym typeface="Microsoft YaHei" panose="020B0503020204020204" pitchFamily="34" charset="-122"/>
              </a:rPr>
              <a:t>Follower</a:t>
            </a:r>
            <a:r>
              <a:rPr lang="zh-CN" altLang="en-US" sz="2000" dirty="0" smtClean="0">
                <a:sym typeface="Microsoft YaHei" panose="020B0503020204020204" pitchFamily="34" charset="-122"/>
              </a:rPr>
              <a:t>。</a:t>
            </a:r>
            <a:endParaRPr lang="en-US" altLang="zh-CN" sz="2000" dirty="0" smtClean="0">
              <a:sym typeface="Microsoft YaHei" panose="020B0503020204020204" pitchFamily="34" charset="-122"/>
            </a:endParaRPr>
          </a:p>
          <a:p>
            <a:r>
              <a:rPr lang="zh-CN" altLang="en-US" sz="2000" dirty="0" smtClean="0">
                <a:sym typeface="Microsoft YaHei" panose="020B0503020204020204" pitchFamily="34" charset="-122"/>
              </a:rPr>
              <a:t>启动时选举出</a:t>
            </a:r>
            <a:r>
              <a:rPr lang="en-US" altLang="zh-CN" sz="2000" dirty="0" smtClean="0">
                <a:sym typeface="Microsoft YaHei" panose="020B0503020204020204" pitchFamily="34" charset="-122"/>
              </a:rPr>
              <a:t>leader</a:t>
            </a:r>
            <a:r>
              <a:rPr lang="zh-CN" altLang="en-US" sz="2000" dirty="0" smtClean="0">
                <a:sym typeface="Microsoft YaHei" panose="020B0503020204020204" pitchFamily="34" charset="-122"/>
              </a:rPr>
              <a:t>。</a:t>
            </a:r>
            <a:endParaRPr lang="en-US" altLang="zh-CN" sz="2000" dirty="0" smtClean="0">
              <a:sym typeface="Microsoft YaHei" panose="020B0503020204020204" pitchFamily="34" charset="-122"/>
            </a:endParaRPr>
          </a:p>
          <a:p>
            <a:r>
              <a:rPr lang="en-US" altLang="zh-CN" sz="2000" dirty="0" err="1" smtClean="0">
                <a:sym typeface="Microsoft YaHei" panose="020B0503020204020204" pitchFamily="34" charset="-122"/>
              </a:rPr>
              <a:t>ZooKeeper</a:t>
            </a:r>
            <a:r>
              <a:rPr lang="zh-CN" altLang="en-US" sz="2000" dirty="0" smtClean="0">
                <a:sym typeface="Microsoft YaHei" panose="020B0503020204020204" pitchFamily="34" charset="-122"/>
              </a:rPr>
              <a:t>使用自定义的原子消息协议，保证了整个系统中的节点数据的一致性。</a:t>
            </a:r>
            <a:endParaRPr lang="en-US" altLang="zh-CN" sz="2000" dirty="0" smtClean="0">
              <a:sym typeface="Microsoft YaHei" panose="020B0503020204020204" pitchFamily="34" charset="-122"/>
            </a:endParaRPr>
          </a:p>
          <a:p>
            <a:r>
              <a:rPr lang="en-US" altLang="zh-CN" sz="2000" dirty="0" smtClean="0">
                <a:sym typeface="Microsoft YaHei" panose="020B0503020204020204" pitchFamily="34" charset="-122"/>
              </a:rPr>
              <a:t>Leader</a:t>
            </a:r>
            <a:r>
              <a:rPr lang="zh-CN" altLang="en-US" sz="2000" dirty="0" smtClean="0">
                <a:sym typeface="Microsoft YaHei" panose="020B0503020204020204" pitchFamily="34" charset="-122"/>
              </a:rPr>
              <a:t>节点在接收到数据变更请求后，先写磁盘再写内存。</a:t>
            </a:r>
            <a:endParaRPr lang="zh-CN" altLang="en-US" sz="2000" dirty="0">
              <a:sym typeface="Microsoft YaHei" panose="020B0503020204020204" pitchFamily="34" charset="-122"/>
            </a:endParaRPr>
          </a:p>
        </p:txBody>
      </p:sp>
      <p:grpSp>
        <p:nvGrpSpPr>
          <p:cNvPr id="6" name="组合 5"/>
          <p:cNvGrpSpPr/>
          <p:nvPr/>
        </p:nvGrpSpPr>
        <p:grpSpPr>
          <a:xfrm>
            <a:off x="2404805" y="1399379"/>
            <a:ext cx="7369099" cy="2352434"/>
            <a:chOff x="4655834" y="2365778"/>
            <a:chExt cx="14740118" cy="4705481"/>
          </a:xfrm>
        </p:grpSpPr>
        <p:sp>
          <p:nvSpPr>
            <p:cNvPr id="7" name="圆角矩形 6"/>
            <p:cNvSpPr/>
            <p:nvPr/>
          </p:nvSpPr>
          <p:spPr bwMode="auto">
            <a:xfrm>
              <a:off x="4736653" y="2365778"/>
              <a:ext cx="14578482" cy="2902283"/>
            </a:xfrm>
            <a:prstGeom prst="roundRect">
              <a:avLst>
                <a:gd name="adj" fmla="val 3653"/>
              </a:avLst>
            </a:prstGeom>
            <a:solidFill>
              <a:schemeClr val="bg1">
                <a:lumMod val="95000"/>
              </a:schemeClr>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grpSp>
          <p:nvGrpSpPr>
            <p:cNvPr id="8" name="组合 7"/>
            <p:cNvGrpSpPr/>
            <p:nvPr/>
          </p:nvGrpSpPr>
          <p:grpSpPr>
            <a:xfrm>
              <a:off x="6521492" y="3991922"/>
              <a:ext cx="1440421" cy="720210"/>
              <a:chOff x="6521066" y="3795078"/>
              <a:chExt cx="1440327" cy="720163"/>
            </a:xfrm>
          </p:grpSpPr>
          <p:sp>
            <p:nvSpPr>
              <p:cNvPr id="79" name="圆角矩形 78"/>
              <p:cNvSpPr/>
              <p:nvPr/>
            </p:nvSpPr>
            <p:spPr bwMode="auto">
              <a:xfrm>
                <a:off x="6521066" y="3795078"/>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80" name="文本框 79"/>
              <p:cNvSpPr txBox="1"/>
              <p:nvPr/>
            </p:nvSpPr>
            <p:spPr bwMode="auto">
              <a:xfrm>
                <a:off x="6531109" y="3838733"/>
                <a:ext cx="1420242"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Server</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grpSp>
          <p:nvGrpSpPr>
            <p:cNvPr id="9" name="组合 8"/>
            <p:cNvGrpSpPr/>
            <p:nvPr/>
          </p:nvGrpSpPr>
          <p:grpSpPr>
            <a:xfrm>
              <a:off x="8800356" y="3991922"/>
              <a:ext cx="1440421" cy="720210"/>
              <a:chOff x="8799782" y="3795078"/>
              <a:chExt cx="1440327" cy="720163"/>
            </a:xfrm>
          </p:grpSpPr>
          <p:sp>
            <p:nvSpPr>
              <p:cNvPr id="77" name="圆角矩形 76"/>
              <p:cNvSpPr/>
              <p:nvPr/>
            </p:nvSpPr>
            <p:spPr bwMode="auto">
              <a:xfrm>
                <a:off x="8799782" y="3795078"/>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78" name="文本框 77"/>
              <p:cNvSpPr txBox="1"/>
              <p:nvPr/>
            </p:nvSpPr>
            <p:spPr bwMode="auto">
              <a:xfrm>
                <a:off x="8809825" y="3838733"/>
                <a:ext cx="1420242"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Server</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grpSp>
          <p:nvGrpSpPr>
            <p:cNvPr id="10" name="组合 9"/>
            <p:cNvGrpSpPr/>
            <p:nvPr/>
          </p:nvGrpSpPr>
          <p:grpSpPr>
            <a:xfrm>
              <a:off x="11079223" y="3991922"/>
              <a:ext cx="1440421" cy="720210"/>
              <a:chOff x="11078497" y="3795078"/>
              <a:chExt cx="1440327" cy="720163"/>
            </a:xfrm>
          </p:grpSpPr>
          <p:sp>
            <p:nvSpPr>
              <p:cNvPr id="75" name="圆角矩形 74"/>
              <p:cNvSpPr/>
              <p:nvPr/>
            </p:nvSpPr>
            <p:spPr bwMode="auto">
              <a:xfrm>
                <a:off x="11078497" y="3795078"/>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76" name="文本框 75"/>
              <p:cNvSpPr txBox="1"/>
              <p:nvPr/>
            </p:nvSpPr>
            <p:spPr bwMode="auto">
              <a:xfrm>
                <a:off x="11088540" y="3838733"/>
                <a:ext cx="1420242"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Server</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grpSp>
          <p:nvGrpSpPr>
            <p:cNvPr id="11" name="组合 10"/>
            <p:cNvGrpSpPr/>
            <p:nvPr/>
          </p:nvGrpSpPr>
          <p:grpSpPr>
            <a:xfrm>
              <a:off x="13358089" y="3991922"/>
              <a:ext cx="1440421" cy="720210"/>
              <a:chOff x="13357213" y="3795078"/>
              <a:chExt cx="1440327" cy="720163"/>
            </a:xfrm>
          </p:grpSpPr>
          <p:sp>
            <p:nvSpPr>
              <p:cNvPr id="73" name="圆角矩形 72"/>
              <p:cNvSpPr/>
              <p:nvPr/>
            </p:nvSpPr>
            <p:spPr bwMode="auto">
              <a:xfrm>
                <a:off x="13357213" y="3795078"/>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74" name="文本框 73"/>
              <p:cNvSpPr txBox="1"/>
              <p:nvPr/>
            </p:nvSpPr>
            <p:spPr bwMode="auto">
              <a:xfrm>
                <a:off x="13367256" y="3838733"/>
                <a:ext cx="1420242"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Server</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grpSp>
          <p:nvGrpSpPr>
            <p:cNvPr id="12" name="组合 11"/>
            <p:cNvGrpSpPr/>
            <p:nvPr/>
          </p:nvGrpSpPr>
          <p:grpSpPr>
            <a:xfrm>
              <a:off x="15636953" y="3991922"/>
              <a:ext cx="1440421" cy="720210"/>
              <a:chOff x="15635933" y="3795078"/>
              <a:chExt cx="1440327" cy="720163"/>
            </a:xfrm>
          </p:grpSpPr>
          <p:sp>
            <p:nvSpPr>
              <p:cNvPr id="71" name="圆角矩形 70"/>
              <p:cNvSpPr/>
              <p:nvPr/>
            </p:nvSpPr>
            <p:spPr bwMode="auto">
              <a:xfrm>
                <a:off x="15635933" y="3795078"/>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72" name="文本框 71"/>
              <p:cNvSpPr txBox="1"/>
              <p:nvPr/>
            </p:nvSpPr>
            <p:spPr bwMode="auto">
              <a:xfrm>
                <a:off x="15645976" y="3838733"/>
                <a:ext cx="1420242"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Server</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cxnSp>
          <p:nvCxnSpPr>
            <p:cNvPr id="13" name="直接连接符 12"/>
            <p:cNvCxnSpPr/>
            <p:nvPr/>
          </p:nvCxnSpPr>
          <p:spPr>
            <a:xfrm flipV="1">
              <a:off x="7241701" y="4712132"/>
              <a:ext cx="386" cy="1914794"/>
            </a:xfrm>
            <a:prstGeom prst="line">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375661" y="5972482"/>
              <a:ext cx="3577356" cy="654443"/>
              <a:chOff x="5375311" y="5775510"/>
              <a:chExt cx="3577123" cy="654400"/>
            </a:xfrm>
          </p:grpSpPr>
          <p:cxnSp>
            <p:nvCxnSpPr>
              <p:cNvPr id="68" name="直接连接符 67"/>
              <p:cNvCxnSpPr/>
              <p:nvPr/>
            </p:nvCxnSpPr>
            <p:spPr>
              <a:xfrm flipH="1" flipV="1">
                <a:off x="5375311" y="5775510"/>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375311" y="5778674"/>
                <a:ext cx="3577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8952049"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7476415" y="4715404"/>
              <a:ext cx="4213469" cy="651278"/>
              <a:chOff x="5375311" y="5778674"/>
              <a:chExt cx="4213195" cy="651236"/>
            </a:xfrm>
          </p:grpSpPr>
          <p:cxnSp>
            <p:nvCxnSpPr>
              <p:cNvPr id="65" name="直接连接符 64"/>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375311" y="5778674"/>
                <a:ext cx="42128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9588121" y="5778674"/>
                <a:ext cx="385" cy="651236"/>
              </a:xfrm>
              <a:prstGeom prst="line">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flipV="1">
              <a:off x="11940816" y="4713759"/>
              <a:ext cx="4213469" cy="651278"/>
              <a:chOff x="5375311" y="5778674"/>
              <a:chExt cx="4213195" cy="651236"/>
            </a:xfrm>
          </p:grpSpPr>
          <p:cxnSp>
            <p:nvCxnSpPr>
              <p:cNvPr id="62" name="直接连接符 61"/>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375311" y="5778674"/>
                <a:ext cx="42128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9588121" y="5778674"/>
                <a:ext cx="385" cy="651236"/>
              </a:xfrm>
              <a:prstGeom prst="line">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V="1">
              <a:off x="9438402" y="4718917"/>
              <a:ext cx="1999779" cy="485226"/>
              <a:chOff x="5375311" y="5778674"/>
              <a:chExt cx="4213195" cy="651236"/>
            </a:xfrm>
          </p:grpSpPr>
          <p:cxnSp>
            <p:nvCxnSpPr>
              <p:cNvPr id="59" name="直接连接符 58"/>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5375311" y="5778674"/>
                <a:ext cx="42128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9588121" y="5778674"/>
                <a:ext cx="385" cy="651236"/>
              </a:xfrm>
              <a:prstGeom prst="line">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flipV="1">
              <a:off x="12173337" y="4713926"/>
              <a:ext cx="1999779" cy="485226"/>
              <a:chOff x="5375311" y="5778674"/>
              <a:chExt cx="4213195" cy="651236"/>
            </a:xfrm>
          </p:grpSpPr>
          <p:cxnSp>
            <p:nvCxnSpPr>
              <p:cNvPr id="56" name="直接连接符 55"/>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375311" y="5778674"/>
                <a:ext cx="42128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9588121" y="5778674"/>
                <a:ext cx="385" cy="651236"/>
              </a:xfrm>
              <a:prstGeom prst="line">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3046033" y="4716923"/>
              <a:ext cx="1932770" cy="1914793"/>
              <a:chOff x="13045185" y="4520033"/>
              <a:chExt cx="1932644" cy="1914668"/>
            </a:xfrm>
          </p:grpSpPr>
          <p:cxnSp>
            <p:nvCxnSpPr>
              <p:cNvPr id="51" name="直接连接符 50"/>
              <p:cNvCxnSpPr/>
              <p:nvPr/>
            </p:nvCxnSpPr>
            <p:spPr>
              <a:xfrm flipV="1">
                <a:off x="13992994" y="4520033"/>
                <a:ext cx="386" cy="1260000"/>
              </a:xfrm>
              <a:prstGeom prst="line">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3045185" y="5783465"/>
                <a:ext cx="1932644" cy="651236"/>
                <a:chOff x="5375311" y="5778674"/>
                <a:chExt cx="3577123" cy="651236"/>
              </a:xfrm>
            </p:grpSpPr>
            <p:cxnSp>
              <p:nvCxnSpPr>
                <p:cNvPr id="53" name="直接连接符 52"/>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375311" y="5778674"/>
                  <a:ext cx="3577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8952049"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0" name="组合 19"/>
            <p:cNvGrpSpPr/>
            <p:nvPr/>
          </p:nvGrpSpPr>
          <p:grpSpPr>
            <a:xfrm>
              <a:off x="16730386" y="4716922"/>
              <a:ext cx="1944343" cy="1914793"/>
              <a:chOff x="13033613" y="4520033"/>
              <a:chExt cx="1944216" cy="1914668"/>
            </a:xfrm>
          </p:grpSpPr>
          <p:cxnSp>
            <p:nvCxnSpPr>
              <p:cNvPr id="46" name="直接连接符 45"/>
              <p:cNvCxnSpPr/>
              <p:nvPr/>
            </p:nvCxnSpPr>
            <p:spPr>
              <a:xfrm flipV="1">
                <a:off x="13033613" y="4520033"/>
                <a:ext cx="386" cy="1260000"/>
              </a:xfrm>
              <a:prstGeom prst="line">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13045185" y="5783465"/>
                <a:ext cx="1932644" cy="651236"/>
                <a:chOff x="5375311" y="5778674"/>
                <a:chExt cx="3577123" cy="651236"/>
              </a:xfrm>
            </p:grpSpPr>
            <p:cxnSp>
              <p:nvCxnSpPr>
                <p:cNvPr id="48" name="直接连接符 47"/>
                <p:cNvCxnSpPr/>
                <p:nvPr/>
              </p:nvCxnSpPr>
              <p:spPr>
                <a:xfrm flipH="1" flipV="1">
                  <a:off x="5375311"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375311" y="5778674"/>
                  <a:ext cx="35771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8952049" y="5778674"/>
                  <a:ext cx="385" cy="651236"/>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nvGrpSpPr>
          <p:grpSpPr>
            <a:xfrm>
              <a:off x="9673143" y="4691213"/>
              <a:ext cx="1194993" cy="1914793"/>
              <a:chOff x="16881698" y="4672432"/>
              <a:chExt cx="1944216" cy="1914668"/>
            </a:xfrm>
          </p:grpSpPr>
          <p:cxnSp>
            <p:nvCxnSpPr>
              <p:cNvPr id="43" name="直接连接符 42"/>
              <p:cNvCxnSpPr/>
              <p:nvPr/>
            </p:nvCxnSpPr>
            <p:spPr>
              <a:xfrm flipV="1">
                <a:off x="16881698" y="4672432"/>
                <a:ext cx="386" cy="1260000"/>
              </a:xfrm>
              <a:prstGeom prst="line">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893270" y="5935864"/>
                <a:ext cx="19326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18825706" y="5935864"/>
                <a:ext cx="208" cy="65123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0292303" y="3283520"/>
              <a:ext cx="1503700" cy="632878"/>
              <a:chOff x="10941861" y="2915607"/>
              <a:chExt cx="1503603" cy="632837"/>
            </a:xfrm>
          </p:grpSpPr>
          <p:sp>
            <p:nvSpPr>
              <p:cNvPr id="41" name="矩形标注 40"/>
              <p:cNvSpPr/>
              <p:nvPr/>
            </p:nvSpPr>
            <p:spPr bwMode="auto">
              <a:xfrm>
                <a:off x="11061421" y="2985007"/>
                <a:ext cx="1294514" cy="541778"/>
              </a:xfrm>
              <a:prstGeom prst="wedgeRectCallout">
                <a:avLst>
                  <a:gd name="adj1" fmla="val -2066"/>
                  <a:gd name="adj2" fmla="val 81116"/>
                </a:avLst>
              </a:prstGeom>
              <a:solidFill>
                <a:srgbClr val="9C71AF"/>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pPr algn="ctr"/>
                <a:endParaRPr lang="zh-CN" altLang="en-US" sz="1200" dirty="0">
                  <a:ea typeface="Microsoft YaHei" panose="020B0503020204020204" pitchFamily="34" charset="-122"/>
                  <a:sym typeface="Microsoft YaHei" panose="020B0503020204020204" pitchFamily="34" charset="-122"/>
                </a:endParaRPr>
              </a:p>
            </p:txBody>
          </p:sp>
          <p:sp>
            <p:nvSpPr>
              <p:cNvPr id="42" name="文本框 41"/>
              <p:cNvSpPr txBox="1"/>
              <p:nvPr/>
            </p:nvSpPr>
            <p:spPr bwMode="auto">
              <a:xfrm>
                <a:off x="10941861" y="2915607"/>
                <a:ext cx="1503603" cy="632837"/>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Leader</a:t>
                </a:r>
                <a:endPar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sp>
          <p:nvSpPr>
            <p:cNvPr id="23" name="文本框 22"/>
            <p:cNvSpPr txBox="1"/>
            <p:nvPr/>
          </p:nvSpPr>
          <p:spPr bwMode="auto">
            <a:xfrm>
              <a:off x="9651115" y="2447025"/>
              <a:ext cx="4749559" cy="756004"/>
            </a:xfrm>
            <a:prstGeom prst="rect">
              <a:avLst/>
            </a:prstGeom>
            <a:noFill/>
            <a:ln w="9525">
              <a:noFill/>
              <a:miter lim="800000"/>
            </a:ln>
          </p:spPr>
          <p:txBody>
            <a:bodyPr wrap="square" lIns="99985" tIns="49989" rIns="99985" bIns="49989" rtlCol="0">
              <a:spAutoFit/>
            </a:bodyPr>
            <a:lstStyle/>
            <a:p>
              <a:pPr algn="ctr" defTabSz="1001395" eaLnBrk="0" hangingPunct="0"/>
              <a:r>
                <a:rPr lang="en-US" altLang="zh-CN" sz="1800" b="1" dirty="0" err="1">
                  <a:solidFill>
                    <a:srgbClr val="505050"/>
                  </a:solidFill>
                  <a:ea typeface="Microsoft YaHei" panose="020B0503020204020204" pitchFamily="34" charset="-122"/>
                  <a:cs typeface="Arial" panose="020B0604020202090204" pitchFamily="34" charset="0"/>
                  <a:sym typeface="Microsoft YaHei" panose="020B0503020204020204" pitchFamily="34" charset="-122"/>
                </a:rPr>
                <a:t>ZooKeeper</a:t>
              </a:r>
              <a:r>
                <a:rPr lang="en-US" altLang="zh-CN" sz="1800" b="1" dirty="0">
                  <a:solidFill>
                    <a:srgbClr val="505050"/>
                  </a:solidFill>
                  <a:ea typeface="Microsoft YaHei" panose="020B0503020204020204" pitchFamily="34" charset="-122"/>
                  <a:cs typeface="Arial" panose="020B0604020202090204" pitchFamily="34" charset="0"/>
                  <a:sym typeface="Microsoft YaHei" panose="020B0503020204020204" pitchFamily="34" charset="-122"/>
                </a:rPr>
                <a:t> Service</a:t>
              </a:r>
              <a:endParaRPr lang="zh-CN" altLang="en-US" sz="1800" b="1" dirty="0">
                <a:solidFill>
                  <a:srgbClr val="505050"/>
                </a:solidFill>
                <a:ea typeface="Microsoft YaHei" panose="020B0503020204020204" pitchFamily="34" charset="-122"/>
                <a:cs typeface="Arial" panose="020B0604020202090204" pitchFamily="34" charset="0"/>
                <a:sym typeface="Microsoft YaHei" panose="020B0503020204020204" pitchFamily="34" charset="-122"/>
              </a:endParaRPr>
            </a:p>
          </p:txBody>
        </p:sp>
        <p:grpSp>
          <p:nvGrpSpPr>
            <p:cNvPr id="24" name="组合 23"/>
            <p:cNvGrpSpPr/>
            <p:nvPr/>
          </p:nvGrpSpPr>
          <p:grpSpPr>
            <a:xfrm>
              <a:off x="4655834" y="6335710"/>
              <a:ext cx="14740118" cy="735549"/>
              <a:chOff x="4655532" y="6386256"/>
              <a:chExt cx="14739158" cy="735501"/>
            </a:xfrm>
          </p:grpSpPr>
          <p:sp>
            <p:nvSpPr>
              <p:cNvPr id="25" name="圆角矩形 24"/>
              <p:cNvSpPr/>
              <p:nvPr/>
            </p:nvSpPr>
            <p:spPr bwMode="auto">
              <a:xfrm>
                <a:off x="4655532" y="6386256"/>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26" name="圆角矩形 25"/>
              <p:cNvSpPr/>
              <p:nvPr/>
            </p:nvSpPr>
            <p:spPr bwMode="auto">
              <a:xfrm>
                <a:off x="6521452" y="6386256"/>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27" name="圆角矩形 26"/>
              <p:cNvSpPr/>
              <p:nvPr/>
            </p:nvSpPr>
            <p:spPr bwMode="auto">
              <a:xfrm>
                <a:off x="8387372" y="6386256"/>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28" name="圆角矩形 27"/>
              <p:cNvSpPr/>
              <p:nvPr/>
            </p:nvSpPr>
            <p:spPr bwMode="auto">
              <a:xfrm>
                <a:off x="10145541" y="6401594"/>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29" name="圆角矩形 28"/>
              <p:cNvSpPr/>
              <p:nvPr/>
            </p:nvSpPr>
            <p:spPr bwMode="auto">
              <a:xfrm>
                <a:off x="12325020" y="6401594"/>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30" name="圆角矩形 29"/>
              <p:cNvSpPr/>
              <p:nvPr/>
            </p:nvSpPr>
            <p:spPr bwMode="auto">
              <a:xfrm>
                <a:off x="14190940" y="6401594"/>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31" name="圆角矩形 30"/>
              <p:cNvSpPr/>
              <p:nvPr/>
            </p:nvSpPr>
            <p:spPr bwMode="auto">
              <a:xfrm>
                <a:off x="16088443" y="6386256"/>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32" name="圆角矩形 31"/>
              <p:cNvSpPr/>
              <p:nvPr/>
            </p:nvSpPr>
            <p:spPr bwMode="auto">
              <a:xfrm>
                <a:off x="17954363" y="6386256"/>
                <a:ext cx="1440327" cy="720163"/>
              </a:xfrm>
              <a:prstGeom prst="roundRect">
                <a:avLst/>
              </a:prstGeom>
              <a:solidFill>
                <a:srgbClr val="0498D7"/>
              </a:solidFill>
              <a:ln w="9525" cap="flat" cmpd="sng" algn="ctr">
                <a:noFill/>
                <a:prstDash val="solid"/>
                <a:round/>
                <a:headEnd type="none" w="med" len="med"/>
                <a:tailEnd type="none" w="med" len="med"/>
              </a:ln>
              <a:effectLst/>
            </p:spPr>
            <p:txBody>
              <a:bodyPr vert="horz" wrap="square" lIns="91445" tIns="45723" rIns="91445" bIns="45723" numCol="1" rtlCol="0" anchor="t" anchorCtr="0" compatLnSpc="1"/>
              <a:lstStyle/>
              <a:p>
                <a:endParaRPr lang="zh-CN" altLang="en-US">
                  <a:ea typeface="Microsoft YaHei" panose="020B0503020204020204" pitchFamily="34" charset="-122"/>
                  <a:sym typeface="Microsoft YaHei" panose="020B0503020204020204" pitchFamily="34" charset="-122"/>
                </a:endParaRPr>
              </a:p>
            </p:txBody>
          </p:sp>
          <p:sp>
            <p:nvSpPr>
              <p:cNvPr id="33" name="文本框 32"/>
              <p:cNvSpPr txBox="1"/>
              <p:nvPr/>
            </p:nvSpPr>
            <p:spPr bwMode="auto">
              <a:xfrm>
                <a:off x="4704047" y="6429911"/>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4" name="文本框 33"/>
              <p:cNvSpPr txBox="1"/>
              <p:nvPr/>
            </p:nvSpPr>
            <p:spPr bwMode="auto">
              <a:xfrm>
                <a:off x="6569969" y="6429911"/>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5" name="文本框 34"/>
              <p:cNvSpPr txBox="1"/>
              <p:nvPr/>
            </p:nvSpPr>
            <p:spPr bwMode="auto">
              <a:xfrm>
                <a:off x="8435888" y="6429911"/>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6" name="文本框 35"/>
              <p:cNvSpPr txBox="1"/>
              <p:nvPr/>
            </p:nvSpPr>
            <p:spPr bwMode="auto">
              <a:xfrm>
                <a:off x="10194057" y="6445248"/>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7" name="文本框 36"/>
              <p:cNvSpPr txBox="1"/>
              <p:nvPr/>
            </p:nvSpPr>
            <p:spPr bwMode="auto">
              <a:xfrm>
                <a:off x="12373537" y="6445248"/>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8" name="文本框 37"/>
              <p:cNvSpPr txBox="1"/>
              <p:nvPr/>
            </p:nvSpPr>
            <p:spPr bwMode="auto">
              <a:xfrm>
                <a:off x="14239456" y="6445248"/>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39" name="文本框 38"/>
              <p:cNvSpPr txBox="1"/>
              <p:nvPr/>
            </p:nvSpPr>
            <p:spPr bwMode="auto">
              <a:xfrm>
                <a:off x="16136960" y="6429911"/>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sp>
            <p:nvSpPr>
              <p:cNvPr id="40" name="文本框 39"/>
              <p:cNvSpPr txBox="1"/>
              <p:nvPr/>
            </p:nvSpPr>
            <p:spPr bwMode="auto">
              <a:xfrm>
                <a:off x="18002877" y="6429911"/>
                <a:ext cx="1343293" cy="632836"/>
              </a:xfrm>
              <a:prstGeom prst="rect">
                <a:avLst/>
              </a:prstGeom>
              <a:noFill/>
              <a:ln w="9525">
                <a:noFill/>
                <a:miter lim="800000"/>
              </a:ln>
            </p:spPr>
            <p:txBody>
              <a:bodyPr wrap="none" lIns="99985" tIns="49989" rIns="99985" bIns="49989" rtlCol="0">
                <a:spAutoFit/>
              </a:bodyPr>
              <a:lstStyle/>
              <a:p>
                <a:pPr algn="ctr" defTabSz="1001395" eaLnBrk="0" hangingPunct="0"/>
                <a:r>
                  <a:rPr lang="en-US" altLang="zh-CN"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rPr>
                  <a:t>Client</a:t>
                </a:r>
                <a:endParaRPr lang="zh-CN" altLang="en-US" sz="1400" dirty="0">
                  <a:solidFill>
                    <a:schemeClr val="bg1"/>
                  </a:solidFill>
                  <a:ea typeface="Microsoft YaHei" panose="020B0503020204020204" pitchFamily="34" charset="-122"/>
                  <a:cs typeface="Arial" panose="020B0604020202090204" pitchFamily="34" charset="0"/>
                  <a:sym typeface="Microsoft YaHei"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sym typeface="Microsoft YaHei" panose="020B0503020204020204" pitchFamily="34" charset="-122"/>
              </a:rPr>
              <a:t>ZooKeeper</a:t>
            </a:r>
            <a:r>
              <a:rPr lang="zh-CN" altLang="en-US" dirty="0">
                <a:sym typeface="Microsoft YaHei" panose="020B0503020204020204" pitchFamily="34" charset="-122"/>
              </a:rPr>
              <a:t>体系</a:t>
            </a:r>
            <a:r>
              <a:rPr lang="zh-CN" altLang="en-US" dirty="0" smtClean="0">
                <a:sym typeface="Microsoft YaHei" panose="020B0503020204020204" pitchFamily="34" charset="-122"/>
              </a:rPr>
              <a:t>架构 </a:t>
            </a:r>
            <a:r>
              <a:rPr lang="en-US" altLang="zh-CN" dirty="0" smtClean="0">
                <a:sym typeface="Microsoft YaHei" panose="020B0503020204020204" pitchFamily="34" charset="-122"/>
              </a:rPr>
              <a:t>- </a:t>
            </a:r>
            <a:r>
              <a:rPr lang="zh-CN" altLang="en-US" dirty="0" smtClean="0">
                <a:sym typeface="Microsoft YaHei" panose="020B0503020204020204" pitchFamily="34" charset="-122"/>
              </a:rPr>
              <a:t>容灾能力</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p:txBody>
          <a:bodyPr/>
          <a:lstStyle/>
          <a:p>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能够完成选举即能够正常对外提供服务。</a:t>
            </a:r>
            <a:endParaRPr lang="en-US" altLang="zh-CN" dirty="0" smtClean="0">
              <a:sym typeface="Microsoft YaHei" panose="020B0503020204020204" pitchFamily="34" charset="-122"/>
            </a:endParaRPr>
          </a:p>
          <a:p>
            <a:pPr lvl="1"/>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选举时，当某一个实例获得了半数以上的票数时，则变为</a:t>
            </a:r>
            <a:r>
              <a:rPr lang="en-US" altLang="zh-CN" dirty="0" smtClean="0">
                <a:sym typeface="Microsoft YaHei" panose="020B0503020204020204" pitchFamily="34" charset="-122"/>
              </a:rPr>
              <a:t>leader</a:t>
            </a:r>
            <a:r>
              <a:rPr lang="zh-CN" altLang="en-US" dirty="0" smtClean="0">
                <a:sym typeface="Microsoft YaHei" panose="020B0503020204020204" pitchFamily="34" charset="-122"/>
              </a:rPr>
              <a:t>。</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对于</a:t>
            </a:r>
            <a:r>
              <a:rPr lang="en-US" altLang="zh-CN" dirty="0" smtClean="0">
                <a:sym typeface="Microsoft YaHei" panose="020B0503020204020204" pitchFamily="34" charset="-122"/>
              </a:rPr>
              <a:t>n</a:t>
            </a:r>
            <a:r>
              <a:rPr lang="zh-CN" altLang="en-US" dirty="0" smtClean="0">
                <a:sym typeface="Microsoft YaHei" panose="020B0503020204020204" pitchFamily="34" charset="-122"/>
              </a:rPr>
              <a:t>个实例的服务，</a:t>
            </a:r>
            <a:r>
              <a:rPr lang="en-US" altLang="zh-CN" dirty="0" smtClean="0">
                <a:sym typeface="Microsoft YaHei" panose="020B0503020204020204" pitchFamily="34" charset="-122"/>
              </a:rPr>
              <a:t>n</a:t>
            </a:r>
            <a:r>
              <a:rPr lang="zh-CN" altLang="en-US" dirty="0" smtClean="0">
                <a:sym typeface="Microsoft YaHei" panose="020B0503020204020204" pitchFamily="34" charset="-122"/>
              </a:rPr>
              <a:t>可能为奇数或偶数。</a:t>
            </a:r>
            <a:endParaRPr lang="en-US" altLang="zh-CN" dirty="0" smtClean="0">
              <a:sym typeface="Microsoft YaHei" panose="020B0503020204020204" pitchFamily="34" charset="-122"/>
            </a:endParaRPr>
          </a:p>
          <a:p>
            <a:pPr lvl="1"/>
            <a:r>
              <a:rPr lang="en-US" altLang="zh-CN" dirty="0" smtClean="0">
                <a:sym typeface="Microsoft YaHei" panose="020B0503020204020204" pitchFamily="34" charset="-122"/>
              </a:rPr>
              <a:t>n</a:t>
            </a:r>
            <a:r>
              <a:rPr lang="zh-CN" altLang="en-US" dirty="0" smtClean="0">
                <a:sym typeface="Microsoft YaHei" panose="020B0503020204020204" pitchFamily="34" charset="-122"/>
              </a:rPr>
              <a:t>为奇数时，假定</a:t>
            </a:r>
            <a:r>
              <a:rPr lang="en-US" altLang="zh-CN" dirty="0" smtClean="0">
                <a:sym typeface="Microsoft YaHei" panose="020B0503020204020204" pitchFamily="34" charset="-122"/>
              </a:rPr>
              <a:t>		    </a:t>
            </a:r>
            <a:r>
              <a:rPr lang="zh-CN" altLang="en-US" dirty="0" smtClean="0">
                <a:sym typeface="Microsoft YaHei" panose="020B0503020204020204" pitchFamily="34" charset="-122"/>
              </a:rPr>
              <a:t>，则成为</a:t>
            </a:r>
            <a:r>
              <a:rPr lang="en-US" altLang="zh-CN" dirty="0" smtClean="0">
                <a:sym typeface="Microsoft YaHei" panose="020B0503020204020204" pitchFamily="34" charset="-122"/>
              </a:rPr>
              <a:t>leader</a:t>
            </a:r>
            <a:r>
              <a:rPr lang="zh-CN" altLang="en-US" dirty="0" smtClean="0">
                <a:sym typeface="Microsoft YaHei" panose="020B0503020204020204" pitchFamily="34" charset="-122"/>
              </a:rPr>
              <a:t>的节点需获得</a:t>
            </a:r>
            <a:r>
              <a:rPr lang="en-US" altLang="zh-CN" dirty="0" smtClean="0">
                <a:sym typeface="Microsoft YaHei" panose="020B0503020204020204" pitchFamily="34" charset="-122"/>
              </a:rPr>
              <a:t>x+1</a:t>
            </a:r>
            <a:r>
              <a:rPr lang="zh-CN" altLang="en-US" dirty="0" smtClean="0">
                <a:sym typeface="Microsoft YaHei" panose="020B0503020204020204" pitchFamily="34" charset="-122"/>
              </a:rPr>
              <a:t>票，容灾能力为</a:t>
            </a:r>
            <a:r>
              <a:rPr lang="en-US" altLang="zh-CN" dirty="0" smtClean="0">
                <a:sym typeface="Microsoft YaHei" panose="020B0503020204020204" pitchFamily="34" charset="-122"/>
              </a:rPr>
              <a:t>x</a:t>
            </a:r>
            <a:r>
              <a:rPr lang="zh-CN" altLang="en-US" dirty="0" smtClean="0">
                <a:sym typeface="Microsoft YaHei" panose="020B0503020204020204" pitchFamily="34" charset="-122"/>
              </a:rPr>
              <a:t>。</a:t>
            </a:r>
            <a:r>
              <a:rPr lang="en-US" altLang="zh-CN" dirty="0" smtClean="0">
                <a:sym typeface="Microsoft YaHei" panose="020B0503020204020204" pitchFamily="34" charset="-122"/>
              </a:rPr>
              <a:t>1</a:t>
            </a:r>
            <a:endParaRPr lang="en-US" altLang="zh-CN" dirty="0" smtClean="0">
              <a:sym typeface="Microsoft YaHei" panose="020B0503020204020204" pitchFamily="34" charset="-122"/>
            </a:endParaRPr>
          </a:p>
          <a:p>
            <a:pPr lvl="1"/>
            <a:r>
              <a:rPr lang="en-US" altLang="zh-CN" dirty="0" smtClean="0">
                <a:sym typeface="Microsoft YaHei" panose="020B0503020204020204" pitchFamily="34" charset="-122"/>
              </a:rPr>
              <a:t>n</a:t>
            </a:r>
            <a:r>
              <a:rPr lang="zh-CN" altLang="en-US" dirty="0" smtClean="0">
                <a:sym typeface="Microsoft YaHei" panose="020B0503020204020204" pitchFamily="34" charset="-122"/>
              </a:rPr>
              <a:t>为偶数时，假定</a:t>
            </a:r>
            <a:r>
              <a:rPr lang="en-US" altLang="zh-CN" dirty="0" smtClean="0">
                <a:sym typeface="Microsoft YaHei" panose="020B0503020204020204" pitchFamily="34" charset="-122"/>
              </a:rPr>
              <a:t>		     </a:t>
            </a:r>
            <a:r>
              <a:rPr lang="zh-CN" altLang="en-US" dirty="0" smtClean="0">
                <a:sym typeface="Microsoft YaHei" panose="020B0503020204020204" pitchFamily="34" charset="-122"/>
              </a:rPr>
              <a:t>，则成为</a:t>
            </a:r>
            <a:r>
              <a:rPr lang="en-US" altLang="zh-CN" dirty="0" smtClean="0">
                <a:sym typeface="Microsoft YaHei" panose="020B0503020204020204" pitchFamily="34" charset="-122"/>
              </a:rPr>
              <a:t>leader</a:t>
            </a:r>
            <a:r>
              <a:rPr lang="zh-CN" altLang="en-US" dirty="0" smtClean="0">
                <a:sym typeface="Microsoft YaHei" panose="020B0503020204020204" pitchFamily="34" charset="-122"/>
              </a:rPr>
              <a:t>的节点需要获得</a:t>
            </a:r>
            <a:r>
              <a:rPr lang="en-US" altLang="zh-CN" dirty="0" smtClean="0">
                <a:sym typeface="Microsoft YaHei" panose="020B0503020204020204" pitchFamily="34" charset="-122"/>
              </a:rPr>
              <a:t>x+2</a:t>
            </a:r>
            <a:r>
              <a:rPr lang="zh-CN" altLang="en-US" dirty="0" smtClean="0">
                <a:sym typeface="Microsoft YaHei" panose="020B0503020204020204" pitchFamily="34" charset="-122"/>
              </a:rPr>
              <a:t>票 </a:t>
            </a:r>
            <a:r>
              <a:rPr lang="en-US" altLang="zh-CN" dirty="0" smtClean="0">
                <a:sym typeface="Microsoft YaHei" panose="020B0503020204020204" pitchFamily="34" charset="-122"/>
              </a:rPr>
              <a:t>(</a:t>
            </a:r>
            <a:r>
              <a:rPr lang="zh-CN" altLang="en-US" dirty="0" smtClean="0">
                <a:sym typeface="Microsoft YaHei" panose="020B0503020204020204" pitchFamily="34" charset="-122"/>
              </a:rPr>
              <a:t>大于一半</a:t>
            </a:r>
            <a:r>
              <a:rPr lang="en-US" altLang="zh-CN" dirty="0" smtClean="0">
                <a:sym typeface="Microsoft YaHei" panose="020B0503020204020204" pitchFamily="34" charset="-122"/>
              </a:rPr>
              <a:t>)</a:t>
            </a:r>
            <a:r>
              <a:rPr lang="zh-CN" altLang="en-US" dirty="0" smtClean="0">
                <a:sym typeface="Microsoft YaHei" panose="020B0503020204020204" pitchFamily="34" charset="-122"/>
              </a:rPr>
              <a:t>，容灾能力为</a:t>
            </a:r>
            <a:r>
              <a:rPr lang="en-US" altLang="zh-CN" dirty="0" smtClean="0">
                <a:sym typeface="Microsoft YaHei" panose="020B0503020204020204" pitchFamily="34" charset="-122"/>
              </a:rPr>
              <a:t>x</a:t>
            </a:r>
            <a:r>
              <a:rPr lang="zh-CN" altLang="en-US" dirty="0" smtClean="0">
                <a:sym typeface="Microsoft YaHei" panose="020B0503020204020204" pitchFamily="34" charset="-122"/>
              </a:rPr>
              <a:t>。</a:t>
            </a:r>
            <a:r>
              <a:rPr lang="en-US" altLang="zh-CN" dirty="0" smtClean="0">
                <a:sym typeface="Microsoft YaHei" panose="020B0503020204020204" pitchFamily="34" charset="-122"/>
              </a:rPr>
              <a:t>1</a:t>
            </a:r>
            <a:endParaRPr lang="zh-CN" altLang="en-US" dirty="0">
              <a:sym typeface="Microsoft YaHei" panose="020B0503020204020204" pitchFamily="34" charset="-122"/>
            </a:endParaRPr>
          </a:p>
        </p:txBody>
      </p:sp>
      <p:graphicFrame>
        <p:nvGraphicFramePr>
          <p:cNvPr id="4" name="对象 3"/>
          <p:cNvGraphicFramePr>
            <a:graphicFrameLocks noChangeAspect="1"/>
          </p:cNvGraphicFramePr>
          <p:nvPr/>
        </p:nvGraphicFramePr>
        <p:xfrm>
          <a:off x="3106683" y="3048470"/>
          <a:ext cx="1404156" cy="294420"/>
        </p:xfrm>
        <a:graphic>
          <a:graphicData uri="http://schemas.openxmlformats.org/presentationml/2006/ole">
            <mc:AlternateContent xmlns:mc="http://schemas.openxmlformats.org/markup-compatibility/2006">
              <mc:Choice xmlns:v="urn:schemas-microsoft-com:vml" Requires="v">
                <p:oleObj spid="_x0000_s4138" name="公式" r:id="rId1" imgW="18897600" imgH="3962400" progId="Equation.3">
                  <p:embed/>
                </p:oleObj>
              </mc:Choice>
              <mc:Fallback>
                <p:oleObj name="公式" r:id="rId1" imgW="18897600" imgH="3962400" progId="Equation.3">
                  <p:embed/>
                  <p:pic>
                    <p:nvPicPr>
                      <p:cNvPr id="0" name="图片 4137"/>
                      <p:cNvPicPr/>
                      <p:nvPr/>
                    </p:nvPicPr>
                    <p:blipFill>
                      <a:blip r:embed="rId2"/>
                      <a:stretch>
                        <a:fillRect/>
                      </a:stretch>
                    </p:blipFill>
                    <p:spPr>
                      <a:xfrm>
                        <a:off x="3106683" y="3048470"/>
                        <a:ext cx="1404156" cy="29442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3083823" y="3556335"/>
          <a:ext cx="1449387" cy="293687"/>
        </p:xfrm>
        <a:graphic>
          <a:graphicData uri="http://schemas.openxmlformats.org/presentationml/2006/ole">
            <mc:AlternateContent xmlns:mc="http://schemas.openxmlformats.org/markup-compatibility/2006">
              <mc:Choice xmlns:v="urn:schemas-microsoft-com:vml" Requires="v">
                <p:oleObj spid="_x0000_s4139" name="公式" r:id="rId3" imgW="19507200" imgH="3962400" progId="Equation.3">
                  <p:embed/>
                </p:oleObj>
              </mc:Choice>
              <mc:Fallback>
                <p:oleObj name="公式" r:id="rId3" imgW="19507200" imgH="3962400" progId="Equation.3">
                  <p:embed/>
                  <p:pic>
                    <p:nvPicPr>
                      <p:cNvPr id="0" name="图片 4138"/>
                      <p:cNvPicPr/>
                      <p:nvPr/>
                    </p:nvPicPr>
                    <p:blipFill>
                      <a:blip r:embed="rId4"/>
                      <a:stretch>
                        <a:fillRect/>
                      </a:stretch>
                    </p:blipFill>
                    <p:spPr>
                      <a:xfrm>
                        <a:off x="3083823" y="3556335"/>
                        <a:ext cx="1449387" cy="2936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sym typeface="Microsoft YaHei" panose="020B0503020204020204" pitchFamily="34" charset="-122"/>
              </a:rPr>
              <a:t>ZooKeeper</a:t>
            </a:r>
            <a:r>
              <a:rPr lang="zh-CN" altLang="en-US" smtClean="0">
                <a:sym typeface="Microsoft YaHei" panose="020B0503020204020204" pitchFamily="34" charset="-122"/>
              </a:rPr>
              <a:t>关键特性</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p:txBody>
          <a:bodyPr/>
          <a:lstStyle/>
          <a:p>
            <a:r>
              <a:rPr lang="zh-CN" altLang="en-US" dirty="0" smtClean="0">
                <a:sym typeface="Microsoft YaHei" panose="020B0503020204020204" pitchFamily="34" charset="-122"/>
              </a:rPr>
              <a:t>最终一致性：无论哪个</a:t>
            </a:r>
            <a:r>
              <a:rPr lang="en-US" altLang="zh-CN" dirty="0" smtClean="0">
                <a:sym typeface="Microsoft YaHei" panose="020B0503020204020204" pitchFamily="34" charset="-122"/>
              </a:rPr>
              <a:t>server</a:t>
            </a:r>
            <a:r>
              <a:rPr lang="zh-CN" altLang="en-US" dirty="0" smtClean="0">
                <a:sym typeface="Microsoft YaHei" panose="020B0503020204020204" pitchFamily="34" charset="-122"/>
              </a:rPr>
              <a:t>，对外展示的均是同一个视图。</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实时性：保证客户端将在一个时间间隔范围内获得服务器的更新信息，或者服务器失效的信息。</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可靠性：一条消息被一个</a:t>
            </a:r>
            <a:r>
              <a:rPr lang="en-US" altLang="zh-CN" dirty="0" smtClean="0">
                <a:sym typeface="Microsoft YaHei" panose="020B0503020204020204" pitchFamily="34" charset="-122"/>
              </a:rPr>
              <a:t>server</a:t>
            </a:r>
            <a:r>
              <a:rPr lang="zh-CN" altLang="en-US" dirty="0" smtClean="0">
                <a:sym typeface="Microsoft YaHei" panose="020B0503020204020204" pitchFamily="34" charset="-122"/>
              </a:rPr>
              <a:t>接收，它将被所有</a:t>
            </a:r>
            <a:r>
              <a:rPr lang="en-US" altLang="zh-CN" dirty="0" smtClean="0">
                <a:sym typeface="Microsoft YaHei" panose="020B0503020204020204" pitchFamily="34" charset="-122"/>
              </a:rPr>
              <a:t>server</a:t>
            </a:r>
            <a:r>
              <a:rPr lang="zh-CN" altLang="en-US" dirty="0" smtClean="0">
                <a:sym typeface="Microsoft YaHei" panose="020B0503020204020204" pitchFamily="34" charset="-122"/>
              </a:rPr>
              <a:t>接受。</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等待无关性：慢的或者失效的</a:t>
            </a:r>
            <a:r>
              <a:rPr lang="en-US" altLang="zh-CN" dirty="0" smtClean="0">
                <a:sym typeface="Microsoft YaHei" panose="020B0503020204020204" pitchFamily="34" charset="-122"/>
              </a:rPr>
              <a:t>client</a:t>
            </a:r>
            <a:r>
              <a:rPr lang="zh-CN" altLang="en-US" dirty="0" smtClean="0">
                <a:sym typeface="Microsoft YaHei" panose="020B0503020204020204" pitchFamily="34" charset="-122"/>
              </a:rPr>
              <a:t>不会干预快速的</a:t>
            </a:r>
            <a:r>
              <a:rPr lang="en-US" altLang="zh-CN" dirty="0" smtClean="0">
                <a:sym typeface="Microsoft YaHei" panose="020B0503020204020204" pitchFamily="34" charset="-122"/>
              </a:rPr>
              <a:t>client</a:t>
            </a:r>
            <a:r>
              <a:rPr lang="zh-CN" altLang="en-US" dirty="0" smtClean="0">
                <a:sym typeface="Microsoft YaHei" panose="020B0503020204020204" pitchFamily="34" charset="-122"/>
              </a:rPr>
              <a:t>的请求，使得每个</a:t>
            </a:r>
            <a:r>
              <a:rPr lang="en-US" altLang="zh-CN" dirty="0" smtClean="0">
                <a:sym typeface="Microsoft YaHei" panose="020B0503020204020204" pitchFamily="34" charset="-122"/>
              </a:rPr>
              <a:t>client</a:t>
            </a:r>
            <a:r>
              <a:rPr lang="zh-CN" altLang="en-US" dirty="0" smtClean="0">
                <a:sym typeface="Microsoft YaHei" panose="020B0503020204020204" pitchFamily="34" charset="-122"/>
              </a:rPr>
              <a:t>都能有效的等待。</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原子性：更新只能成功或者失败，没有中间状态。</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顺序一致性：客户端所发送的更新会按照它们被发送的顺序进行应用。</a:t>
            </a:r>
            <a:endParaRPr lang="zh-CN" altLang="en-US" dirty="0">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sym typeface="Microsoft YaHei" panose="020B0503020204020204" pitchFamily="34" charset="-122"/>
              </a:rPr>
              <a:t>ZooKeeper</a:t>
            </a:r>
            <a:r>
              <a:rPr lang="zh-CN" altLang="en-US" smtClean="0">
                <a:sym typeface="Microsoft YaHei" panose="020B0503020204020204" pitchFamily="34" charset="-122"/>
              </a:rPr>
              <a:t>读特性</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p:txBody>
          <a:bodyPr/>
          <a:lstStyle/>
          <a:p>
            <a:r>
              <a:rPr lang="zh-CN" altLang="en-US" dirty="0" smtClean="0">
                <a:sym typeface="Microsoft YaHei" panose="020B0503020204020204" pitchFamily="34" charset="-122"/>
              </a:rPr>
              <a:t>由</a:t>
            </a:r>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的一致性可知，客户端无论连接哪个</a:t>
            </a:r>
            <a:r>
              <a:rPr lang="en-US" altLang="zh-CN" dirty="0" smtClean="0">
                <a:sym typeface="Microsoft YaHei" panose="020B0503020204020204" pitchFamily="34" charset="-122"/>
              </a:rPr>
              <a:t>server</a:t>
            </a:r>
            <a:r>
              <a:rPr lang="zh-CN" altLang="en-US" dirty="0" smtClean="0">
                <a:sym typeface="Microsoft YaHei" panose="020B0503020204020204" pitchFamily="34" charset="-122"/>
              </a:rPr>
              <a:t>，获取的均是同一个视图。所以，读操作可以在客户端与任意节点间完成。</a:t>
            </a:r>
            <a:endParaRPr lang="en-US" altLang="zh-CN" dirty="0">
              <a:sym typeface="Microsoft YaHei" panose="020B0503020204020204" pitchFamily="34" charset="-122"/>
            </a:endParaRPr>
          </a:p>
        </p:txBody>
      </p:sp>
      <p:grpSp>
        <p:nvGrpSpPr>
          <p:cNvPr id="20" name="组合 19"/>
          <p:cNvGrpSpPr/>
          <p:nvPr/>
        </p:nvGrpSpPr>
        <p:grpSpPr>
          <a:xfrm>
            <a:off x="2676100" y="2529151"/>
            <a:ext cx="7380340" cy="3852177"/>
            <a:chOff x="4704268" y="4769632"/>
            <a:chExt cx="14762601" cy="7705358"/>
          </a:xfrm>
        </p:grpSpPr>
        <p:sp>
          <p:nvSpPr>
            <p:cNvPr id="21" name="圆角矩形 20"/>
            <p:cNvSpPr/>
            <p:nvPr/>
          </p:nvSpPr>
          <p:spPr>
            <a:xfrm>
              <a:off x="4704268" y="4774172"/>
              <a:ext cx="4362783" cy="5233336"/>
            </a:xfrm>
            <a:prstGeom prst="roundRect">
              <a:avLst>
                <a:gd name="adj" fmla="val 2356"/>
              </a:avLst>
            </a:prstGeom>
            <a:noFill/>
            <a:ln w="28575">
              <a:solidFill>
                <a:srgbClr val="0498D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sym typeface="Microsoft YaHei" panose="020B0503020204020204" pitchFamily="34" charset="-122"/>
              </a:endParaRPr>
            </a:p>
          </p:txBody>
        </p:sp>
        <p:sp>
          <p:nvSpPr>
            <p:cNvPr id="38" name="圆角矩形 37"/>
            <p:cNvSpPr/>
            <p:nvPr/>
          </p:nvSpPr>
          <p:spPr>
            <a:xfrm>
              <a:off x="9889181" y="4769632"/>
              <a:ext cx="4362783" cy="5233336"/>
            </a:xfrm>
            <a:prstGeom prst="roundRect">
              <a:avLst>
                <a:gd name="adj" fmla="val 1482"/>
              </a:avLst>
            </a:prstGeom>
            <a:noFill/>
            <a:ln w="28575">
              <a:solidFill>
                <a:srgbClr val="009CE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sym typeface="Microsoft YaHei" panose="020B0503020204020204" pitchFamily="34" charset="-122"/>
              </a:endParaRPr>
            </a:p>
          </p:txBody>
        </p:sp>
        <p:sp>
          <p:nvSpPr>
            <p:cNvPr id="39" name="圆角矩形 38"/>
            <p:cNvSpPr/>
            <p:nvPr/>
          </p:nvSpPr>
          <p:spPr>
            <a:xfrm>
              <a:off x="15104086" y="4774172"/>
              <a:ext cx="4362783" cy="5233336"/>
            </a:xfrm>
            <a:prstGeom prst="roundRect">
              <a:avLst>
                <a:gd name="adj" fmla="val 1919"/>
              </a:avLst>
            </a:prstGeom>
            <a:noFill/>
            <a:ln w="28575">
              <a:solidFill>
                <a:srgbClr val="0498D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sym typeface="Microsoft YaHei" panose="020B0503020204020204" pitchFamily="34" charset="-122"/>
              </a:endParaRPr>
            </a:p>
          </p:txBody>
        </p:sp>
        <p:sp>
          <p:nvSpPr>
            <p:cNvPr id="40" name="矩形 39"/>
            <p:cNvSpPr/>
            <p:nvPr/>
          </p:nvSpPr>
          <p:spPr>
            <a:xfrm>
              <a:off x="5935656" y="5810912"/>
              <a:ext cx="1959765" cy="800324"/>
            </a:xfrm>
            <a:prstGeom prst="rect">
              <a:avLst/>
            </a:prstGeom>
          </p:spPr>
          <p:txBody>
            <a:bodyPr wrap="none">
              <a:spAutoFit/>
            </a:bodyPr>
            <a:lstStyle/>
            <a:p>
              <a:r>
                <a:rPr lang="en-US" altLang="zh-CN" sz="2000" dirty="0" smtClean="0">
                  <a:solidFill>
                    <a:srgbClr val="505050"/>
                  </a:solidFill>
                  <a:ea typeface="Microsoft YaHei" panose="020B0503020204020204" pitchFamily="34" charset="-122"/>
                  <a:sym typeface="Microsoft YaHei" panose="020B0503020204020204" pitchFamily="34" charset="-122"/>
                </a:rPr>
                <a:t>ZK1(F</a:t>
              </a:r>
              <a:r>
                <a:rPr lang="en-US" altLang="zh-CN" sz="2000" dirty="0">
                  <a:solidFill>
                    <a:srgbClr val="505050"/>
                  </a:solidFill>
                  <a:ea typeface="Microsoft YaHei" panose="020B0503020204020204" pitchFamily="34" charset="-122"/>
                  <a:sym typeface="Microsoft YaHei" panose="020B0503020204020204" pitchFamily="34" charset="-122"/>
                </a:rPr>
                <a:t>)</a:t>
              </a:r>
              <a:endParaRPr lang="zh-CN" altLang="en-US" sz="2000" dirty="0">
                <a:solidFill>
                  <a:srgbClr val="505050"/>
                </a:solidFill>
                <a:ea typeface="Microsoft YaHei" panose="020B0503020204020204" pitchFamily="34" charset="-122"/>
                <a:sym typeface="Microsoft YaHei" panose="020B0503020204020204" pitchFamily="34" charset="-122"/>
              </a:endParaRPr>
            </a:p>
          </p:txBody>
        </p:sp>
        <p:sp>
          <p:nvSpPr>
            <p:cNvPr id="41" name="矩形 40"/>
            <p:cNvSpPr/>
            <p:nvPr/>
          </p:nvSpPr>
          <p:spPr>
            <a:xfrm>
              <a:off x="11135567" y="5810912"/>
              <a:ext cx="1950148" cy="800324"/>
            </a:xfrm>
            <a:prstGeom prst="rect">
              <a:avLst/>
            </a:prstGeom>
          </p:spPr>
          <p:txBody>
            <a:bodyPr wrap="none">
              <a:spAutoFit/>
            </a:bodyPr>
            <a:lstStyle/>
            <a:p>
              <a:r>
                <a:rPr lang="en-US" altLang="zh-CN" sz="2000" dirty="0" smtClean="0">
                  <a:solidFill>
                    <a:srgbClr val="505050"/>
                  </a:solidFill>
                  <a:ea typeface="Microsoft YaHei" panose="020B0503020204020204" pitchFamily="34" charset="-122"/>
                  <a:sym typeface="Microsoft YaHei" panose="020B0503020204020204" pitchFamily="34" charset="-122"/>
                </a:rPr>
                <a:t>ZK2(L</a:t>
              </a:r>
              <a:r>
                <a:rPr lang="en-US" altLang="zh-CN" sz="2000" dirty="0">
                  <a:solidFill>
                    <a:srgbClr val="505050"/>
                  </a:solidFill>
                  <a:ea typeface="Microsoft YaHei" panose="020B0503020204020204" pitchFamily="34" charset="-122"/>
                  <a:sym typeface="Microsoft YaHei" panose="020B0503020204020204" pitchFamily="34" charset="-122"/>
                </a:rPr>
                <a:t>)</a:t>
              </a:r>
              <a:endParaRPr lang="zh-CN" altLang="en-US" sz="2000" dirty="0">
                <a:solidFill>
                  <a:srgbClr val="505050"/>
                </a:solidFill>
                <a:ea typeface="Microsoft YaHei" panose="020B0503020204020204" pitchFamily="34" charset="-122"/>
                <a:sym typeface="Microsoft YaHei" panose="020B0503020204020204" pitchFamily="34" charset="-122"/>
              </a:endParaRPr>
            </a:p>
          </p:txBody>
        </p:sp>
        <p:sp>
          <p:nvSpPr>
            <p:cNvPr id="42" name="矩形 41"/>
            <p:cNvSpPr/>
            <p:nvPr/>
          </p:nvSpPr>
          <p:spPr>
            <a:xfrm>
              <a:off x="16347497" y="5810912"/>
              <a:ext cx="1959765" cy="800324"/>
            </a:xfrm>
            <a:prstGeom prst="rect">
              <a:avLst/>
            </a:prstGeom>
          </p:spPr>
          <p:txBody>
            <a:bodyPr wrap="none">
              <a:spAutoFit/>
            </a:bodyPr>
            <a:lstStyle/>
            <a:p>
              <a:r>
                <a:rPr lang="en-US" altLang="zh-CN" sz="2000" dirty="0" smtClean="0">
                  <a:solidFill>
                    <a:srgbClr val="505050"/>
                  </a:solidFill>
                  <a:ea typeface="Microsoft YaHei" panose="020B0503020204020204" pitchFamily="34" charset="-122"/>
                  <a:sym typeface="Microsoft YaHei" panose="020B0503020204020204" pitchFamily="34" charset="-122"/>
                </a:rPr>
                <a:t>ZK3(F</a:t>
              </a:r>
              <a:r>
                <a:rPr lang="en-US" altLang="zh-CN" sz="2000" dirty="0">
                  <a:solidFill>
                    <a:srgbClr val="505050"/>
                  </a:solidFill>
                  <a:ea typeface="Microsoft YaHei" panose="020B0503020204020204" pitchFamily="34" charset="-122"/>
                  <a:sym typeface="Microsoft YaHei" panose="020B0503020204020204" pitchFamily="34" charset="-122"/>
                </a:rPr>
                <a:t>)</a:t>
              </a:r>
              <a:endParaRPr lang="zh-CN" altLang="en-US" sz="2000" dirty="0">
                <a:solidFill>
                  <a:srgbClr val="505050"/>
                </a:solidFill>
                <a:ea typeface="Microsoft YaHei" panose="020B0503020204020204" pitchFamily="34" charset="-122"/>
                <a:sym typeface="Microsoft YaHei" panose="020B0503020204020204" pitchFamily="34" charset="-122"/>
              </a:endParaRPr>
            </a:p>
          </p:txBody>
        </p:sp>
        <p:sp>
          <p:nvSpPr>
            <p:cNvPr id="43" name="Flowchart: Magnetic Disk 7"/>
            <p:cNvSpPr/>
            <p:nvPr/>
          </p:nvSpPr>
          <p:spPr>
            <a:xfrm>
              <a:off x="5136344" y="7434101"/>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4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44" name="矩形 43"/>
            <p:cNvSpPr/>
            <p:nvPr/>
          </p:nvSpPr>
          <p:spPr>
            <a:xfrm>
              <a:off x="5394510" y="8444021"/>
              <a:ext cx="3353918" cy="738760"/>
            </a:xfrm>
            <a:prstGeom prst="rect">
              <a:avLst/>
            </a:prstGeom>
          </p:spPr>
          <p:txBody>
            <a:bodyPr wrap="none">
              <a:spAutoFit/>
            </a:bodyPr>
            <a:lstStyle/>
            <a:p>
              <a:r>
                <a:rPr lang="en-US" altLang="zh-CN" sz="1800" dirty="0">
                  <a:solidFill>
                    <a:schemeClr val="bg1"/>
                  </a:solidFill>
                  <a:ea typeface="Microsoft YaHei" panose="020B0503020204020204" pitchFamily="34" charset="-122"/>
                  <a:sym typeface="Microsoft YaHei" panose="020B0503020204020204" pitchFamily="34" charset="-122"/>
                </a:rPr>
                <a:t>Local Storage</a:t>
              </a:r>
              <a:endParaRPr lang="zh-CN" altLang="en-US" sz="1800" dirty="0">
                <a:solidFill>
                  <a:schemeClr val="bg1"/>
                </a:solidFill>
                <a:ea typeface="Microsoft YaHei" panose="020B0503020204020204" pitchFamily="34" charset="-122"/>
                <a:sym typeface="Microsoft YaHei" panose="020B0503020204020204" pitchFamily="34" charset="-122"/>
              </a:endParaRPr>
            </a:p>
          </p:txBody>
        </p:sp>
        <p:sp>
          <p:nvSpPr>
            <p:cNvPr id="45" name="Flowchart: Magnetic Disk 7"/>
            <p:cNvSpPr/>
            <p:nvPr/>
          </p:nvSpPr>
          <p:spPr>
            <a:xfrm>
              <a:off x="10267175" y="7434101"/>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4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46" name="矩形 45"/>
            <p:cNvSpPr/>
            <p:nvPr/>
          </p:nvSpPr>
          <p:spPr>
            <a:xfrm>
              <a:off x="10525341" y="8444021"/>
              <a:ext cx="3353918" cy="738760"/>
            </a:xfrm>
            <a:prstGeom prst="rect">
              <a:avLst/>
            </a:prstGeom>
          </p:spPr>
          <p:txBody>
            <a:bodyPr wrap="none">
              <a:spAutoFit/>
            </a:bodyPr>
            <a:lstStyle/>
            <a:p>
              <a:r>
                <a:rPr lang="en-US" altLang="zh-CN" sz="1800" dirty="0">
                  <a:solidFill>
                    <a:schemeClr val="bg1"/>
                  </a:solidFill>
                  <a:ea typeface="Microsoft YaHei" panose="020B0503020204020204" pitchFamily="34" charset="-122"/>
                  <a:sym typeface="Microsoft YaHei" panose="020B0503020204020204" pitchFamily="34" charset="-122"/>
                </a:rPr>
                <a:t>Local Storage</a:t>
              </a:r>
              <a:endParaRPr lang="zh-CN" altLang="en-US" sz="1800" dirty="0">
                <a:solidFill>
                  <a:schemeClr val="bg1"/>
                </a:solidFill>
                <a:ea typeface="Microsoft YaHei" panose="020B0503020204020204" pitchFamily="34" charset="-122"/>
                <a:sym typeface="Microsoft YaHei" panose="020B0503020204020204" pitchFamily="34" charset="-122"/>
              </a:endParaRPr>
            </a:p>
          </p:txBody>
        </p:sp>
        <p:sp>
          <p:nvSpPr>
            <p:cNvPr id="47" name="Flowchart: Magnetic Disk 7"/>
            <p:cNvSpPr/>
            <p:nvPr/>
          </p:nvSpPr>
          <p:spPr>
            <a:xfrm>
              <a:off x="15470310" y="7434101"/>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4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48" name="矩形 47"/>
            <p:cNvSpPr/>
            <p:nvPr/>
          </p:nvSpPr>
          <p:spPr>
            <a:xfrm>
              <a:off x="15728477" y="8444021"/>
              <a:ext cx="3353918" cy="738760"/>
            </a:xfrm>
            <a:prstGeom prst="rect">
              <a:avLst/>
            </a:prstGeom>
          </p:spPr>
          <p:txBody>
            <a:bodyPr wrap="none">
              <a:spAutoFit/>
            </a:bodyPr>
            <a:lstStyle/>
            <a:p>
              <a:r>
                <a:rPr lang="en-US" altLang="zh-CN" sz="1800" dirty="0">
                  <a:solidFill>
                    <a:schemeClr val="bg1"/>
                  </a:solidFill>
                  <a:ea typeface="Microsoft YaHei" panose="020B0503020204020204" pitchFamily="34" charset="-122"/>
                  <a:sym typeface="Microsoft YaHei" panose="020B0503020204020204" pitchFamily="34" charset="-122"/>
                </a:rPr>
                <a:t>Local Storage</a:t>
              </a:r>
              <a:endParaRPr lang="zh-CN" altLang="en-US" sz="1800" dirty="0">
                <a:solidFill>
                  <a:schemeClr val="bg1"/>
                </a:solidFill>
                <a:ea typeface="Microsoft YaHei" panose="020B0503020204020204" pitchFamily="34" charset="-122"/>
                <a:sym typeface="Microsoft YaHei" panose="020B0503020204020204" pitchFamily="34" charset="-122"/>
              </a:endParaRPr>
            </a:p>
          </p:txBody>
        </p:sp>
        <p:sp>
          <p:nvSpPr>
            <p:cNvPr id="49" name="矩形 48"/>
            <p:cNvSpPr/>
            <p:nvPr/>
          </p:nvSpPr>
          <p:spPr>
            <a:xfrm>
              <a:off x="8852644" y="10539594"/>
              <a:ext cx="3098047" cy="615634"/>
            </a:xfrm>
            <a:prstGeom prst="rect">
              <a:avLst/>
            </a:prstGeom>
          </p:spPr>
          <p:txBody>
            <a:bodyPr wrap="none">
              <a:spAutoFit/>
            </a:bodyPr>
            <a:lstStyle/>
            <a:p>
              <a:r>
                <a:rPr lang="en-US" altLang="zh-CN" sz="1400" dirty="0">
                  <a:solidFill>
                    <a:srgbClr val="505050"/>
                  </a:solidFill>
                  <a:ea typeface="Microsoft YaHei" panose="020B0503020204020204" pitchFamily="34" charset="-122"/>
                  <a:sym typeface="Microsoft YaHei" panose="020B0503020204020204" pitchFamily="34" charset="-122"/>
                </a:rPr>
                <a:t>2.Read Response</a:t>
              </a:r>
              <a:endParaRPr lang="zh-CN" altLang="en-US" sz="1400" dirty="0">
                <a:solidFill>
                  <a:srgbClr val="505050"/>
                </a:solidFill>
                <a:ea typeface="Microsoft YaHei" panose="020B0503020204020204" pitchFamily="34" charset="-122"/>
                <a:sym typeface="Microsoft YaHei" panose="020B0503020204020204" pitchFamily="34" charset="-122"/>
              </a:endParaRPr>
            </a:p>
          </p:txBody>
        </p:sp>
        <p:sp>
          <p:nvSpPr>
            <p:cNvPr id="50" name="矩形 49"/>
            <p:cNvSpPr/>
            <p:nvPr/>
          </p:nvSpPr>
          <p:spPr>
            <a:xfrm>
              <a:off x="5406149" y="10539594"/>
              <a:ext cx="2873598" cy="615634"/>
            </a:xfrm>
            <a:prstGeom prst="rect">
              <a:avLst/>
            </a:prstGeom>
          </p:spPr>
          <p:txBody>
            <a:bodyPr wrap="none">
              <a:spAutoFit/>
            </a:bodyPr>
            <a:lstStyle/>
            <a:p>
              <a:r>
                <a:rPr lang="en-US" altLang="zh-CN" sz="1400" dirty="0">
                  <a:solidFill>
                    <a:srgbClr val="505050"/>
                  </a:solidFill>
                  <a:ea typeface="Microsoft YaHei" panose="020B0503020204020204" pitchFamily="34" charset="-122"/>
                  <a:sym typeface="Microsoft YaHei" panose="020B0503020204020204" pitchFamily="34" charset="-122"/>
                </a:rPr>
                <a:t>1.Read </a:t>
              </a:r>
              <a:r>
                <a:rPr lang="en-US" altLang="zh-CN" sz="1400" dirty="0" err="1">
                  <a:solidFill>
                    <a:srgbClr val="505050"/>
                  </a:solidFill>
                  <a:ea typeface="Microsoft YaHei" panose="020B0503020204020204" pitchFamily="34" charset="-122"/>
                  <a:sym typeface="Microsoft YaHei" panose="020B0503020204020204" pitchFamily="34" charset="-122"/>
                </a:rPr>
                <a:t>Reguest</a:t>
              </a:r>
              <a:endParaRPr lang="zh-CN" altLang="en-US" sz="1400" dirty="0">
                <a:solidFill>
                  <a:srgbClr val="505050"/>
                </a:solidFill>
                <a:ea typeface="Microsoft YaHei" panose="020B0503020204020204" pitchFamily="34" charset="-122"/>
                <a:sym typeface="Microsoft YaHei" panose="020B0503020204020204" pitchFamily="34" charset="-122"/>
              </a:endParaRPr>
            </a:p>
          </p:txBody>
        </p:sp>
        <p:sp>
          <p:nvSpPr>
            <p:cNvPr id="51" name="圆角矩形 50"/>
            <p:cNvSpPr/>
            <p:nvPr/>
          </p:nvSpPr>
          <p:spPr>
            <a:xfrm>
              <a:off x="9889181" y="11227184"/>
              <a:ext cx="4362783" cy="1247806"/>
            </a:xfrm>
            <a:prstGeom prst="roundRect">
              <a:avLst>
                <a:gd name="adj" fmla="val 6608"/>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500" b="1" dirty="0">
                <a:ea typeface="Microsoft YaHei" panose="020B0503020204020204" pitchFamily="34" charset="-122"/>
                <a:sym typeface="Microsoft YaHei" panose="020B0503020204020204" pitchFamily="34" charset="-122"/>
              </a:endParaRPr>
            </a:p>
          </p:txBody>
        </p:sp>
        <p:sp>
          <p:nvSpPr>
            <p:cNvPr id="52" name="矩形 51"/>
            <p:cNvSpPr/>
            <p:nvPr/>
          </p:nvSpPr>
          <p:spPr>
            <a:xfrm>
              <a:off x="11281734" y="11538824"/>
              <a:ext cx="1712873" cy="800324"/>
            </a:xfrm>
            <a:prstGeom prst="rect">
              <a:avLst/>
            </a:prstGeom>
          </p:spPr>
          <p:txBody>
            <a:bodyPr wrap="none">
              <a:spAutoFit/>
            </a:bodyPr>
            <a:lstStyle/>
            <a:p>
              <a:r>
                <a:rPr lang="en-US" altLang="zh-CN" sz="2000" dirty="0">
                  <a:solidFill>
                    <a:schemeClr val="bg1"/>
                  </a:solidFill>
                  <a:ea typeface="Microsoft YaHei" panose="020B0503020204020204" pitchFamily="34" charset="-122"/>
                  <a:sym typeface="Microsoft YaHei" panose="020B0503020204020204" pitchFamily="34" charset="-122"/>
                </a:rPr>
                <a:t>Client</a:t>
              </a:r>
              <a:endParaRPr lang="zh-CN" altLang="en-US" sz="2000" dirty="0">
                <a:solidFill>
                  <a:schemeClr val="bg1"/>
                </a:solidFill>
                <a:ea typeface="Microsoft YaHei" panose="020B0503020204020204" pitchFamily="34" charset="-122"/>
                <a:sym typeface="Microsoft YaHei" panose="020B0503020204020204" pitchFamily="34" charset="-122"/>
              </a:endParaRPr>
            </a:p>
          </p:txBody>
        </p:sp>
        <p:grpSp>
          <p:nvGrpSpPr>
            <p:cNvPr id="53" name="组合 52"/>
            <p:cNvGrpSpPr/>
            <p:nvPr/>
          </p:nvGrpSpPr>
          <p:grpSpPr>
            <a:xfrm>
              <a:off x="8305154" y="10026352"/>
              <a:ext cx="1584303" cy="2016000"/>
              <a:chOff x="8305154" y="10026352"/>
              <a:chExt cx="1584303" cy="2016000"/>
            </a:xfrm>
          </p:grpSpPr>
          <p:cxnSp>
            <p:nvCxnSpPr>
              <p:cNvPr id="54" name="直接连接符 53"/>
              <p:cNvCxnSpPr/>
              <p:nvPr/>
            </p:nvCxnSpPr>
            <p:spPr>
              <a:xfrm>
                <a:off x="8305154" y="12042352"/>
                <a:ext cx="1584000" cy="0"/>
              </a:xfrm>
              <a:prstGeom prst="line">
                <a:avLst/>
              </a:prstGeom>
              <a:ln w="28575">
                <a:solidFill>
                  <a:srgbClr val="45C1A4"/>
                </a:solidFill>
                <a:tailEnd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8305155" y="10026352"/>
                <a:ext cx="0" cy="201600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6200000" flipV="1">
                <a:off x="7783457" y="10904053"/>
                <a:ext cx="1692000" cy="0"/>
              </a:xfrm>
              <a:prstGeom prst="line">
                <a:avLst/>
              </a:prstGeom>
              <a:ln w="28575">
                <a:solidFill>
                  <a:srgbClr val="45C1A4"/>
                </a:solidFill>
                <a:tailEnd w="lg"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16200000">
                <a:off x="9259457" y="11124368"/>
                <a:ext cx="0" cy="126000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smtClean="0">
                <a:sym typeface="Microsoft YaHei" panose="020B0503020204020204" pitchFamily="34" charset="-122"/>
              </a:rPr>
              <a:t>ZooKeeper</a:t>
            </a:r>
            <a:r>
              <a:rPr lang="zh-CN" altLang="en-US" smtClean="0">
                <a:sym typeface="Microsoft YaHei" panose="020B0503020204020204" pitchFamily="34" charset="-122"/>
              </a:rPr>
              <a:t>写特性</a:t>
            </a:r>
            <a:endParaRPr lang="zh-CN" altLang="en-US" dirty="0">
              <a:sym typeface="Microsoft YaHei" panose="020B0503020204020204" pitchFamily="34" charset="-122"/>
            </a:endParaRPr>
          </a:p>
        </p:txBody>
      </p:sp>
      <p:grpSp>
        <p:nvGrpSpPr>
          <p:cNvPr id="49" name="组合 48"/>
          <p:cNvGrpSpPr/>
          <p:nvPr/>
        </p:nvGrpSpPr>
        <p:grpSpPr>
          <a:xfrm>
            <a:off x="1272094" y="1783747"/>
            <a:ext cx="9684446" cy="4242767"/>
            <a:chOff x="2399862" y="3157387"/>
            <a:chExt cx="19371413" cy="8486638"/>
          </a:xfrm>
        </p:grpSpPr>
        <p:sp>
          <p:nvSpPr>
            <p:cNvPr id="50" name="圆角矩形 49"/>
            <p:cNvSpPr/>
            <p:nvPr/>
          </p:nvSpPr>
          <p:spPr>
            <a:xfrm>
              <a:off x="2399862" y="3161927"/>
              <a:ext cx="4362783" cy="5233336"/>
            </a:xfrm>
            <a:prstGeom prst="roundRect">
              <a:avLst>
                <a:gd name="adj" fmla="val 2356"/>
              </a:avLst>
            </a:prstGeom>
            <a:noFill/>
            <a:ln w="28575">
              <a:solidFill>
                <a:srgbClr val="0498D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sym typeface="Microsoft YaHei" panose="020B0503020204020204" pitchFamily="34" charset="-122"/>
              </a:endParaRPr>
            </a:p>
          </p:txBody>
        </p:sp>
        <p:sp>
          <p:nvSpPr>
            <p:cNvPr id="51" name="圆角矩形 50"/>
            <p:cNvSpPr/>
            <p:nvPr/>
          </p:nvSpPr>
          <p:spPr>
            <a:xfrm>
              <a:off x="9889181" y="3157387"/>
              <a:ext cx="4362783" cy="5233336"/>
            </a:xfrm>
            <a:prstGeom prst="roundRect">
              <a:avLst>
                <a:gd name="adj" fmla="val 1482"/>
              </a:avLst>
            </a:prstGeom>
            <a:noFill/>
            <a:ln w="28575">
              <a:solidFill>
                <a:srgbClr val="009CE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sym typeface="Microsoft YaHei" panose="020B0503020204020204" pitchFamily="34" charset="-122"/>
              </a:endParaRPr>
            </a:p>
          </p:txBody>
        </p:sp>
        <p:sp>
          <p:nvSpPr>
            <p:cNvPr id="52" name="圆角矩形 51"/>
            <p:cNvSpPr/>
            <p:nvPr/>
          </p:nvSpPr>
          <p:spPr>
            <a:xfrm>
              <a:off x="17408492" y="3161927"/>
              <a:ext cx="4362783" cy="5233336"/>
            </a:xfrm>
            <a:prstGeom prst="roundRect">
              <a:avLst>
                <a:gd name="adj" fmla="val 1919"/>
              </a:avLst>
            </a:prstGeom>
            <a:noFill/>
            <a:ln w="28575">
              <a:solidFill>
                <a:srgbClr val="0498D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sym typeface="Microsoft YaHei" panose="020B0503020204020204" pitchFamily="34" charset="-122"/>
              </a:endParaRPr>
            </a:p>
          </p:txBody>
        </p:sp>
        <p:sp>
          <p:nvSpPr>
            <p:cNvPr id="53" name="矩形 52"/>
            <p:cNvSpPr/>
            <p:nvPr/>
          </p:nvSpPr>
          <p:spPr>
            <a:xfrm>
              <a:off x="3696091" y="4702754"/>
              <a:ext cx="1799444" cy="738760"/>
            </a:xfrm>
            <a:prstGeom prst="rect">
              <a:avLst/>
            </a:prstGeom>
          </p:spPr>
          <p:txBody>
            <a:bodyPr wrap="none">
              <a:spAutoFit/>
            </a:bodyPr>
            <a:lstStyle/>
            <a:p>
              <a:r>
                <a:rPr lang="en-US" altLang="zh-CN" sz="1800" dirty="0" smtClean="0">
                  <a:solidFill>
                    <a:srgbClr val="505050"/>
                  </a:solidFill>
                  <a:ea typeface="Microsoft YaHei" panose="020B0503020204020204" pitchFamily="34" charset="-122"/>
                  <a:sym typeface="Microsoft YaHei" panose="020B0503020204020204" pitchFamily="34" charset="-122"/>
                </a:rPr>
                <a:t>ZK1(F</a:t>
              </a:r>
              <a:r>
                <a:rPr lang="en-US" altLang="zh-CN" sz="1800" dirty="0">
                  <a:solidFill>
                    <a:srgbClr val="505050"/>
                  </a:solidFill>
                  <a:ea typeface="Microsoft YaHei" panose="020B0503020204020204" pitchFamily="34" charset="-122"/>
                  <a:sym typeface="Microsoft YaHei" panose="020B0503020204020204" pitchFamily="34" charset="-122"/>
                </a:rPr>
                <a:t>)</a:t>
              </a:r>
              <a:endParaRPr lang="zh-CN" altLang="en-US" sz="1800" dirty="0">
                <a:solidFill>
                  <a:srgbClr val="505050"/>
                </a:solidFill>
                <a:ea typeface="Microsoft YaHei" panose="020B0503020204020204" pitchFamily="34" charset="-122"/>
                <a:sym typeface="Microsoft YaHei" panose="020B0503020204020204" pitchFamily="34" charset="-122"/>
              </a:endParaRPr>
            </a:p>
          </p:txBody>
        </p:sp>
        <p:sp>
          <p:nvSpPr>
            <p:cNvPr id="54" name="矩形 53"/>
            <p:cNvSpPr/>
            <p:nvPr/>
          </p:nvSpPr>
          <p:spPr>
            <a:xfrm>
              <a:off x="11200405" y="4702754"/>
              <a:ext cx="1789827" cy="738760"/>
            </a:xfrm>
            <a:prstGeom prst="rect">
              <a:avLst/>
            </a:prstGeom>
          </p:spPr>
          <p:txBody>
            <a:bodyPr wrap="none">
              <a:spAutoFit/>
            </a:bodyPr>
            <a:lstStyle/>
            <a:p>
              <a:r>
                <a:rPr lang="en-US" altLang="zh-CN" sz="1800" dirty="0" smtClean="0">
                  <a:solidFill>
                    <a:srgbClr val="505050"/>
                  </a:solidFill>
                  <a:ea typeface="Microsoft YaHei" panose="020B0503020204020204" pitchFamily="34" charset="-122"/>
                  <a:sym typeface="Microsoft YaHei" panose="020B0503020204020204" pitchFamily="34" charset="-122"/>
                </a:rPr>
                <a:t>ZK2(L</a:t>
              </a:r>
              <a:r>
                <a:rPr lang="en-US" altLang="zh-CN" sz="1800" dirty="0">
                  <a:solidFill>
                    <a:srgbClr val="505050"/>
                  </a:solidFill>
                  <a:ea typeface="Microsoft YaHei" panose="020B0503020204020204" pitchFamily="34" charset="-122"/>
                  <a:sym typeface="Microsoft YaHei" panose="020B0503020204020204" pitchFamily="34" charset="-122"/>
                </a:rPr>
                <a:t>)</a:t>
              </a:r>
              <a:endParaRPr lang="zh-CN" altLang="en-US" sz="1800" dirty="0">
                <a:solidFill>
                  <a:srgbClr val="505050"/>
                </a:solidFill>
                <a:ea typeface="Microsoft YaHei" panose="020B0503020204020204" pitchFamily="34" charset="-122"/>
                <a:sym typeface="Microsoft YaHei" panose="020B0503020204020204" pitchFamily="34" charset="-122"/>
              </a:endParaRPr>
            </a:p>
          </p:txBody>
        </p:sp>
        <p:sp>
          <p:nvSpPr>
            <p:cNvPr id="56" name="矩形 55"/>
            <p:cNvSpPr/>
            <p:nvPr/>
          </p:nvSpPr>
          <p:spPr>
            <a:xfrm>
              <a:off x="18716743" y="4702754"/>
              <a:ext cx="1799444" cy="738760"/>
            </a:xfrm>
            <a:prstGeom prst="rect">
              <a:avLst/>
            </a:prstGeom>
          </p:spPr>
          <p:txBody>
            <a:bodyPr wrap="none">
              <a:spAutoFit/>
            </a:bodyPr>
            <a:lstStyle/>
            <a:p>
              <a:r>
                <a:rPr lang="en-US" altLang="zh-CN" sz="1800" dirty="0" smtClean="0">
                  <a:solidFill>
                    <a:srgbClr val="505050"/>
                  </a:solidFill>
                  <a:ea typeface="Microsoft YaHei" panose="020B0503020204020204" pitchFamily="34" charset="-122"/>
                  <a:sym typeface="Microsoft YaHei" panose="020B0503020204020204" pitchFamily="34" charset="-122"/>
                </a:rPr>
                <a:t>ZK3(F</a:t>
              </a:r>
              <a:r>
                <a:rPr lang="en-US" altLang="zh-CN" sz="1800" dirty="0">
                  <a:solidFill>
                    <a:srgbClr val="505050"/>
                  </a:solidFill>
                  <a:ea typeface="Microsoft YaHei" panose="020B0503020204020204" pitchFamily="34" charset="-122"/>
                  <a:sym typeface="Microsoft YaHei" panose="020B0503020204020204" pitchFamily="34" charset="-122"/>
                </a:rPr>
                <a:t>)</a:t>
              </a:r>
              <a:endParaRPr lang="zh-CN" altLang="en-US" sz="1800" dirty="0">
                <a:solidFill>
                  <a:srgbClr val="505050"/>
                </a:solidFill>
                <a:ea typeface="Microsoft YaHei" panose="020B0503020204020204" pitchFamily="34" charset="-122"/>
                <a:sym typeface="Microsoft YaHei" panose="020B0503020204020204" pitchFamily="34" charset="-122"/>
              </a:endParaRPr>
            </a:p>
          </p:txBody>
        </p:sp>
        <p:sp>
          <p:nvSpPr>
            <p:cNvPr id="57" name="Flowchart: Magnetic Disk 7"/>
            <p:cNvSpPr/>
            <p:nvPr/>
          </p:nvSpPr>
          <p:spPr>
            <a:xfrm>
              <a:off x="2831938" y="5821857"/>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2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59" name="矩形 58"/>
            <p:cNvSpPr/>
            <p:nvPr/>
          </p:nvSpPr>
          <p:spPr>
            <a:xfrm>
              <a:off x="3092194" y="6859743"/>
              <a:ext cx="3019425" cy="677196"/>
            </a:xfrm>
            <a:prstGeom prst="rect">
              <a:avLst/>
            </a:prstGeom>
          </p:spPr>
          <p:txBody>
            <a:bodyPr wrap="none">
              <a:spAutoFit/>
            </a:bodyPr>
            <a:lstStyle/>
            <a:p>
              <a:r>
                <a:rPr lang="en-US" altLang="zh-CN" sz="1600" dirty="0">
                  <a:solidFill>
                    <a:schemeClr val="bg1"/>
                  </a:solidFill>
                  <a:ea typeface="Microsoft YaHei" panose="020B0503020204020204" pitchFamily="34" charset="-122"/>
                  <a:sym typeface="Microsoft YaHei" panose="020B0503020204020204" pitchFamily="34" charset="-122"/>
                </a:rPr>
                <a:t>Local Storage</a:t>
              </a:r>
              <a:endParaRPr lang="zh-CN" altLang="en-US" sz="1600" dirty="0">
                <a:solidFill>
                  <a:schemeClr val="bg1"/>
                </a:solidFill>
                <a:ea typeface="Microsoft YaHei" panose="020B0503020204020204" pitchFamily="34" charset="-122"/>
                <a:sym typeface="Microsoft YaHei" panose="020B0503020204020204" pitchFamily="34" charset="-122"/>
              </a:endParaRPr>
            </a:p>
          </p:txBody>
        </p:sp>
        <p:sp>
          <p:nvSpPr>
            <p:cNvPr id="60" name="Flowchart: Magnetic Disk 7"/>
            <p:cNvSpPr/>
            <p:nvPr/>
          </p:nvSpPr>
          <p:spPr>
            <a:xfrm>
              <a:off x="10267175" y="5821857"/>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2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62" name="矩形 61"/>
            <p:cNvSpPr/>
            <p:nvPr/>
          </p:nvSpPr>
          <p:spPr>
            <a:xfrm>
              <a:off x="10527432" y="6859743"/>
              <a:ext cx="3019425" cy="677196"/>
            </a:xfrm>
            <a:prstGeom prst="rect">
              <a:avLst/>
            </a:prstGeom>
          </p:spPr>
          <p:txBody>
            <a:bodyPr wrap="none">
              <a:spAutoFit/>
            </a:bodyPr>
            <a:lstStyle/>
            <a:p>
              <a:r>
                <a:rPr lang="en-US" altLang="zh-CN" sz="1600" dirty="0">
                  <a:solidFill>
                    <a:schemeClr val="bg1"/>
                  </a:solidFill>
                  <a:ea typeface="Microsoft YaHei" panose="020B0503020204020204" pitchFamily="34" charset="-122"/>
                  <a:sym typeface="Microsoft YaHei" panose="020B0503020204020204" pitchFamily="34" charset="-122"/>
                </a:rPr>
                <a:t>Local Storage</a:t>
              </a:r>
              <a:endParaRPr lang="zh-CN" altLang="en-US" sz="1600" dirty="0">
                <a:solidFill>
                  <a:schemeClr val="bg1"/>
                </a:solidFill>
                <a:ea typeface="Microsoft YaHei" panose="020B0503020204020204" pitchFamily="34" charset="-122"/>
                <a:sym typeface="Microsoft YaHei" panose="020B0503020204020204" pitchFamily="34" charset="-122"/>
              </a:endParaRPr>
            </a:p>
          </p:txBody>
        </p:sp>
        <p:sp>
          <p:nvSpPr>
            <p:cNvPr id="63" name="Flowchart: Magnetic Disk 7"/>
            <p:cNvSpPr/>
            <p:nvPr/>
          </p:nvSpPr>
          <p:spPr>
            <a:xfrm>
              <a:off x="17774717" y="5821857"/>
              <a:ext cx="3600634" cy="2088368"/>
            </a:xfrm>
            <a:prstGeom prst="flowChartMagneticDisk">
              <a:avLst/>
            </a:prstGeom>
            <a:solidFill>
              <a:srgbClr val="0498D7"/>
            </a:solidFill>
            <a:ln w="12700">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lgn="ctr" eaLnBrk="1" fontAlgn="t" hangingPunct="1">
                <a:defRPr/>
              </a:pPr>
              <a:endParaRPr lang="en-US" sz="1200" dirty="0">
                <a:ln>
                  <a:solidFill>
                    <a:srgbClr val="002060"/>
                  </a:solidFill>
                </a:ln>
                <a:solidFill>
                  <a:srgbClr val="505050"/>
                </a:solidFill>
                <a:ea typeface="Microsoft YaHei" panose="020B0503020204020204" pitchFamily="34" charset="-122"/>
                <a:sym typeface="Microsoft YaHei" panose="020B0503020204020204" pitchFamily="34" charset="-122"/>
              </a:endParaRPr>
            </a:p>
          </p:txBody>
        </p:sp>
        <p:sp>
          <p:nvSpPr>
            <p:cNvPr id="65" name="矩形 64"/>
            <p:cNvSpPr/>
            <p:nvPr/>
          </p:nvSpPr>
          <p:spPr>
            <a:xfrm>
              <a:off x="18034973" y="6859743"/>
              <a:ext cx="3019425" cy="677196"/>
            </a:xfrm>
            <a:prstGeom prst="rect">
              <a:avLst/>
            </a:prstGeom>
          </p:spPr>
          <p:txBody>
            <a:bodyPr wrap="none">
              <a:spAutoFit/>
            </a:bodyPr>
            <a:lstStyle/>
            <a:p>
              <a:r>
                <a:rPr lang="en-US" altLang="zh-CN" sz="1600" dirty="0">
                  <a:solidFill>
                    <a:schemeClr val="bg1"/>
                  </a:solidFill>
                  <a:ea typeface="Microsoft YaHei" panose="020B0503020204020204" pitchFamily="34" charset="-122"/>
                  <a:sym typeface="Microsoft YaHei" panose="020B0503020204020204" pitchFamily="34" charset="-122"/>
                </a:rPr>
                <a:t>Local Storage</a:t>
              </a:r>
              <a:endParaRPr lang="zh-CN" altLang="en-US" sz="1600" dirty="0">
                <a:solidFill>
                  <a:schemeClr val="bg1"/>
                </a:solidFill>
                <a:ea typeface="Microsoft YaHei" panose="020B0503020204020204" pitchFamily="34" charset="-122"/>
                <a:sym typeface="Microsoft YaHei" panose="020B0503020204020204" pitchFamily="34" charset="-122"/>
              </a:endParaRPr>
            </a:p>
          </p:txBody>
        </p:sp>
        <p:sp>
          <p:nvSpPr>
            <p:cNvPr id="66" name="圆角矩形 65"/>
            <p:cNvSpPr/>
            <p:nvPr/>
          </p:nvSpPr>
          <p:spPr>
            <a:xfrm>
              <a:off x="9889181" y="10002968"/>
              <a:ext cx="4362783" cy="1247806"/>
            </a:xfrm>
            <a:prstGeom prst="roundRect">
              <a:avLst>
                <a:gd name="adj" fmla="val 6608"/>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0380" eaLnBrk="0" hangingPunct="0"/>
              <a:endParaRPr lang="zh-CN" altLang="en-US" sz="400" b="1" dirty="0">
                <a:ea typeface="Microsoft YaHei" panose="020B0503020204020204" pitchFamily="34" charset="-122"/>
                <a:sym typeface="Microsoft YaHei" panose="020B0503020204020204" pitchFamily="34" charset="-122"/>
              </a:endParaRPr>
            </a:p>
          </p:txBody>
        </p:sp>
        <p:sp>
          <p:nvSpPr>
            <p:cNvPr id="68" name="矩形 67"/>
            <p:cNvSpPr/>
            <p:nvPr/>
          </p:nvSpPr>
          <p:spPr>
            <a:xfrm>
              <a:off x="11281734" y="10314608"/>
              <a:ext cx="1574995" cy="738760"/>
            </a:xfrm>
            <a:prstGeom prst="rect">
              <a:avLst/>
            </a:prstGeom>
          </p:spPr>
          <p:txBody>
            <a:bodyPr wrap="none">
              <a:spAutoFit/>
            </a:bodyPr>
            <a:lstStyle/>
            <a:p>
              <a:r>
                <a:rPr lang="en-US" altLang="zh-CN" sz="1800" dirty="0">
                  <a:solidFill>
                    <a:schemeClr val="bg1"/>
                  </a:solidFill>
                  <a:ea typeface="Microsoft YaHei" panose="020B0503020204020204" pitchFamily="34" charset="-122"/>
                  <a:sym typeface="Microsoft YaHei" panose="020B0503020204020204" pitchFamily="34" charset="-122"/>
                </a:rPr>
                <a:t>Client</a:t>
              </a:r>
              <a:endParaRPr lang="zh-CN" altLang="en-US" sz="1800" dirty="0">
                <a:solidFill>
                  <a:schemeClr val="bg1"/>
                </a:solidFill>
                <a:ea typeface="Microsoft YaHei" panose="020B0503020204020204" pitchFamily="34" charset="-122"/>
                <a:sym typeface="Microsoft YaHei" panose="020B0503020204020204" pitchFamily="34" charset="-122"/>
              </a:endParaRPr>
            </a:p>
          </p:txBody>
        </p:sp>
        <p:sp>
          <p:nvSpPr>
            <p:cNvPr id="69" name="矩形 68"/>
            <p:cNvSpPr/>
            <p:nvPr/>
          </p:nvSpPr>
          <p:spPr>
            <a:xfrm>
              <a:off x="8530052" y="4711499"/>
              <a:ext cx="802248" cy="554070"/>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3.1</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grpSp>
          <p:nvGrpSpPr>
            <p:cNvPr id="71" name="组合 70"/>
            <p:cNvGrpSpPr/>
            <p:nvPr/>
          </p:nvGrpSpPr>
          <p:grpSpPr>
            <a:xfrm>
              <a:off x="6778666" y="5416438"/>
              <a:ext cx="3057554" cy="554070"/>
              <a:chOff x="6778225" y="6942415"/>
              <a:chExt cx="3057355" cy="554034"/>
            </a:xfrm>
          </p:grpSpPr>
          <p:sp>
            <p:nvSpPr>
              <p:cNvPr id="141" name="矩形 140"/>
              <p:cNvSpPr/>
              <p:nvPr/>
            </p:nvSpPr>
            <p:spPr>
              <a:xfrm>
                <a:off x="6906271" y="6942415"/>
                <a:ext cx="1490377" cy="554034"/>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4.2.ACK</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cxnSp>
            <p:nvCxnSpPr>
              <p:cNvPr id="142" name="直接箭头连接符 141"/>
              <p:cNvCxnSpPr/>
              <p:nvPr/>
            </p:nvCxnSpPr>
            <p:spPr>
              <a:xfrm flipV="1">
                <a:off x="6778225" y="7439301"/>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6778667" y="3905675"/>
              <a:ext cx="3057555" cy="554071"/>
              <a:chOff x="6778225" y="6078319"/>
              <a:chExt cx="3057355" cy="554035"/>
            </a:xfrm>
          </p:grpSpPr>
          <p:sp>
            <p:nvSpPr>
              <p:cNvPr id="139" name="矩形 138"/>
              <p:cNvSpPr/>
              <p:nvPr/>
            </p:nvSpPr>
            <p:spPr>
              <a:xfrm>
                <a:off x="6919048" y="6078319"/>
                <a:ext cx="2841349" cy="554035"/>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3.2.Send Proposal</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cxnSp>
            <p:nvCxnSpPr>
              <p:cNvPr id="140" name="直接箭头连接符 139"/>
              <p:cNvCxnSpPr/>
              <p:nvPr/>
            </p:nvCxnSpPr>
            <p:spPr>
              <a:xfrm flipH="1" flipV="1">
                <a:off x="6778225" y="6605282"/>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6778666" y="6907071"/>
              <a:ext cx="3057554" cy="554071"/>
              <a:chOff x="6778225" y="7950527"/>
              <a:chExt cx="3057355" cy="554035"/>
            </a:xfrm>
          </p:grpSpPr>
          <p:sp>
            <p:nvSpPr>
              <p:cNvPr id="137" name="矩形 136"/>
              <p:cNvSpPr/>
              <p:nvPr/>
            </p:nvSpPr>
            <p:spPr>
              <a:xfrm>
                <a:off x="6919048" y="7950527"/>
                <a:ext cx="1969258" cy="554035"/>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5.2.Commit</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cxnSp>
            <p:nvCxnSpPr>
              <p:cNvPr id="138" name="直接箭头连接符 137"/>
              <p:cNvCxnSpPr/>
              <p:nvPr/>
            </p:nvCxnSpPr>
            <p:spPr>
              <a:xfrm flipH="1" flipV="1">
                <a:off x="6778225" y="8477490"/>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5" name="矩形 74"/>
            <p:cNvSpPr/>
            <p:nvPr/>
          </p:nvSpPr>
          <p:spPr>
            <a:xfrm>
              <a:off x="8530052" y="6316838"/>
              <a:ext cx="802248" cy="554070"/>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5.1</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grpSp>
          <p:nvGrpSpPr>
            <p:cNvPr id="77" name="组合 76"/>
            <p:cNvGrpSpPr/>
            <p:nvPr/>
          </p:nvGrpSpPr>
          <p:grpSpPr>
            <a:xfrm>
              <a:off x="14262897" y="4987778"/>
              <a:ext cx="3057553" cy="554070"/>
              <a:chOff x="14261976" y="6949852"/>
              <a:chExt cx="3057355" cy="554034"/>
            </a:xfrm>
          </p:grpSpPr>
          <p:sp>
            <p:nvSpPr>
              <p:cNvPr id="135" name="矩形 134"/>
              <p:cNvSpPr/>
              <p:nvPr/>
            </p:nvSpPr>
            <p:spPr>
              <a:xfrm>
                <a:off x="14390022" y="6949852"/>
                <a:ext cx="2841350" cy="554034"/>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3.3.Send Proposal</a:t>
                </a:r>
                <a:endParaRPr lang="en-US" altLang="zh-CN" sz="1200" dirty="0">
                  <a:solidFill>
                    <a:srgbClr val="505050"/>
                  </a:solidFill>
                  <a:ea typeface="Microsoft YaHei" panose="020B0503020204020204" pitchFamily="34" charset="-122"/>
                  <a:sym typeface="Microsoft YaHei" panose="020B0503020204020204" pitchFamily="34" charset="-122"/>
                </a:endParaRPr>
              </a:p>
            </p:txBody>
          </p:sp>
          <p:cxnSp>
            <p:nvCxnSpPr>
              <p:cNvPr id="136" name="直接箭头连接符 135"/>
              <p:cNvCxnSpPr/>
              <p:nvPr/>
            </p:nvCxnSpPr>
            <p:spPr>
              <a:xfrm flipV="1">
                <a:off x="14261976" y="7446738"/>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4262904" y="4165568"/>
              <a:ext cx="3057554" cy="554071"/>
              <a:chOff x="14261976" y="6085756"/>
              <a:chExt cx="3057355" cy="554035"/>
            </a:xfrm>
          </p:grpSpPr>
          <p:sp>
            <p:nvSpPr>
              <p:cNvPr id="133" name="矩形 132"/>
              <p:cNvSpPr/>
              <p:nvPr/>
            </p:nvSpPr>
            <p:spPr>
              <a:xfrm>
                <a:off x="14402799" y="6085756"/>
                <a:ext cx="2591263" cy="554035"/>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2.Write Request</a:t>
                </a:r>
                <a:endParaRPr lang="en-US" altLang="zh-CN" sz="1200" dirty="0">
                  <a:solidFill>
                    <a:srgbClr val="505050"/>
                  </a:solidFill>
                  <a:ea typeface="Microsoft YaHei" panose="020B0503020204020204" pitchFamily="34" charset="-122"/>
                  <a:sym typeface="Microsoft YaHei" panose="020B0503020204020204" pitchFamily="34" charset="-122"/>
                </a:endParaRPr>
              </a:p>
            </p:txBody>
          </p:sp>
          <p:cxnSp>
            <p:nvCxnSpPr>
              <p:cNvPr id="134" name="直接箭头连接符 133"/>
              <p:cNvCxnSpPr/>
              <p:nvPr/>
            </p:nvCxnSpPr>
            <p:spPr>
              <a:xfrm flipH="1" flipV="1">
                <a:off x="14261976" y="6612719"/>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a:off x="14262904" y="5779909"/>
              <a:ext cx="3057554" cy="554071"/>
              <a:chOff x="14261976" y="7722890"/>
              <a:chExt cx="3057355" cy="554035"/>
            </a:xfrm>
          </p:grpSpPr>
          <p:sp>
            <p:nvSpPr>
              <p:cNvPr id="131" name="矩形 130"/>
              <p:cNvSpPr/>
              <p:nvPr/>
            </p:nvSpPr>
            <p:spPr>
              <a:xfrm>
                <a:off x="14402799" y="7722890"/>
                <a:ext cx="1490377" cy="554035"/>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4.3.ACK</a:t>
                </a:r>
                <a:endParaRPr lang="en-US" altLang="zh-CN" sz="1200" dirty="0">
                  <a:solidFill>
                    <a:srgbClr val="505050"/>
                  </a:solidFill>
                  <a:ea typeface="Microsoft YaHei" panose="020B0503020204020204" pitchFamily="34" charset="-122"/>
                  <a:sym typeface="Microsoft YaHei" panose="020B0503020204020204" pitchFamily="34" charset="-122"/>
                </a:endParaRPr>
              </a:p>
            </p:txBody>
          </p:sp>
          <p:cxnSp>
            <p:nvCxnSpPr>
              <p:cNvPr id="132" name="直接箭头连接符 131"/>
              <p:cNvCxnSpPr/>
              <p:nvPr/>
            </p:nvCxnSpPr>
            <p:spPr>
              <a:xfrm flipH="1" flipV="1">
                <a:off x="14261976" y="8249853"/>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14262904" y="6602121"/>
              <a:ext cx="3057554" cy="554070"/>
              <a:chOff x="14261976" y="8522148"/>
              <a:chExt cx="3057355" cy="554034"/>
            </a:xfrm>
          </p:grpSpPr>
          <p:sp>
            <p:nvSpPr>
              <p:cNvPr id="129" name="矩形 128"/>
              <p:cNvSpPr/>
              <p:nvPr/>
            </p:nvSpPr>
            <p:spPr>
              <a:xfrm>
                <a:off x="14390022" y="8522148"/>
                <a:ext cx="1969258" cy="554034"/>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5.3.Commit</a:t>
                </a:r>
                <a:endParaRPr lang="en-US" altLang="zh-CN" sz="1200" dirty="0">
                  <a:solidFill>
                    <a:srgbClr val="505050"/>
                  </a:solidFill>
                  <a:ea typeface="Microsoft YaHei" panose="020B0503020204020204" pitchFamily="34" charset="-122"/>
                  <a:sym typeface="Microsoft YaHei" panose="020B0503020204020204" pitchFamily="34" charset="-122"/>
                </a:endParaRPr>
              </a:p>
            </p:txBody>
          </p:sp>
          <p:cxnSp>
            <p:nvCxnSpPr>
              <p:cNvPr id="130" name="直接箭头连接符 129"/>
              <p:cNvCxnSpPr/>
              <p:nvPr/>
            </p:nvCxnSpPr>
            <p:spPr>
              <a:xfrm flipV="1">
                <a:off x="14261976" y="9019034"/>
                <a:ext cx="3057355" cy="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3" name="矩形 82"/>
            <p:cNvSpPr/>
            <p:nvPr/>
          </p:nvSpPr>
          <p:spPr>
            <a:xfrm>
              <a:off x="15563753" y="9661127"/>
              <a:ext cx="2591431" cy="554070"/>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1.Write Request</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sp>
          <p:nvSpPr>
            <p:cNvPr id="84" name="矩形 83"/>
            <p:cNvSpPr/>
            <p:nvPr/>
          </p:nvSpPr>
          <p:spPr>
            <a:xfrm>
              <a:off x="15508336" y="11089955"/>
              <a:ext cx="2787023" cy="554070"/>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6.Write Response</a:t>
              </a:r>
              <a:endParaRPr lang="zh-CN" altLang="en-US" sz="1200" dirty="0">
                <a:solidFill>
                  <a:srgbClr val="505050"/>
                </a:solidFill>
                <a:ea typeface="Microsoft YaHei" panose="020B0503020204020204" pitchFamily="34" charset="-122"/>
                <a:sym typeface="Microsoft YaHei" panose="020B0503020204020204" pitchFamily="34" charset="-122"/>
              </a:endParaRPr>
            </a:p>
          </p:txBody>
        </p:sp>
        <p:sp>
          <p:nvSpPr>
            <p:cNvPr id="86" name="矩形 85"/>
            <p:cNvSpPr/>
            <p:nvPr/>
          </p:nvSpPr>
          <p:spPr>
            <a:xfrm>
              <a:off x="10538777" y="4404643"/>
              <a:ext cx="802248" cy="554070"/>
            </a:xfrm>
            <a:prstGeom prst="rect">
              <a:avLst/>
            </a:prstGeom>
          </p:spPr>
          <p:txBody>
            <a:bodyPr wrap="none">
              <a:spAutoFit/>
            </a:bodyPr>
            <a:lstStyle/>
            <a:p>
              <a:r>
                <a:rPr lang="en-US" altLang="zh-CN" sz="1200" dirty="0">
                  <a:solidFill>
                    <a:srgbClr val="505050"/>
                  </a:solidFill>
                  <a:ea typeface="Microsoft YaHei" panose="020B0503020204020204" pitchFamily="34" charset="-122"/>
                  <a:sym typeface="Microsoft YaHei" panose="020B0503020204020204" pitchFamily="34" charset="-122"/>
                </a:rPr>
                <a:t>4.1</a:t>
              </a:r>
              <a:endParaRPr lang="zh-CN" altLang="en-US" sz="1200" dirty="0">
                <a:ea typeface="Microsoft YaHei" panose="020B0503020204020204" pitchFamily="34" charset="-122"/>
                <a:sym typeface="Microsoft YaHei" panose="020B0503020204020204" pitchFamily="34" charset="-122"/>
              </a:endParaRPr>
            </a:p>
          </p:txBody>
        </p:sp>
        <p:sp>
          <p:nvSpPr>
            <p:cNvPr id="87" name="Freeform 73"/>
            <p:cNvSpPr/>
            <p:nvPr/>
          </p:nvSpPr>
          <p:spPr bwMode="auto">
            <a:xfrm>
              <a:off x="9204998" y="4655882"/>
              <a:ext cx="484480" cy="716936"/>
            </a:xfrm>
            <a:custGeom>
              <a:avLst/>
              <a:gdLst>
                <a:gd name="connsiteX0" fmla="*/ 337457 w 381000"/>
                <a:gd name="connsiteY0" fmla="*/ 0 h 391885"/>
                <a:gd name="connsiteX1" fmla="*/ 0 w 381000"/>
                <a:gd name="connsiteY1" fmla="*/ 141514 h 391885"/>
                <a:gd name="connsiteX2" fmla="*/ 337457 w 381000"/>
                <a:gd name="connsiteY2" fmla="*/ 381000 h 391885"/>
                <a:gd name="connsiteX3" fmla="*/ 337457 w 381000"/>
                <a:gd name="connsiteY3" fmla="*/ 381000 h 391885"/>
                <a:gd name="connsiteX4" fmla="*/ 337457 w 381000"/>
                <a:gd name="connsiteY4" fmla="*/ 381000 h 391885"/>
                <a:gd name="connsiteX5" fmla="*/ 381000 w 381000"/>
                <a:gd name="connsiteY5" fmla="*/ 391885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391885">
                  <a:moveTo>
                    <a:pt x="337457" y="0"/>
                  </a:moveTo>
                  <a:cubicBezTo>
                    <a:pt x="168728" y="39007"/>
                    <a:pt x="0" y="78014"/>
                    <a:pt x="0" y="141514"/>
                  </a:cubicBezTo>
                  <a:cubicBezTo>
                    <a:pt x="0" y="205014"/>
                    <a:pt x="337457" y="381000"/>
                    <a:pt x="337457" y="381000"/>
                  </a:cubicBezTo>
                  <a:lnTo>
                    <a:pt x="337457" y="381000"/>
                  </a:lnTo>
                  <a:lnTo>
                    <a:pt x="337457" y="381000"/>
                  </a:lnTo>
                  <a:lnTo>
                    <a:pt x="381000" y="391885"/>
                  </a:lnTo>
                </a:path>
              </a:pathLst>
            </a:custGeom>
            <a:noFill/>
            <a:ln w="28575">
              <a:solidFill>
                <a:srgbClr val="45C1A4"/>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t" hangingPunct="1">
                <a:defRPr/>
              </a:pPr>
              <a:endParaRPr lang="en-US" sz="600">
                <a:ln>
                  <a:solidFill>
                    <a:srgbClr val="002060"/>
                  </a:solidFill>
                </a:ln>
                <a:solidFill>
                  <a:schemeClr val="tx2"/>
                </a:solidFill>
                <a:ea typeface="Microsoft YaHei" panose="020B0503020204020204" pitchFamily="34" charset="-122"/>
                <a:sym typeface="Microsoft YaHei" panose="020B0503020204020204" pitchFamily="34" charset="-122"/>
              </a:endParaRPr>
            </a:p>
          </p:txBody>
        </p:sp>
        <p:sp>
          <p:nvSpPr>
            <p:cNvPr id="123" name="Freeform 85"/>
            <p:cNvSpPr/>
            <p:nvPr/>
          </p:nvSpPr>
          <p:spPr bwMode="auto">
            <a:xfrm>
              <a:off x="9204998" y="6209928"/>
              <a:ext cx="484480" cy="716936"/>
            </a:xfrm>
            <a:custGeom>
              <a:avLst/>
              <a:gdLst>
                <a:gd name="connsiteX0" fmla="*/ 337457 w 381000"/>
                <a:gd name="connsiteY0" fmla="*/ 0 h 391885"/>
                <a:gd name="connsiteX1" fmla="*/ 0 w 381000"/>
                <a:gd name="connsiteY1" fmla="*/ 141514 h 391885"/>
                <a:gd name="connsiteX2" fmla="*/ 337457 w 381000"/>
                <a:gd name="connsiteY2" fmla="*/ 381000 h 391885"/>
                <a:gd name="connsiteX3" fmla="*/ 337457 w 381000"/>
                <a:gd name="connsiteY3" fmla="*/ 381000 h 391885"/>
                <a:gd name="connsiteX4" fmla="*/ 337457 w 381000"/>
                <a:gd name="connsiteY4" fmla="*/ 381000 h 391885"/>
                <a:gd name="connsiteX5" fmla="*/ 381000 w 381000"/>
                <a:gd name="connsiteY5" fmla="*/ 391885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391885">
                  <a:moveTo>
                    <a:pt x="337457" y="0"/>
                  </a:moveTo>
                  <a:cubicBezTo>
                    <a:pt x="168728" y="39007"/>
                    <a:pt x="0" y="78014"/>
                    <a:pt x="0" y="141514"/>
                  </a:cubicBezTo>
                  <a:cubicBezTo>
                    <a:pt x="0" y="205014"/>
                    <a:pt x="337457" y="381000"/>
                    <a:pt x="337457" y="381000"/>
                  </a:cubicBezTo>
                  <a:lnTo>
                    <a:pt x="337457" y="381000"/>
                  </a:lnTo>
                  <a:lnTo>
                    <a:pt x="337457" y="381000"/>
                  </a:lnTo>
                  <a:lnTo>
                    <a:pt x="381000" y="391885"/>
                  </a:lnTo>
                </a:path>
              </a:pathLst>
            </a:custGeom>
            <a:noFill/>
            <a:ln w="28575">
              <a:solidFill>
                <a:srgbClr val="45C1A4"/>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t" hangingPunct="1">
                <a:defRPr/>
              </a:pPr>
              <a:endParaRPr lang="en-US" sz="600">
                <a:ln>
                  <a:solidFill>
                    <a:srgbClr val="002060"/>
                  </a:solidFill>
                </a:ln>
                <a:solidFill>
                  <a:schemeClr val="tx2"/>
                </a:solidFill>
                <a:ea typeface="Microsoft YaHei" panose="020B0503020204020204" pitchFamily="34" charset="-122"/>
                <a:sym typeface="Microsoft YaHei" panose="020B0503020204020204" pitchFamily="34" charset="-122"/>
              </a:endParaRPr>
            </a:p>
          </p:txBody>
        </p:sp>
        <p:sp>
          <p:nvSpPr>
            <p:cNvPr id="124" name="Freeform 94"/>
            <p:cNvSpPr/>
            <p:nvPr/>
          </p:nvSpPr>
          <p:spPr bwMode="auto">
            <a:xfrm rot="10800000">
              <a:off x="10091403" y="4655882"/>
              <a:ext cx="484480" cy="716936"/>
            </a:xfrm>
            <a:custGeom>
              <a:avLst/>
              <a:gdLst>
                <a:gd name="connsiteX0" fmla="*/ 337457 w 381000"/>
                <a:gd name="connsiteY0" fmla="*/ 0 h 391885"/>
                <a:gd name="connsiteX1" fmla="*/ 0 w 381000"/>
                <a:gd name="connsiteY1" fmla="*/ 141514 h 391885"/>
                <a:gd name="connsiteX2" fmla="*/ 337457 w 381000"/>
                <a:gd name="connsiteY2" fmla="*/ 381000 h 391885"/>
                <a:gd name="connsiteX3" fmla="*/ 337457 w 381000"/>
                <a:gd name="connsiteY3" fmla="*/ 381000 h 391885"/>
                <a:gd name="connsiteX4" fmla="*/ 337457 w 381000"/>
                <a:gd name="connsiteY4" fmla="*/ 381000 h 391885"/>
                <a:gd name="connsiteX5" fmla="*/ 381000 w 381000"/>
                <a:gd name="connsiteY5" fmla="*/ 391885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391885">
                  <a:moveTo>
                    <a:pt x="337457" y="0"/>
                  </a:moveTo>
                  <a:cubicBezTo>
                    <a:pt x="168728" y="39007"/>
                    <a:pt x="0" y="78014"/>
                    <a:pt x="0" y="141514"/>
                  </a:cubicBezTo>
                  <a:cubicBezTo>
                    <a:pt x="0" y="205014"/>
                    <a:pt x="337457" y="381000"/>
                    <a:pt x="337457" y="381000"/>
                  </a:cubicBezTo>
                  <a:lnTo>
                    <a:pt x="337457" y="381000"/>
                  </a:lnTo>
                  <a:lnTo>
                    <a:pt x="337457" y="381000"/>
                  </a:lnTo>
                  <a:lnTo>
                    <a:pt x="381000" y="391885"/>
                  </a:lnTo>
                </a:path>
              </a:pathLst>
            </a:custGeom>
            <a:noFill/>
            <a:ln w="28575">
              <a:solidFill>
                <a:srgbClr val="45C1A4"/>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t" hangingPunct="1">
                <a:defRPr/>
              </a:pPr>
              <a:endParaRPr lang="en-US" sz="600">
                <a:ln>
                  <a:solidFill>
                    <a:srgbClr val="002060"/>
                  </a:solidFill>
                </a:ln>
                <a:solidFill>
                  <a:schemeClr val="tx2"/>
                </a:solidFill>
                <a:ea typeface="Microsoft YaHei" panose="020B0503020204020204" pitchFamily="34" charset="-122"/>
                <a:sym typeface="Microsoft YaHei" panose="020B0503020204020204" pitchFamily="34" charset="-122"/>
              </a:endParaRPr>
            </a:p>
          </p:txBody>
        </p:sp>
        <p:cxnSp>
          <p:nvCxnSpPr>
            <p:cNvPr id="125" name="直接连接符 124"/>
            <p:cNvCxnSpPr/>
            <p:nvPr/>
          </p:nvCxnSpPr>
          <p:spPr>
            <a:xfrm flipH="1">
              <a:off x="14246211" y="10451900"/>
              <a:ext cx="5004000" cy="0"/>
            </a:xfrm>
            <a:prstGeom prst="line">
              <a:avLst/>
            </a:prstGeom>
            <a:ln w="28575">
              <a:solidFill>
                <a:srgbClr val="45C1A4"/>
              </a:solidFill>
              <a:tailEnd w="lg" len="lg"/>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H="1" flipV="1">
              <a:off x="19250371" y="8454876"/>
              <a:ext cx="0" cy="198000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5400000" flipH="1" flipV="1">
              <a:off x="18566427" y="9651384"/>
              <a:ext cx="2376000" cy="0"/>
            </a:xfrm>
            <a:prstGeom prst="line">
              <a:avLst/>
            </a:prstGeom>
            <a:ln w="28575">
              <a:solidFill>
                <a:srgbClr val="45C1A4"/>
              </a:solidFill>
              <a:tailEnd w="lg" len="lg"/>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rot="5400000" flipH="1">
              <a:off x="17000427" y="8066399"/>
              <a:ext cx="0" cy="5508000"/>
            </a:xfrm>
            <a:prstGeom prst="straightConnector1">
              <a:avLst/>
            </a:prstGeom>
            <a:ln w="28575">
              <a:solidFill>
                <a:srgbClr val="45C1A4"/>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6"/>
          <p:cNvSpPr>
            <a:spLocks noGrp="1" noChangeArrowheads="1"/>
          </p:cNvSpPr>
          <p:nvPr>
            <p:ph type="body" sz="quarter" idx="10"/>
          </p:nvPr>
        </p:nvSpPr>
        <p:spPr>
          <a:prstGeom prst="rect">
            <a:avLst/>
          </a:prstGeom>
        </p:spPr>
        <p:txBody>
          <a:bodyPr/>
          <a:lstStyle/>
          <a:p>
            <a:r>
              <a:rPr lang="zh-CN" altLang="en-US" dirty="0" smtClean="0">
                <a:sym typeface="+mn-lt"/>
              </a:rPr>
              <a:t>学完本课程后，您将能够</a:t>
            </a:r>
            <a:r>
              <a:rPr lang="en-US" altLang="zh-CN" dirty="0" smtClean="0">
                <a:sym typeface="+mn-lt"/>
              </a:rPr>
              <a:t>:</a:t>
            </a:r>
            <a:endParaRPr lang="en-US" altLang="zh-CN" dirty="0" smtClean="0">
              <a:sym typeface="+mn-lt"/>
            </a:endParaRPr>
          </a:p>
          <a:p>
            <a:pPr lvl="1"/>
            <a:r>
              <a:rPr lang="zh-CN" altLang="en-US" dirty="0" smtClean="0">
                <a:sym typeface="+mn-lt"/>
              </a:rPr>
              <a:t>熟悉</a:t>
            </a:r>
            <a:r>
              <a:rPr lang="en-US" altLang="zh-CN" dirty="0" smtClean="0">
                <a:sym typeface="+mn-lt"/>
              </a:rPr>
              <a:t>HDFS</a:t>
            </a:r>
            <a:r>
              <a:rPr lang="zh-CN" altLang="en-US" dirty="0" smtClean="0">
                <a:sym typeface="+mn-lt"/>
              </a:rPr>
              <a:t>的相关概念</a:t>
            </a:r>
            <a:endParaRPr lang="en-US" altLang="zh-CN" dirty="0" smtClean="0">
              <a:sym typeface="+mn-lt"/>
            </a:endParaRPr>
          </a:p>
          <a:p>
            <a:pPr lvl="1"/>
            <a:r>
              <a:rPr lang="zh-CN" altLang="en-US" dirty="0" smtClean="0">
                <a:sym typeface="+mn-lt"/>
              </a:rPr>
              <a:t>熟悉</a:t>
            </a:r>
            <a:r>
              <a:rPr lang="en-US" altLang="zh-CN" dirty="0" smtClean="0">
                <a:sym typeface="+mn-lt"/>
              </a:rPr>
              <a:t>HDFS</a:t>
            </a:r>
            <a:r>
              <a:rPr lang="zh-CN" altLang="en-US" dirty="0" smtClean="0">
                <a:sym typeface="+mn-lt"/>
              </a:rPr>
              <a:t>的使用场景</a:t>
            </a:r>
            <a:endParaRPr lang="en-US" altLang="zh-CN" dirty="0" smtClean="0">
              <a:sym typeface="+mn-lt"/>
            </a:endParaRPr>
          </a:p>
          <a:p>
            <a:pPr lvl="1"/>
            <a:r>
              <a:rPr lang="zh-CN" altLang="en-US" dirty="0" smtClean="0">
                <a:sym typeface="+mn-lt"/>
              </a:rPr>
              <a:t>熟悉</a:t>
            </a:r>
            <a:r>
              <a:rPr lang="en-US" altLang="zh-CN" dirty="0" smtClean="0">
                <a:sym typeface="+mn-lt"/>
              </a:rPr>
              <a:t>HDFS</a:t>
            </a:r>
            <a:r>
              <a:rPr lang="zh-CN" altLang="en-US" dirty="0" smtClean="0">
                <a:sym typeface="+mn-lt"/>
              </a:rPr>
              <a:t>的系统架构</a:t>
            </a:r>
            <a:endParaRPr lang="en-US" altLang="zh-CN" dirty="0" smtClean="0">
              <a:sym typeface="+mn-lt"/>
            </a:endParaRPr>
          </a:p>
          <a:p>
            <a:pPr lvl="1"/>
            <a:r>
              <a:rPr lang="zh-CN" altLang="en-US" dirty="0" smtClean="0">
                <a:sym typeface="+mn-lt"/>
              </a:rPr>
              <a:t>熟悉</a:t>
            </a:r>
            <a:r>
              <a:rPr lang="en-US" altLang="zh-CN" dirty="0" smtClean="0">
                <a:sym typeface="+mn-lt"/>
              </a:rPr>
              <a:t>HDFS</a:t>
            </a:r>
            <a:r>
              <a:rPr lang="zh-CN" altLang="en-US" dirty="0" smtClean="0">
                <a:sym typeface="+mn-lt"/>
              </a:rPr>
              <a:t>的关键特性</a:t>
            </a:r>
            <a:endParaRPr lang="en-US" altLang="zh-CN" dirty="0" smtClean="0">
              <a:sym typeface="+mn-lt"/>
            </a:endParaRPr>
          </a:p>
          <a:p>
            <a:pPr lvl="1"/>
            <a:r>
              <a:rPr lang="zh-CN" altLang="en-US" dirty="0">
                <a:sym typeface="+mn-lt"/>
              </a:rPr>
              <a:t>熟悉</a:t>
            </a:r>
            <a:r>
              <a:rPr lang="en-US" altLang="zh-CN" dirty="0" err="1">
                <a:sym typeface="+mn-lt"/>
              </a:rPr>
              <a:t>ZooKeeper</a:t>
            </a:r>
            <a:r>
              <a:rPr lang="zh-CN" altLang="en-US" dirty="0">
                <a:sym typeface="+mn-lt"/>
              </a:rPr>
              <a:t>的相关概念</a:t>
            </a:r>
            <a:endParaRPr lang="en-US" altLang="zh-CN" dirty="0">
              <a:sym typeface="+mn-lt"/>
            </a:endParaRPr>
          </a:p>
          <a:p>
            <a:pPr lvl="1"/>
            <a:r>
              <a:rPr lang="zh-CN" altLang="en-US" dirty="0">
                <a:sym typeface="+mn-lt"/>
              </a:rPr>
              <a:t>熟悉</a:t>
            </a:r>
            <a:r>
              <a:rPr lang="en-US" altLang="zh-CN" dirty="0" err="1">
                <a:sym typeface="+mn-lt"/>
              </a:rPr>
              <a:t>ZooKeeper</a:t>
            </a:r>
            <a:r>
              <a:rPr lang="zh-CN" altLang="en-US" dirty="0">
                <a:sym typeface="+mn-lt"/>
              </a:rPr>
              <a:t>的使用方法</a:t>
            </a:r>
            <a:endParaRPr lang="en-US" altLang="zh-CN" dirty="0">
              <a:sym typeface="+mn-lt"/>
            </a:endParaRPr>
          </a:p>
          <a:p>
            <a:pPr marL="403225" lvl="1" indent="0">
              <a:buNone/>
            </a:pPr>
            <a:endParaRPr lang="zh-CN" altLang="en-US" dirty="0" smtClean="0">
              <a:sym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sym typeface="Microsoft YaHei" panose="020B0503020204020204" pitchFamily="34" charset="-122"/>
              </a:rPr>
              <a:t>ZooKeeper</a:t>
            </a:r>
            <a:r>
              <a:rPr lang="zh-CN" altLang="en-US" smtClean="0">
                <a:sym typeface="Microsoft YaHei" panose="020B0503020204020204" pitchFamily="34" charset="-122"/>
              </a:rPr>
              <a:t>客户端常用命令使用</a:t>
            </a:r>
            <a:endParaRPr lang="zh-CN" altLang="en-US" dirty="0">
              <a:sym typeface="Microsoft YaHei" panose="020B0503020204020204" pitchFamily="34" charset="-122"/>
            </a:endParaRPr>
          </a:p>
        </p:txBody>
      </p:sp>
      <p:sp>
        <p:nvSpPr>
          <p:cNvPr id="3" name="文本占位符 2"/>
          <p:cNvSpPr>
            <a:spLocks noGrp="1"/>
          </p:cNvSpPr>
          <p:nvPr>
            <p:ph type="body" sz="quarter" idx="10"/>
          </p:nvPr>
        </p:nvSpPr>
        <p:spPr>
          <a:xfrm>
            <a:off x="444500" y="1247775"/>
            <a:ext cx="11307445" cy="5118100"/>
          </a:xfrm>
        </p:spPr>
        <p:txBody>
          <a:bodyPr/>
          <a:lstStyle/>
          <a:p>
            <a:r>
              <a:rPr lang="zh-CN" altLang="en-US" dirty="0" smtClean="0">
                <a:sym typeface="Microsoft YaHei" panose="020B0503020204020204" pitchFamily="34" charset="-122"/>
              </a:rPr>
              <a:t>调用</a:t>
            </a:r>
            <a:r>
              <a:rPr lang="en-US" altLang="zh-CN" dirty="0" err="1" smtClean="0">
                <a:sym typeface="Microsoft YaHei" panose="020B0503020204020204" pitchFamily="34" charset="-122"/>
              </a:rPr>
              <a:t>ZooKeeper</a:t>
            </a:r>
            <a:r>
              <a:rPr lang="zh-CN" altLang="en-US" dirty="0" smtClean="0">
                <a:sym typeface="Microsoft YaHei" panose="020B0503020204020204" pitchFamily="34" charset="-122"/>
              </a:rPr>
              <a:t>客户端，执行命令：</a:t>
            </a:r>
            <a:endParaRPr lang="zh-CN" altLang="en-US" dirty="0" smtClean="0">
              <a:sym typeface="Microsoft YaHei" panose="020B0503020204020204" pitchFamily="34" charset="-122"/>
            </a:endParaRPr>
          </a:p>
          <a:p>
            <a:r>
              <a:rPr lang="en-US" altLang="zh-CN" dirty="0" smtClean="0">
                <a:sym typeface="Microsoft YaHei" panose="020B0503020204020204" pitchFamily="34" charset="-122"/>
              </a:rPr>
              <a:t>zkServer.sh start </a:t>
            </a:r>
            <a:r>
              <a:rPr lang="zh-CN" altLang="en-US" dirty="0" smtClean="0">
                <a:sym typeface="Microsoft YaHei" panose="020B0503020204020204" pitchFamily="34" charset="-122"/>
              </a:rPr>
              <a:t>启动服务</a:t>
            </a:r>
            <a:endParaRPr lang="zh-CN" altLang="en-US" dirty="0" smtClean="0">
              <a:sym typeface="Microsoft YaHei" panose="020B0503020204020204" pitchFamily="34" charset="-122"/>
            </a:endParaRPr>
          </a:p>
          <a:p>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创建节点：</a:t>
            </a:r>
            <a:r>
              <a:rPr lang="en-US" altLang="zh-CN" dirty="0" smtClean="0">
                <a:sym typeface="Microsoft YaHei" panose="020B0503020204020204" pitchFamily="34" charset="-122"/>
              </a:rPr>
              <a:t>create /node </a:t>
            </a:r>
            <a:r>
              <a:rPr lang="zh-CN" altLang="en-US" dirty="0" smtClean="0">
                <a:sym typeface="Microsoft YaHei" panose="020B0503020204020204" pitchFamily="34" charset="-122"/>
              </a:rPr>
              <a:t>“</a:t>
            </a:r>
            <a:r>
              <a:rPr lang="en-US" altLang="zh-CN" dirty="0" smtClean="0">
                <a:sym typeface="Microsoft YaHei" panose="020B0503020204020204" pitchFamily="34" charset="-122"/>
              </a:rPr>
              <a:t>value</a:t>
            </a:r>
            <a:r>
              <a:rPr lang="zh-CN" altLang="en-US" dirty="0" smtClean="0">
                <a:sym typeface="Microsoft YaHei" panose="020B0503020204020204" pitchFamily="34" charset="-122"/>
              </a:rPr>
              <a:t>”</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列出节点子节点： </a:t>
            </a:r>
            <a:r>
              <a:rPr lang="en-US" altLang="zh-CN" dirty="0" smtClean="0">
                <a:sym typeface="Microsoft YaHei" panose="020B0503020204020204" pitchFamily="34" charset="-122"/>
              </a:rPr>
              <a:t>ls /node</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创建节点数据</a:t>
            </a:r>
            <a:r>
              <a:rPr lang="en-US" altLang="zh-CN" dirty="0" smtClean="0">
                <a:sym typeface="Microsoft YaHei" panose="020B0503020204020204" pitchFamily="34" charset="-122"/>
              </a:rPr>
              <a:t>: set /node data</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获取节点数据</a:t>
            </a:r>
            <a:r>
              <a:rPr lang="en-US" altLang="zh-CN" dirty="0" smtClean="0">
                <a:sym typeface="Microsoft YaHei" panose="020B0503020204020204" pitchFamily="34" charset="-122"/>
              </a:rPr>
              <a:t>: get /node</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删除节点：</a:t>
            </a:r>
            <a:r>
              <a:rPr lang="en-US" altLang="zh-CN" dirty="0" smtClean="0">
                <a:sym typeface="Microsoft YaHei" panose="020B0503020204020204" pitchFamily="34" charset="-122"/>
              </a:rPr>
              <a:t>delete /node</a:t>
            </a:r>
            <a:endParaRPr lang="en-US" altLang="zh-CN" dirty="0" smtClean="0">
              <a:sym typeface="Microsoft YaHei" panose="020B0503020204020204" pitchFamily="34" charset="-122"/>
            </a:endParaRPr>
          </a:p>
          <a:p>
            <a:r>
              <a:rPr lang="zh-CN" altLang="en-US" dirty="0" smtClean="0">
                <a:sym typeface="Microsoft YaHei" panose="020B0503020204020204" pitchFamily="34" charset="-122"/>
              </a:rPr>
              <a:t>删除节点及所有子节点</a:t>
            </a:r>
            <a:r>
              <a:rPr lang="en-US" altLang="zh-CN" dirty="0" smtClean="0">
                <a:sym typeface="Microsoft YaHei" panose="020B0503020204020204" pitchFamily="34" charset="-122"/>
              </a:rPr>
              <a:t>: </a:t>
            </a:r>
            <a:r>
              <a:rPr lang="en-US" altLang="zh-CN" dirty="0" err="1" smtClean="0">
                <a:sym typeface="Microsoft YaHei" panose="020B0503020204020204" pitchFamily="34" charset="-122"/>
              </a:rPr>
              <a:t>deleteall</a:t>
            </a:r>
            <a:r>
              <a:rPr lang="en-US" altLang="zh-CN" dirty="0" smtClean="0">
                <a:sym typeface="Microsoft YaHei" panose="020B0503020204020204" pitchFamily="34" charset="-122"/>
              </a:rPr>
              <a:t> /node</a:t>
            </a:r>
            <a:endParaRPr lang="zh-CN" altLang="en-US" dirty="0" smtClean="0">
              <a:sym typeface="Microsoft YaHei" panose="020B0503020204020204" pitchFamily="34" charset="-122"/>
            </a:endParaRPr>
          </a:p>
          <a:p>
            <a:endParaRPr lang="en-US" altLang="zh-CN" dirty="0">
              <a:sym typeface="Microsoft YaHei" panose="020B0503020204020204" pitchFamily="34" charset="-122"/>
            </a:endParaRPr>
          </a:p>
        </p:txBody>
      </p:sp>
      <p:sp>
        <p:nvSpPr>
          <p:cNvPr id="5" name="文本框 4"/>
          <p:cNvSpPr txBox="1"/>
          <p:nvPr/>
        </p:nvSpPr>
        <p:spPr bwMode="auto">
          <a:xfrm>
            <a:off x="769832" y="2541037"/>
            <a:ext cx="2458085" cy="406400"/>
          </a:xfrm>
          <a:prstGeom prst="rect">
            <a:avLst/>
          </a:prstGeom>
          <a:solidFill>
            <a:schemeClr val="bg1">
              <a:lumMod val="85000"/>
            </a:schemeClr>
          </a:solidFill>
          <a:ln w="9525">
            <a:noFill/>
            <a:miter lim="800000"/>
          </a:ln>
        </p:spPr>
        <p:txBody>
          <a:bodyPr wrap="none" lIns="99980" tIns="49986" rIns="99980" bIns="49986" rtlCol="0">
            <a:spAutoFit/>
          </a:bodyPr>
          <a:lstStyle/>
          <a:p>
            <a:pPr algn="ctr" defTabSz="1001395" eaLnBrk="0" hangingPunct="0"/>
            <a:r>
              <a:rPr lang="en-US" altLang="zh-CN" sz="2000" dirty="0">
                <a:ea typeface="Microsoft YaHei" panose="020B0503020204020204" pitchFamily="34" charset="-122"/>
                <a:cs typeface="Courier New" panose="02070609020205090404" pitchFamily="49" charset="0"/>
                <a:sym typeface="Microsoft YaHei" panose="020B0503020204020204" pitchFamily="34" charset="-122"/>
              </a:rPr>
              <a:t>zkCli.sh </a:t>
            </a:r>
            <a:r>
              <a:rPr lang="zh-CN" altLang="en-US" sz="2000" dirty="0">
                <a:ea typeface="Microsoft YaHei" panose="020B0503020204020204" pitchFamily="34" charset="-122"/>
                <a:cs typeface="Courier New" panose="02070609020205090404" pitchFamily="49" charset="0"/>
                <a:sym typeface="Microsoft YaHei" panose="020B0503020204020204" pitchFamily="34" charset="-122"/>
              </a:rPr>
              <a:t>进入客户端</a:t>
            </a:r>
            <a:endParaRPr lang="zh-CN" altLang="en-US" sz="2000" dirty="0">
              <a:ea typeface="Microsoft YaHei" panose="020B0503020204020204" pitchFamily="34" charset="-122"/>
              <a:cs typeface="Courier New" panose="02070609020205090404" pitchFamily="49" charset="0"/>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p:txBody>
          <a:bodyPr/>
          <a:lstStyle/>
          <a:p>
            <a:r>
              <a:rPr lang="zh-CN" altLang="en-US" dirty="0" smtClean="0">
                <a:sym typeface="+mn-lt"/>
              </a:rPr>
              <a:t>分布式</a:t>
            </a:r>
            <a:r>
              <a:rPr lang="zh-CN" altLang="en-US" dirty="0">
                <a:sym typeface="+mn-lt"/>
              </a:rPr>
              <a:t>文件系统是大数据时代解决大规模数据存储问题的有效解决方案，</a:t>
            </a:r>
            <a:r>
              <a:rPr lang="en-US" altLang="zh-CN" dirty="0">
                <a:sym typeface="+mn-lt"/>
              </a:rPr>
              <a:t>HDFS</a:t>
            </a:r>
            <a:r>
              <a:rPr lang="zh-CN" altLang="en-US" dirty="0">
                <a:sym typeface="+mn-lt"/>
              </a:rPr>
              <a:t>开源实现了</a:t>
            </a:r>
            <a:r>
              <a:rPr lang="en-US" altLang="zh-CN" dirty="0">
                <a:sym typeface="+mn-lt"/>
              </a:rPr>
              <a:t>GFS</a:t>
            </a:r>
            <a:r>
              <a:rPr lang="zh-CN" altLang="en-US" dirty="0">
                <a:sym typeface="+mn-lt"/>
              </a:rPr>
              <a:t>，可以利用由廉价硬件构成的计算机集群实现海量数据的分布式</a:t>
            </a:r>
            <a:r>
              <a:rPr lang="zh-CN" altLang="en-US" dirty="0" smtClean="0">
                <a:sym typeface="+mn-lt"/>
              </a:rPr>
              <a:t>存储。</a:t>
            </a:r>
            <a:endParaRPr lang="en-US" altLang="zh-CN" dirty="0" smtClean="0">
              <a:sym typeface="+mn-lt"/>
            </a:endParaRPr>
          </a:p>
          <a:p>
            <a:r>
              <a:rPr lang="en-US" altLang="zh-CN" dirty="0">
                <a:sym typeface="+mn-lt"/>
              </a:rPr>
              <a:t>HDFS</a:t>
            </a:r>
            <a:r>
              <a:rPr lang="zh-CN" altLang="en-US" dirty="0">
                <a:sym typeface="+mn-lt"/>
              </a:rPr>
              <a:t>具有兼容廉价的硬件设备、流数据读写、大数据集、简单的文件模型、强大的跨平台兼容性等特点。但是，也要注意到，</a:t>
            </a:r>
            <a:r>
              <a:rPr lang="en-US" altLang="zh-CN" dirty="0">
                <a:sym typeface="+mn-lt"/>
              </a:rPr>
              <a:t>HDFS</a:t>
            </a:r>
            <a:r>
              <a:rPr lang="zh-CN" altLang="en-US" dirty="0">
                <a:sym typeface="+mn-lt"/>
              </a:rPr>
              <a:t>也有自身的局限性，比如不适合低延迟数据访问、无法高效存储大量小文件和不支持多用户写入及任意修改文件</a:t>
            </a:r>
            <a:r>
              <a:rPr lang="zh-CN" altLang="en-US" dirty="0" smtClean="0">
                <a:sym typeface="+mn-lt"/>
              </a:rPr>
              <a:t>等</a:t>
            </a:r>
            <a:r>
              <a:rPr lang="zh-CN" altLang="en-US" dirty="0">
                <a:sym typeface="+mn-lt"/>
              </a:rPr>
              <a:t>。</a:t>
            </a:r>
            <a:endParaRPr lang="zh-CN" altLang="en-US" dirty="0">
              <a:sym typeface="+mn-lt"/>
            </a:endParaRPr>
          </a:p>
          <a:p>
            <a:r>
              <a:rPr lang="zh-CN" altLang="en-US" dirty="0">
                <a:sym typeface="+mn-lt"/>
              </a:rPr>
              <a:t>块是</a:t>
            </a:r>
            <a:r>
              <a:rPr lang="en-US" altLang="zh-CN" dirty="0">
                <a:sym typeface="+mn-lt"/>
              </a:rPr>
              <a:t>HDFS</a:t>
            </a:r>
            <a:r>
              <a:rPr lang="zh-CN" altLang="en-US" dirty="0">
                <a:sym typeface="+mn-lt"/>
              </a:rPr>
              <a:t>核心的概念，一个大的文件会被拆分成很多个块。</a:t>
            </a:r>
            <a:r>
              <a:rPr lang="en-US" altLang="zh-CN" dirty="0">
                <a:sym typeface="+mn-lt"/>
              </a:rPr>
              <a:t>HDFS</a:t>
            </a:r>
            <a:r>
              <a:rPr lang="zh-CN" altLang="en-US" dirty="0">
                <a:sym typeface="+mn-lt"/>
              </a:rPr>
              <a:t>采用抽象的块概念，具有支持大规模文件存储、简化系统设计、适合数据备份等</a:t>
            </a:r>
            <a:r>
              <a:rPr lang="zh-CN" altLang="en-US" dirty="0" smtClean="0">
                <a:sym typeface="+mn-lt"/>
              </a:rPr>
              <a:t>优点。</a:t>
            </a:r>
            <a:endParaRPr lang="en-US" altLang="zh-CN" dirty="0" smtClean="0">
              <a:sym typeface="+mn-lt"/>
            </a:endParaRPr>
          </a:p>
          <a:p>
            <a:r>
              <a:rPr lang="en-US" altLang="zh-CN" dirty="0" err="1">
                <a:sym typeface="Microsoft YaHei" panose="020B0503020204020204" pitchFamily="34" charset="-122"/>
              </a:rPr>
              <a:t>ZooKeeper</a:t>
            </a:r>
            <a:r>
              <a:rPr lang="en-US" altLang="zh-CN" dirty="0">
                <a:sym typeface="Microsoft YaHei" panose="020B0503020204020204" pitchFamily="34" charset="-122"/>
              </a:rPr>
              <a:t> </a:t>
            </a:r>
            <a:r>
              <a:rPr lang="zh-CN" altLang="en-US" dirty="0">
                <a:sym typeface="Microsoft YaHei" panose="020B0503020204020204" pitchFamily="34" charset="-122"/>
              </a:rPr>
              <a:t>分布式服务框架主要是用来解决分布式应用中经常遇到的一些数据管理问题，提供分布式、高可用性的协调服务能力。</a:t>
            </a:r>
            <a:endParaRPr lang="en-US" altLang="zh-CN" dirty="0">
              <a:sym typeface="+mn-lt"/>
            </a:endParaRPr>
          </a:p>
          <a:p>
            <a:endParaRPr lang="zh-CN" altLang="en-US" dirty="0">
              <a:sym typeface="+mn-lt"/>
            </a:endParaRPr>
          </a:p>
          <a:p>
            <a:pPr marL="0" indent="0">
              <a:buNone/>
            </a:pPr>
            <a:endParaRPr lang="zh-CN" altLang="en-US" dirty="0">
              <a:sym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prstGeom prst="rect">
            <a:avLst/>
          </a:prstGeom>
        </p:spPr>
        <p:txBody>
          <a:bodyPr/>
          <a:lstStyle/>
          <a:p>
            <a:r>
              <a:rPr lang="en-US" altLang="zh-CN" dirty="0" err="1"/>
              <a:t>ZooKeeper</a:t>
            </a:r>
            <a:r>
              <a:rPr lang="zh-CN" altLang="en-US" dirty="0"/>
              <a:t>为什么建议奇数部署</a:t>
            </a:r>
            <a:r>
              <a:rPr lang="zh-CN" altLang="en-US" dirty="0" smtClean="0"/>
              <a:t>？</a:t>
            </a:r>
            <a:endParaRPr lang="en-US" altLang="zh-CN" dirty="0" smtClean="0">
              <a:sym typeface="+mn-lt"/>
            </a:endParaRPr>
          </a:p>
          <a:p>
            <a:r>
              <a:rPr lang="en-US" altLang="zh-CN" dirty="0" smtClean="0">
                <a:sym typeface="+mn-lt"/>
              </a:rPr>
              <a:t>HDFS</a:t>
            </a:r>
            <a:r>
              <a:rPr lang="zh-CN" altLang="en-US" dirty="0" smtClean="0">
                <a:sym typeface="+mn-lt"/>
              </a:rPr>
              <a:t>的数据在写入时，能够读取到吗？</a:t>
            </a:r>
            <a:endParaRPr lang="en-US" altLang="zh-CN" dirty="0" smtClean="0">
              <a:sym typeface="+mn-lt"/>
            </a:endParaRPr>
          </a:p>
          <a:p>
            <a:pPr lvl="1"/>
            <a:endParaRPr lang="en-US" altLang="zh-CN" dirty="0" smtClean="0">
              <a:sym typeface="+mn-lt"/>
            </a:endParaRPr>
          </a:p>
          <a:p>
            <a:pPr lvl="1"/>
            <a:endParaRPr lang="zh-CN" altLang="en-US" dirty="0">
              <a:sym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华为</a:t>
            </a:r>
            <a:r>
              <a:rPr lang="en-US" altLang="zh-CN" dirty="0"/>
              <a:t>Learning</a:t>
            </a:r>
            <a:r>
              <a:rPr lang="zh-CN" altLang="en-US" dirty="0"/>
              <a:t>网站</a:t>
            </a:r>
            <a:endParaRPr lang="zh-CN" altLang="en-US" dirty="0"/>
          </a:p>
          <a:p>
            <a:pPr lvl="1"/>
            <a:r>
              <a:rPr lang="en-US" altLang="zh-CN" dirty="0"/>
              <a:t>https://support.huawei.com/learning	</a:t>
            </a:r>
            <a:endParaRPr lang="en-US" altLang="zh-CN" dirty="0"/>
          </a:p>
          <a:p>
            <a:r>
              <a:rPr lang="zh-CN" altLang="en-US" dirty="0"/>
              <a:t>华为</a:t>
            </a:r>
            <a:r>
              <a:rPr lang="en-US" altLang="zh-CN" dirty="0"/>
              <a:t>e</a:t>
            </a:r>
            <a:r>
              <a:rPr lang="zh-CN" altLang="en-US" dirty="0"/>
              <a:t>学云</a:t>
            </a:r>
            <a:endParaRPr lang="zh-CN" altLang="en-US" dirty="0"/>
          </a:p>
          <a:p>
            <a:pPr lvl="1"/>
            <a:r>
              <a:rPr lang="en-US" altLang="zh-CN" dirty="0"/>
              <a:t>https://support.huawei.com/learning/elearning </a:t>
            </a:r>
            <a:endParaRPr lang="en-US" altLang="zh-CN" dirty="0"/>
          </a:p>
          <a:p>
            <a:r>
              <a:rPr lang="zh-CN" altLang="en-US" dirty="0"/>
              <a:t>华为</a:t>
            </a:r>
            <a:r>
              <a:rPr lang="en-US" altLang="zh-CN" dirty="0"/>
              <a:t>Support</a:t>
            </a:r>
            <a:r>
              <a:rPr lang="zh-CN" altLang="en-US" dirty="0"/>
              <a:t>案例库</a:t>
            </a:r>
            <a:endParaRPr lang="zh-CN" altLang="en-US" dirty="0"/>
          </a:p>
          <a:p>
            <a:pPr lvl="1"/>
            <a:r>
              <a:rPr lang="en-US" altLang="zh-CN" dirty="0"/>
              <a:t>https://support.huawei.com/enterprise </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b="1" dirty="0" smtClean="0">
                <a:sym typeface="+mn-lt"/>
              </a:rPr>
              <a:t>HDFS</a:t>
            </a:r>
            <a:r>
              <a:rPr lang="zh-CN" altLang="en-US" b="1" dirty="0">
                <a:sym typeface="+mn-lt"/>
              </a:rPr>
              <a:t>概述及应用场景</a:t>
            </a:r>
            <a:endParaRPr lang="zh-CN" altLang="en-US" b="1" dirty="0">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相关概念</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体系架构</a:t>
            </a:r>
            <a:endParaRPr lang="en-US" altLang="zh-CN" dirty="0" smtClean="0">
              <a:solidFill>
                <a:schemeClr val="bg1">
                  <a:lumMod val="50000"/>
                </a:schemeClr>
              </a:solidFill>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dirty="0" smtClean="0">
                <a:sym typeface="+mn-lt"/>
              </a:rPr>
              <a:t>字典与文件系统</a:t>
            </a:r>
            <a:endParaRPr lang="en-US" altLang="zh-CN" dirty="0" smtClean="0">
              <a:sym typeface="+mn-lt"/>
            </a:endParaRPr>
          </a:p>
        </p:txBody>
      </p:sp>
      <p:pic>
        <p:nvPicPr>
          <p:cNvPr id="19459" name="Picture 3"/>
          <p:cNvPicPr>
            <a:picLocks noChangeAspect="1" noChangeArrowheads="1"/>
          </p:cNvPicPr>
          <p:nvPr/>
        </p:nvPicPr>
        <p:blipFill>
          <a:blip r:embed="rId1" cstate="print"/>
          <a:srcRect/>
          <a:stretch>
            <a:fillRect/>
          </a:stretch>
        </p:blipFill>
        <p:spPr bwMode="auto">
          <a:xfrm>
            <a:off x="5293995" y="711200"/>
            <a:ext cx="6127750" cy="3254375"/>
          </a:xfrm>
          <a:prstGeom prst="rect">
            <a:avLst/>
          </a:prstGeom>
          <a:noFill/>
          <a:ln w="12700">
            <a:solidFill>
              <a:schemeClr val="tx1"/>
            </a:solidFill>
            <a:miter lim="800000"/>
            <a:headEnd/>
            <a:tailEnd/>
          </a:ln>
        </p:spPr>
      </p:pic>
      <p:sp>
        <p:nvSpPr>
          <p:cNvPr id="19461" name="Left-Right Arrow 6"/>
          <p:cNvSpPr>
            <a:spLocks noChangeArrowheads="1"/>
          </p:cNvSpPr>
          <p:nvPr/>
        </p:nvSpPr>
        <p:spPr bwMode="auto">
          <a:xfrm>
            <a:off x="4610443" y="2828388"/>
            <a:ext cx="1152525" cy="576263"/>
          </a:xfrm>
          <a:prstGeom prst="leftRightArrow">
            <a:avLst>
              <a:gd name="adj1" fmla="val 50000"/>
              <a:gd name="adj2" fmla="val 50000"/>
            </a:avLst>
          </a:prstGeom>
          <a:noFill/>
          <a:ln w="9525">
            <a:noFill/>
            <a:miter lim="800000"/>
          </a:ln>
        </p:spPr>
        <p:txBody>
          <a:bodyPr/>
          <a:lstStyle/>
          <a:p>
            <a:pPr eaLnBrk="1" hangingPunct="1">
              <a:buClr>
                <a:srgbClr val="CC9900"/>
              </a:buClr>
              <a:buFont typeface="Wingdings" panose="05000000000000000000" pitchFamily="2" charset="2"/>
              <a:buChar char="n"/>
            </a:pPr>
            <a:endParaRPr lang="zh-CN" altLang="en-US">
              <a:cs typeface="+mn-ea"/>
              <a:sym typeface="+mn-lt"/>
            </a:endParaRPr>
          </a:p>
        </p:txBody>
      </p:sp>
      <p:sp>
        <p:nvSpPr>
          <p:cNvPr id="23" name="Left-Right Arrow 7"/>
          <p:cNvSpPr/>
          <p:nvPr/>
        </p:nvSpPr>
        <p:spPr bwMode="auto">
          <a:xfrm>
            <a:off x="4118572" y="2042733"/>
            <a:ext cx="983741" cy="576263"/>
          </a:xfrm>
          <a:prstGeom prst="leftRightArrow">
            <a:avLst/>
          </a:prstGeom>
          <a:solidFill>
            <a:srgbClr val="FFC000"/>
          </a:solidFill>
        </p:spPr>
        <p:style>
          <a:lnRef idx="3">
            <a:schemeClr val="lt1"/>
          </a:lnRef>
          <a:fillRef idx="1">
            <a:schemeClr val="accent5"/>
          </a:fillRef>
          <a:effectRef idx="1">
            <a:schemeClr val="accent5"/>
          </a:effectRef>
          <a:fontRef idx="minor">
            <a:schemeClr val="lt1"/>
          </a:fontRef>
        </p:style>
        <p:txBody>
          <a:bodyPr/>
          <a:lstStyle/>
          <a:p>
            <a:pPr eaLnBrk="1" hangingPunct="1">
              <a:buClr>
                <a:srgbClr val="CC9900"/>
              </a:buClr>
              <a:buFont typeface="Wingdings" panose="05000000000000000000" pitchFamily="2" charset="2"/>
              <a:buChar char="n"/>
              <a:defRPr/>
            </a:pPr>
            <a:endParaRPr lang="zh-CN" altLang="en-US">
              <a:solidFill>
                <a:schemeClr val="tx1"/>
              </a:solidFill>
              <a:cs typeface="+mn-ea"/>
              <a:sym typeface="+mn-lt"/>
            </a:endParaRPr>
          </a:p>
        </p:txBody>
      </p:sp>
      <p:graphicFrame>
        <p:nvGraphicFramePr>
          <p:cNvPr id="24" name="Table 9"/>
          <p:cNvGraphicFramePr>
            <a:graphicFrameLocks noGrp="1"/>
          </p:cNvGraphicFramePr>
          <p:nvPr>
            <p:custDataLst>
              <p:tags r:id="rId2"/>
            </p:custDataLst>
          </p:nvPr>
        </p:nvGraphicFramePr>
        <p:xfrm>
          <a:off x="2864805" y="3965362"/>
          <a:ext cx="6084676" cy="2052228"/>
        </p:xfrm>
        <a:graphic>
          <a:graphicData uri="http://schemas.openxmlformats.org/drawingml/2006/table">
            <a:tbl>
              <a:tblPr firstRow="1" bandRow="1">
                <a:tableStyleId>{5940675A-B579-460E-94D1-54222C63F5DA}</a:tableStyleId>
              </a:tblPr>
              <a:tblGrid>
                <a:gridCol w="2880320"/>
                <a:gridCol w="3204356"/>
              </a:tblGrid>
              <a:tr h="405965">
                <a:tc>
                  <a:txBody>
                    <a:bodyPr/>
                    <a:lstStyle/>
                    <a:p>
                      <a:pPr algn="ctr"/>
                      <a:r>
                        <a:rPr lang="zh-CN" altLang="en-US" sz="1600" b="1" dirty="0" smtClean="0">
                          <a:latin typeface="+mn-lt"/>
                          <a:ea typeface="+mn-ea"/>
                          <a:cs typeface="+mn-ea"/>
                          <a:sym typeface="+mn-lt"/>
                        </a:rPr>
                        <a:t>字典</a:t>
                      </a:r>
                      <a:endParaRPr lang="zh-CN" altLang="en-US" sz="1600" b="1" dirty="0">
                        <a:latin typeface="+mn-lt"/>
                        <a:ea typeface="+mn-ea"/>
                        <a:cs typeface="+mn-ea"/>
                        <a:sym typeface="+mn-lt"/>
                      </a:endParaRPr>
                    </a:p>
                  </a:txBody>
                  <a:tcPr marL="91458" marR="91458" marT="45726" marB="45726"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zh-CN" altLang="en-US" sz="1600" b="1" dirty="0" smtClean="0">
                          <a:latin typeface="+mn-lt"/>
                          <a:ea typeface="+mn-ea"/>
                          <a:cs typeface="+mn-ea"/>
                          <a:sym typeface="+mn-lt"/>
                        </a:rPr>
                        <a:t>文件系统</a:t>
                      </a:r>
                      <a:endParaRPr lang="zh-CN" altLang="en-US" sz="1600" b="1" dirty="0">
                        <a:latin typeface="+mn-lt"/>
                        <a:ea typeface="+mn-ea"/>
                        <a:cs typeface="+mn-ea"/>
                        <a:sym typeface="+mn-lt"/>
                      </a:endParaRPr>
                    </a:p>
                  </a:txBody>
                  <a:tcPr marL="91458" marR="91458" marT="45726" marB="45726"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122710">
                <a:tc>
                  <a:txBody>
                    <a:bodyPr/>
                    <a:lstStyle/>
                    <a:p>
                      <a:pPr algn="l"/>
                      <a:endParaRPr lang="zh-CN" altLang="en-US" sz="1400" b="0" dirty="0" smtClean="0">
                        <a:latin typeface="+mn-lt"/>
                        <a:ea typeface="+mn-ea"/>
                        <a:cs typeface="+mn-ea"/>
                        <a:sym typeface="+mn-lt"/>
                      </a:endParaRPr>
                    </a:p>
                  </a:txBody>
                  <a:tcPr marL="91458" marR="91458" marT="45726" marB="45726" anchor="ctr">
                    <a:lnL w="28575" cap="flat" cmpd="sng" algn="ctr">
                      <a:solidFill>
                        <a:schemeClr val="tx1"/>
                      </a:solidFill>
                      <a:prstDash val="solid"/>
                      <a:round/>
                      <a:headEnd type="none" w="med" len="med"/>
                      <a:tailEnd type="none" w="med" len="med"/>
                    </a:lnL>
                  </a:tcPr>
                </a:tc>
                <a:tc>
                  <a:txBody>
                    <a:bodyPr/>
                    <a:lstStyle/>
                    <a:p>
                      <a:pPr algn="ctr"/>
                      <a:endParaRPr lang="zh-CN" altLang="en-US" sz="1100" b="0" dirty="0">
                        <a:latin typeface="+mn-lt"/>
                        <a:ea typeface="+mn-ea"/>
                        <a:cs typeface="+mn-ea"/>
                        <a:sym typeface="+mn-lt"/>
                      </a:endParaRPr>
                    </a:p>
                  </a:txBody>
                  <a:tcPr marL="91458" marR="91458" marT="45726" marB="45726" anchor="ctr">
                    <a:lnR w="28575" cap="flat" cmpd="sng" algn="ctr">
                      <a:solidFill>
                        <a:schemeClr val="tx1"/>
                      </a:solidFill>
                      <a:prstDash val="solid"/>
                      <a:round/>
                      <a:headEnd type="none" w="med" len="med"/>
                      <a:tailEnd type="none" w="med" len="med"/>
                    </a:lnR>
                  </a:tcPr>
                </a:tc>
              </a:tr>
              <a:tr h="523553">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b="0" kern="0" dirty="0" smtClean="0">
                        <a:solidFill>
                          <a:sysClr val="windowText" lastClr="000000"/>
                        </a:solidFill>
                        <a:latin typeface="+mn-lt"/>
                        <a:ea typeface="+mn-ea"/>
                        <a:cs typeface="+mn-ea"/>
                        <a:sym typeface="+mn-lt"/>
                      </a:endParaRPr>
                    </a:p>
                  </a:txBody>
                  <a:tcPr marL="91458" marR="91458" marT="45726" marB="45726"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b="1" kern="0" dirty="0" smtClean="0">
                        <a:solidFill>
                          <a:sysClr val="windowText" lastClr="000000"/>
                        </a:solidFill>
                        <a:latin typeface="+mn-lt"/>
                        <a:ea typeface="+mn-ea"/>
                        <a:cs typeface="+mn-ea"/>
                        <a:sym typeface="+mn-lt"/>
                      </a:endParaRPr>
                    </a:p>
                  </a:txBody>
                  <a:tcPr marL="91458" marR="91458" marT="45726" marB="45726"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59" y="1275071"/>
            <a:ext cx="1758443" cy="2302934"/>
          </a:xfrm>
          <a:prstGeom prst="rect">
            <a:avLst/>
          </a:prstGeom>
          <a:ln w="12700">
            <a:solidFill>
              <a:schemeClr val="tx1"/>
            </a:solidFill>
            <a:prstDash val="solid"/>
          </a:ln>
        </p:spPr>
      </p:pic>
      <p:sp>
        <p:nvSpPr>
          <p:cNvPr id="4" name="文本框 3"/>
          <p:cNvSpPr txBox="1"/>
          <p:nvPr/>
        </p:nvSpPr>
        <p:spPr bwMode="auto">
          <a:xfrm>
            <a:off x="3047479" y="4360483"/>
            <a:ext cx="2427394" cy="962723"/>
          </a:xfrm>
          <a:prstGeom prst="rect">
            <a:avLst/>
          </a:prstGeom>
          <a:noFill/>
          <a:ln w="9525">
            <a:noFill/>
            <a:miter lim="800000"/>
          </a:ln>
        </p:spPr>
        <p:txBody>
          <a:bodyPr wrap="square" lIns="99980" tIns="49986" rIns="99980" bIns="49986" rtlCol="0">
            <a:spAutoFit/>
          </a:bodyPr>
          <a:lstStyle/>
          <a:p>
            <a:pPr defTabSz="1001395" eaLnBrk="0" hangingPunct="0"/>
            <a:r>
              <a:rPr lang="zh-CN" altLang="en-US" sz="1400" dirty="0">
                <a:solidFill>
                  <a:srgbClr val="000000"/>
                </a:solidFill>
                <a:cs typeface="Arial" panose="020B0604020202090204" pitchFamily="34" charset="0"/>
              </a:rPr>
              <a:t>部首检字表</a:t>
            </a:r>
            <a:endParaRPr lang="zh-CN" altLang="en-US" sz="1400" dirty="0">
              <a:solidFill>
                <a:srgbClr val="000000"/>
              </a:solidFill>
              <a:cs typeface="Arial" panose="020B0604020202090204" pitchFamily="34" charset="0"/>
            </a:endParaRPr>
          </a:p>
          <a:p>
            <a:pPr defTabSz="1001395" eaLnBrk="0" hangingPunct="0"/>
            <a:r>
              <a:rPr lang="zh-CN" altLang="en-US" sz="1400" dirty="0">
                <a:solidFill>
                  <a:srgbClr val="000000"/>
                </a:solidFill>
                <a:cs typeface="Arial" panose="020B0604020202090204" pitchFamily="34" charset="0"/>
              </a:rPr>
              <a:t>（一）部首目录</a:t>
            </a:r>
            <a:endParaRPr lang="zh-CN" altLang="en-US" sz="1400" dirty="0">
              <a:solidFill>
                <a:srgbClr val="000000"/>
              </a:solidFill>
              <a:cs typeface="Arial" panose="020B0604020202090204" pitchFamily="34" charset="0"/>
            </a:endParaRPr>
          </a:p>
          <a:p>
            <a:pPr defTabSz="1001395" eaLnBrk="0" hangingPunct="0"/>
            <a:r>
              <a:rPr lang="zh-CN" altLang="en-US" sz="1400" dirty="0">
                <a:solidFill>
                  <a:srgbClr val="000000"/>
                </a:solidFill>
                <a:cs typeface="Arial" panose="020B0604020202090204" pitchFamily="34" charset="0"/>
              </a:rPr>
              <a:t>（二）检字表</a:t>
            </a:r>
            <a:endParaRPr lang="zh-CN" altLang="en-US" sz="1400" dirty="0">
              <a:solidFill>
                <a:srgbClr val="000000"/>
              </a:solidFill>
              <a:cs typeface="Arial" panose="020B0604020202090204" pitchFamily="34" charset="0"/>
            </a:endParaRPr>
          </a:p>
          <a:p>
            <a:pPr defTabSz="1001395" eaLnBrk="0" hangingPunct="0"/>
            <a:r>
              <a:rPr lang="zh-CN" altLang="en-US" sz="1400" dirty="0">
                <a:solidFill>
                  <a:srgbClr val="000000"/>
                </a:solidFill>
                <a:cs typeface="Arial" panose="020B0604020202090204" pitchFamily="34" charset="0"/>
              </a:rPr>
              <a:t>（三）难检字笔画索引</a:t>
            </a:r>
            <a:endParaRPr lang="zh-CN" altLang="en-US" sz="1400" dirty="0">
              <a:solidFill>
                <a:srgbClr val="000000"/>
              </a:solidFill>
              <a:cs typeface="Arial" panose="020B0604020202090204" pitchFamily="34" charset="0"/>
            </a:endParaRPr>
          </a:p>
        </p:txBody>
      </p:sp>
      <p:sp>
        <p:nvSpPr>
          <p:cNvPr id="5" name="文本框 4"/>
          <p:cNvSpPr txBox="1"/>
          <p:nvPr/>
        </p:nvSpPr>
        <p:spPr bwMode="auto">
          <a:xfrm>
            <a:off x="3047480" y="5567525"/>
            <a:ext cx="2246703" cy="316392"/>
          </a:xfrm>
          <a:prstGeom prst="rect">
            <a:avLst/>
          </a:prstGeom>
          <a:noFill/>
          <a:ln w="9525">
            <a:noFill/>
            <a:miter lim="800000"/>
          </a:ln>
        </p:spPr>
        <p:txBody>
          <a:bodyPr wrap="square" lIns="99980" tIns="49986" rIns="99980" bIns="49986" rtlCol="0">
            <a:spAutoFit/>
          </a:bodyPr>
          <a:lstStyle/>
          <a:p>
            <a:pPr defTabSz="1001395" eaLnBrk="0" hangingPunct="0"/>
            <a:r>
              <a:rPr lang="zh-CN" altLang="en-US" sz="1400" dirty="0">
                <a:solidFill>
                  <a:srgbClr val="000000"/>
                </a:solidFill>
                <a:cs typeface="Arial" panose="020B0604020202090204" pitchFamily="34" charset="0"/>
              </a:rPr>
              <a:t>字典正文</a:t>
            </a:r>
            <a:endParaRPr lang="zh-CN" altLang="en-US" sz="1400" dirty="0">
              <a:solidFill>
                <a:srgbClr val="000000"/>
              </a:solidFill>
              <a:cs typeface="Arial" panose="020B0604020202090204" pitchFamily="34" charset="0"/>
            </a:endParaRPr>
          </a:p>
        </p:txBody>
      </p:sp>
      <p:sp>
        <p:nvSpPr>
          <p:cNvPr id="6" name="文本框 5"/>
          <p:cNvSpPr txBox="1"/>
          <p:nvPr/>
        </p:nvSpPr>
        <p:spPr bwMode="auto">
          <a:xfrm>
            <a:off x="5988041" y="4559796"/>
            <a:ext cx="2448272" cy="531835"/>
          </a:xfrm>
          <a:prstGeom prst="rect">
            <a:avLst/>
          </a:prstGeom>
          <a:noFill/>
          <a:ln w="9525">
            <a:noFill/>
            <a:miter lim="800000"/>
          </a:ln>
        </p:spPr>
        <p:txBody>
          <a:bodyPr wrap="square" lIns="99980" tIns="49986" rIns="99980" bIns="49986" rtlCol="0">
            <a:spAutoFit/>
          </a:bodyPr>
          <a:lstStyle/>
          <a:p>
            <a:pPr defTabSz="1001395" eaLnBrk="0" hangingPunct="0"/>
            <a:r>
              <a:rPr lang="zh-CN" altLang="en-US" sz="1400" dirty="0">
                <a:solidFill>
                  <a:srgbClr val="000000"/>
                </a:solidFill>
                <a:cs typeface="Arial" panose="020B0604020202090204" pitchFamily="34" charset="0"/>
              </a:rPr>
              <a:t>文件名</a:t>
            </a:r>
            <a:endParaRPr lang="zh-CN" altLang="en-US" sz="1400" dirty="0">
              <a:solidFill>
                <a:srgbClr val="000000"/>
              </a:solidFill>
              <a:cs typeface="Arial" panose="020B0604020202090204" pitchFamily="34" charset="0"/>
            </a:endParaRPr>
          </a:p>
          <a:p>
            <a:pPr defTabSz="1001395" eaLnBrk="0" hangingPunct="0"/>
            <a:r>
              <a:rPr lang="zh-CN" altLang="en-US" sz="1400" dirty="0">
                <a:solidFill>
                  <a:srgbClr val="000000"/>
                </a:solidFill>
                <a:cs typeface="Arial" panose="020B0604020202090204" pitchFamily="34" charset="0"/>
              </a:rPr>
              <a:t>元数据（</a:t>
            </a:r>
            <a:r>
              <a:rPr lang="en-US" altLang="zh-CN" sz="1400" dirty="0">
                <a:solidFill>
                  <a:srgbClr val="000000"/>
                </a:solidFill>
                <a:cs typeface="Arial" panose="020B0604020202090204" pitchFamily="34" charset="0"/>
              </a:rPr>
              <a:t>Metadata</a:t>
            </a:r>
            <a:r>
              <a:rPr lang="zh-CN" altLang="en-US" sz="1400" dirty="0">
                <a:solidFill>
                  <a:srgbClr val="000000"/>
                </a:solidFill>
                <a:cs typeface="Arial" panose="020B0604020202090204" pitchFamily="34" charset="0"/>
              </a:rPr>
              <a:t>）</a:t>
            </a:r>
            <a:endParaRPr lang="zh-CN" altLang="en-US" sz="1400" dirty="0">
              <a:solidFill>
                <a:srgbClr val="000000"/>
              </a:solidFill>
              <a:cs typeface="Arial" panose="020B0604020202090204" pitchFamily="34" charset="0"/>
            </a:endParaRPr>
          </a:p>
        </p:txBody>
      </p:sp>
      <p:sp>
        <p:nvSpPr>
          <p:cNvPr id="7" name="文本框 6"/>
          <p:cNvSpPr txBox="1"/>
          <p:nvPr/>
        </p:nvSpPr>
        <p:spPr bwMode="auto">
          <a:xfrm>
            <a:off x="5943147" y="5567525"/>
            <a:ext cx="1835982" cy="316392"/>
          </a:xfrm>
          <a:prstGeom prst="rect">
            <a:avLst/>
          </a:prstGeom>
          <a:noFill/>
          <a:ln w="9525">
            <a:noFill/>
            <a:miter lim="800000"/>
          </a:ln>
        </p:spPr>
        <p:txBody>
          <a:bodyPr wrap="square" lIns="99980" tIns="49986" rIns="99980" bIns="49986" rtlCol="0">
            <a:spAutoFit/>
          </a:bodyPr>
          <a:lstStyle/>
          <a:p>
            <a:pPr defTabSz="1001395" eaLnBrk="0" hangingPunct="0"/>
            <a:r>
              <a:rPr lang="zh-CN" altLang="en-US" sz="1400" dirty="0">
                <a:solidFill>
                  <a:srgbClr val="000000"/>
                </a:solidFill>
                <a:cs typeface="Arial" panose="020B0604020202090204" pitchFamily="34" charset="0"/>
              </a:rPr>
              <a:t>数据块（</a:t>
            </a:r>
            <a:r>
              <a:rPr lang="en-US" altLang="zh-CN" sz="1400" dirty="0">
                <a:solidFill>
                  <a:srgbClr val="000000"/>
                </a:solidFill>
                <a:cs typeface="Arial" panose="020B0604020202090204" pitchFamily="34" charset="0"/>
              </a:rPr>
              <a:t>Block</a:t>
            </a:r>
            <a:r>
              <a:rPr lang="zh-CN" altLang="en-US" sz="1400" dirty="0">
                <a:solidFill>
                  <a:srgbClr val="000000"/>
                </a:solidFill>
                <a:cs typeface="Arial" panose="020B0604020202090204" pitchFamily="34" charset="0"/>
              </a:rPr>
              <a:t>）</a:t>
            </a:r>
            <a:endParaRPr lang="zh-CN" altLang="en-US" sz="1400" dirty="0">
              <a:solidFill>
                <a:srgbClr val="000000"/>
              </a:solidFill>
              <a:cs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zh-CN" smtClean="0">
                <a:sym typeface="+mn-lt"/>
              </a:rPr>
              <a:t>HDFS</a:t>
            </a:r>
            <a:r>
              <a:rPr lang="zh-CN" altLang="en-US" smtClean="0">
                <a:sym typeface="+mn-lt"/>
              </a:rPr>
              <a:t>概述</a:t>
            </a:r>
            <a:endParaRPr lang="zh-CN" altLang="en-US" dirty="0" smtClean="0">
              <a:sym typeface="+mn-lt"/>
            </a:endParaRPr>
          </a:p>
        </p:txBody>
      </p:sp>
      <p:sp>
        <p:nvSpPr>
          <p:cNvPr id="20482" name="内容占位符 2"/>
          <p:cNvSpPr>
            <a:spLocks noGrp="1"/>
          </p:cNvSpPr>
          <p:nvPr>
            <p:ph type="body" sz="quarter" idx="10"/>
          </p:nvPr>
        </p:nvSpPr>
        <p:spPr/>
        <p:txBody>
          <a:bodyPr/>
          <a:lstStyle/>
          <a:p>
            <a:r>
              <a:rPr lang="en-US" altLang="zh-CN" dirty="0" smtClean="0"/>
              <a:t>Hadoop</a:t>
            </a:r>
            <a:r>
              <a:rPr lang="zh-CN" altLang="en-US" dirty="0"/>
              <a:t>分布式文件系统（</a:t>
            </a:r>
            <a:r>
              <a:rPr lang="en-US" altLang="zh-CN" dirty="0"/>
              <a:t>HDFS</a:t>
            </a:r>
            <a:r>
              <a:rPr lang="zh-CN" altLang="en-US" dirty="0"/>
              <a:t>）是一种旨在在商品硬件上运行的分布式文件系统</a:t>
            </a:r>
            <a:r>
              <a:rPr lang="zh-CN" altLang="en-US" dirty="0" smtClean="0"/>
              <a:t>。</a:t>
            </a:r>
            <a:endParaRPr lang="en-US" altLang="zh-CN" dirty="0" smtClean="0"/>
          </a:p>
          <a:p>
            <a:r>
              <a:rPr lang="en-US" altLang="zh-CN" dirty="0" smtClean="0"/>
              <a:t>HDFS</a:t>
            </a:r>
            <a:r>
              <a:rPr lang="zh-CN" altLang="en-US" dirty="0"/>
              <a:t>具有高度的容错能力，旨在部署在低成本硬件上</a:t>
            </a:r>
            <a:r>
              <a:rPr lang="zh-CN" altLang="en-US" dirty="0" smtClean="0"/>
              <a:t>。</a:t>
            </a:r>
            <a:endParaRPr lang="en-US" altLang="zh-CN" dirty="0" smtClean="0"/>
          </a:p>
          <a:p>
            <a:r>
              <a:rPr lang="en-US" altLang="zh-CN" dirty="0" smtClean="0"/>
              <a:t>HDFS</a:t>
            </a:r>
            <a:r>
              <a:rPr lang="zh-CN" altLang="en-US" dirty="0"/>
              <a:t>提供对应用程序数据的高吞吐量访问，并且适用于具有大数据集的</a:t>
            </a:r>
            <a:r>
              <a:rPr lang="zh-CN" altLang="en-US" dirty="0" smtClean="0"/>
              <a:t>应用程序</a:t>
            </a:r>
            <a:endParaRPr lang="en-US" altLang="zh-CN" dirty="0" smtClean="0"/>
          </a:p>
          <a:p>
            <a:r>
              <a:rPr lang="en-US" altLang="zh-CN" dirty="0" smtClean="0"/>
              <a:t>HDFS</a:t>
            </a:r>
            <a:r>
              <a:rPr lang="zh-CN" altLang="en-US" dirty="0"/>
              <a:t>放宽了一些</a:t>
            </a:r>
            <a:r>
              <a:rPr lang="en-US" altLang="zh-CN" dirty="0"/>
              <a:t>POSIX</a:t>
            </a:r>
            <a:r>
              <a:rPr lang="zh-CN" altLang="en-US" dirty="0"/>
              <a:t>要求，以实现对文件系统数据的流式访问</a:t>
            </a:r>
            <a:r>
              <a:rPr lang="zh-CN" altLang="en-US" dirty="0" smtClean="0"/>
              <a:t>。</a:t>
            </a:r>
            <a:endParaRPr lang="en-US" altLang="zh-CN" dirty="0" smtClean="0"/>
          </a:p>
          <a:p>
            <a:r>
              <a:rPr lang="en-US" altLang="zh-CN" dirty="0" smtClean="0"/>
              <a:t>HDFS</a:t>
            </a:r>
            <a:r>
              <a:rPr lang="zh-CN" altLang="en-US" dirty="0"/>
              <a:t>最初是作为</a:t>
            </a:r>
            <a:r>
              <a:rPr lang="en-US" altLang="zh-CN" dirty="0"/>
              <a:t>Apache </a:t>
            </a:r>
            <a:r>
              <a:rPr lang="en-US" altLang="zh-CN" dirty="0" err="1"/>
              <a:t>Nutch</a:t>
            </a:r>
            <a:r>
              <a:rPr lang="en-US" altLang="zh-CN" dirty="0"/>
              <a:t> Web</a:t>
            </a:r>
            <a:r>
              <a:rPr lang="zh-CN" altLang="en-US" dirty="0"/>
              <a:t>搜索引擎项目的基础结构而构建的</a:t>
            </a:r>
            <a:r>
              <a:rPr lang="zh-CN" altLang="en-US" dirty="0" smtClean="0"/>
              <a:t>。</a:t>
            </a:r>
            <a:endParaRPr lang="en-US" altLang="zh-CN" dirty="0" smtClean="0"/>
          </a:p>
          <a:p>
            <a:r>
              <a:rPr lang="en-US" altLang="zh-CN" dirty="0" smtClean="0"/>
              <a:t>HDFS</a:t>
            </a:r>
            <a:r>
              <a:rPr lang="zh-CN" altLang="en-US" dirty="0"/>
              <a:t>是</a:t>
            </a:r>
            <a:r>
              <a:rPr lang="en-US" altLang="zh-CN" dirty="0"/>
              <a:t>Apache Hadoop Core</a:t>
            </a:r>
            <a:r>
              <a:rPr lang="zh-CN" altLang="en-US" dirty="0"/>
              <a:t>项目的一部分。</a:t>
            </a:r>
            <a:endParaRPr lang="zh-CN" altLang="en-US" dirty="0" smtClean="0">
              <a:sym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zh-CN" smtClean="0">
                <a:sym typeface="+mn-lt"/>
              </a:rPr>
              <a:t>HDFS</a:t>
            </a:r>
            <a:r>
              <a:rPr lang="zh-CN" altLang="en-US" smtClean="0">
                <a:sym typeface="+mn-lt"/>
              </a:rPr>
              <a:t>应用场景举例</a:t>
            </a:r>
            <a:endParaRPr lang="zh-CN" altLang="en-US" dirty="0" smtClean="0">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08057" y="1798026"/>
            <a:ext cx="2990085" cy="1529021"/>
          </a:xfrm>
          <a:prstGeom prst="rect">
            <a:avLst/>
          </a:prstGeom>
          <a:ln>
            <a:solidFill>
              <a:schemeClr val="tx1"/>
            </a:solidFill>
          </a:ln>
        </p:spPr>
      </p:pic>
      <p:pic>
        <p:nvPicPr>
          <p:cNvPr id="7" name="图片 6"/>
          <p:cNvPicPr>
            <a:picLocks noChangeAspect="1"/>
          </p:cNvPicPr>
          <p:nvPr/>
        </p:nvPicPr>
        <p:blipFill>
          <a:blip r:embed="rId2"/>
          <a:stretch>
            <a:fillRect/>
          </a:stretch>
        </p:blipFill>
        <p:spPr>
          <a:xfrm>
            <a:off x="2548870" y="3790651"/>
            <a:ext cx="2772308" cy="1854623"/>
          </a:xfrm>
          <a:prstGeom prst="rect">
            <a:avLst/>
          </a:prstGeom>
          <a:ln>
            <a:solidFill>
              <a:schemeClr val="tx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057" y="3790651"/>
            <a:ext cx="2990085" cy="1755432"/>
          </a:xfrm>
          <a:prstGeom prst="rect">
            <a:avLst/>
          </a:prstGeom>
          <a:ln>
            <a:solidFill>
              <a:schemeClr val="tx1"/>
            </a:solidFill>
          </a:ln>
        </p:spPr>
      </p:pic>
      <p:grpSp>
        <p:nvGrpSpPr>
          <p:cNvPr id="9" name="组合 8"/>
          <p:cNvGrpSpPr/>
          <p:nvPr/>
        </p:nvGrpSpPr>
        <p:grpSpPr>
          <a:xfrm>
            <a:off x="2672410" y="1636621"/>
            <a:ext cx="2753871" cy="1847233"/>
            <a:chOff x="859895" y="2754455"/>
            <a:chExt cx="2391933" cy="1847233"/>
          </a:xfrm>
        </p:grpSpPr>
        <p:pic>
          <p:nvPicPr>
            <p:cNvPr id="10" name="Picture 31" descr="https://encrypted-tbn1.google.com/images?q=tbn:ANd9GcSUjitzuLs3jJiztKnHYN24YOMt4UrkxwdgruxS1JRqUE1Bpn664w"/>
            <p:cNvPicPr>
              <a:picLocks noChangeAspect="1" noChangeArrowheads="1"/>
            </p:cNvPicPr>
            <p:nvPr/>
          </p:nvPicPr>
          <p:blipFill>
            <a:blip r:embed="rId4" cstate="print"/>
            <a:srcRect/>
            <a:stretch>
              <a:fillRect/>
            </a:stretch>
          </p:blipFill>
          <p:spPr bwMode="auto">
            <a:xfrm>
              <a:off x="2438860" y="4120004"/>
              <a:ext cx="548789" cy="481684"/>
            </a:xfrm>
            <a:prstGeom prst="rect">
              <a:avLst/>
            </a:prstGeom>
            <a:ln>
              <a:solidFill>
                <a:schemeClr val="tx1"/>
              </a:solidFill>
            </a:ln>
          </p:spPr>
        </p:pic>
        <p:pic>
          <p:nvPicPr>
            <p:cNvPr id="11" name="Picture 25" descr="https://encrypted-tbn2.google.com/images?q=tbn:ANd9GcTLCy1ZaOYTMKQusrafxsH-8Gm1j6wsCGy8XcBEz2DYtkmfvzkLag"/>
            <p:cNvPicPr>
              <a:picLocks noChangeAspect="1" noChangeArrowheads="1"/>
            </p:cNvPicPr>
            <p:nvPr/>
          </p:nvPicPr>
          <p:blipFill>
            <a:blip r:embed="rId5" cstate="print"/>
            <a:srcRect/>
            <a:stretch>
              <a:fillRect/>
            </a:stretch>
          </p:blipFill>
          <p:spPr bwMode="auto">
            <a:xfrm>
              <a:off x="1590866" y="3401886"/>
              <a:ext cx="793992" cy="798889"/>
            </a:xfrm>
            <a:prstGeom prst="rect">
              <a:avLst/>
            </a:prstGeom>
            <a:ln>
              <a:solidFill>
                <a:schemeClr val="tx1"/>
              </a:solidFill>
            </a:ln>
          </p:spPr>
        </p:pic>
        <p:pic>
          <p:nvPicPr>
            <p:cNvPr id="12" name="Picture 33" descr="https://encrypted-tbn2.google.com/images?q=tbn:ANd9GcT_D-89hke7djzuEhRkFwV6Lq06ymmWDFCy8BLUTG58MXOhznIV8w"/>
            <p:cNvPicPr>
              <a:picLocks noChangeAspect="1" noChangeArrowheads="1"/>
            </p:cNvPicPr>
            <p:nvPr/>
          </p:nvPicPr>
          <p:blipFill>
            <a:blip r:embed="rId6" cstate="print"/>
            <a:srcRect/>
            <a:stretch>
              <a:fillRect/>
            </a:stretch>
          </p:blipFill>
          <p:spPr bwMode="auto">
            <a:xfrm>
              <a:off x="1332526" y="4268329"/>
              <a:ext cx="992490" cy="333359"/>
            </a:xfrm>
            <a:prstGeom prst="rect">
              <a:avLst/>
            </a:prstGeom>
            <a:ln>
              <a:solidFill>
                <a:schemeClr val="tx1"/>
              </a:solidFill>
            </a:ln>
          </p:spPr>
        </p:pic>
        <p:pic>
          <p:nvPicPr>
            <p:cNvPr id="13" name="Picture 15"/>
            <p:cNvPicPr>
              <a:picLocks noChangeAspect="1" noChangeArrowheads="1"/>
            </p:cNvPicPr>
            <p:nvPr/>
          </p:nvPicPr>
          <p:blipFill>
            <a:blip r:embed="rId7" cstate="print"/>
            <a:srcRect/>
            <a:stretch>
              <a:fillRect/>
            </a:stretch>
          </p:blipFill>
          <p:spPr bwMode="auto">
            <a:xfrm>
              <a:off x="1001211" y="4001053"/>
              <a:ext cx="382400" cy="371542"/>
            </a:xfrm>
            <a:prstGeom prst="rect">
              <a:avLst/>
            </a:prstGeom>
            <a:ln>
              <a:solidFill>
                <a:schemeClr val="tx1"/>
              </a:solidFill>
            </a:ln>
          </p:spPr>
        </p:pic>
        <p:pic>
          <p:nvPicPr>
            <p:cNvPr id="14" name="Picture 6" descr="如何让你的产品与微信建立联系"/>
            <p:cNvPicPr>
              <a:picLocks noChangeAspect="1" noChangeArrowheads="1"/>
            </p:cNvPicPr>
            <p:nvPr/>
          </p:nvPicPr>
          <p:blipFill>
            <a:blip r:embed="rId8" cstate="print"/>
            <a:srcRect/>
            <a:stretch>
              <a:fillRect/>
            </a:stretch>
          </p:blipFill>
          <p:spPr bwMode="auto">
            <a:xfrm>
              <a:off x="1632683" y="2898772"/>
              <a:ext cx="514469" cy="503699"/>
            </a:xfrm>
            <a:prstGeom prst="rect">
              <a:avLst/>
            </a:prstGeom>
            <a:ln>
              <a:solidFill>
                <a:schemeClr val="tx1"/>
              </a:solidFill>
            </a:ln>
          </p:spPr>
        </p:pic>
        <p:pic>
          <p:nvPicPr>
            <p:cNvPr id="15" name="Picture 2" descr="http://pics.taobaocdn.com/new/about/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895" y="3470390"/>
              <a:ext cx="754977" cy="35130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descr="http://ecma.bdimg.com/lego-mat/d95e037a72e335c4318481c7a027ebb3_121_1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7152" y="2754455"/>
              <a:ext cx="864394" cy="86416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9" descr="https://encrypted-tbn2.google.com/images?q=tbn:ANd9GcSTngEfBKh6DzAPFel4P0O0Ih0dlgnZnlTIBDnal411u3lYIdQgfQ"/>
            <p:cNvPicPr>
              <a:picLocks noChangeAspect="1" noChangeArrowheads="1"/>
            </p:cNvPicPr>
            <p:nvPr/>
          </p:nvPicPr>
          <p:blipFill>
            <a:blip r:embed="rId11" cstate="print"/>
            <a:srcRect/>
            <a:stretch>
              <a:fillRect/>
            </a:stretch>
          </p:blipFill>
          <p:spPr bwMode="auto">
            <a:xfrm>
              <a:off x="2384859" y="3513496"/>
              <a:ext cx="866969" cy="555110"/>
            </a:xfrm>
            <a:prstGeom prst="rect">
              <a:avLst/>
            </a:prstGeom>
            <a:ln>
              <a:solidFill>
                <a:schemeClr val="tx1"/>
              </a:solidFill>
            </a:ln>
          </p:spPr>
        </p:pic>
        <p:pic>
          <p:nvPicPr>
            <p:cNvPr id="18" name="图片 17"/>
            <p:cNvPicPr>
              <a:picLocks noChangeAspect="1"/>
            </p:cNvPicPr>
            <p:nvPr/>
          </p:nvPicPr>
          <p:blipFill>
            <a:blip r:embed="rId12"/>
            <a:stretch>
              <a:fillRect/>
            </a:stretch>
          </p:blipFill>
          <p:spPr>
            <a:xfrm>
              <a:off x="1046929" y="2774093"/>
              <a:ext cx="451354" cy="534756"/>
            </a:xfrm>
            <a:prstGeom prst="rect">
              <a:avLst/>
            </a:prstGeom>
            <a:ln>
              <a:solidFill>
                <a:schemeClr val="tx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9"/>
                                        </p:tgtEl>
                                        <p:attrNameLst>
                                          <p:attrName>ppt_x</p:attrName>
                                          <p:attrName>ppt_y</p:attrName>
                                        </p:attrNameLst>
                                      </p:cBhvr>
                                    </p:animMotion>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p:txBody>
          <a:bodyPr/>
          <a:lstStyle/>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概述及应用场景</a:t>
            </a:r>
            <a:endParaRPr lang="zh-CN" altLang="en-US" dirty="0">
              <a:solidFill>
                <a:schemeClr val="bg1">
                  <a:lumMod val="50000"/>
                </a:schemeClr>
              </a:solidFill>
              <a:sym typeface="+mn-lt"/>
            </a:endParaRPr>
          </a:p>
          <a:p>
            <a:r>
              <a:rPr lang="en-US" altLang="zh-CN" b="1" dirty="0" smtClean="0">
                <a:sym typeface="+mn-lt"/>
              </a:rPr>
              <a:t>HDFS</a:t>
            </a:r>
            <a:r>
              <a:rPr lang="zh-CN" altLang="en-US" b="1" dirty="0" smtClean="0">
                <a:sym typeface="+mn-lt"/>
              </a:rPr>
              <a:t>相关概念</a:t>
            </a:r>
            <a:endParaRPr lang="en-US" altLang="zh-CN" b="1" dirty="0" smtClean="0">
              <a:sym typeface="+mn-lt"/>
            </a:endParaRPr>
          </a:p>
          <a:p>
            <a:r>
              <a:rPr lang="en-US" altLang="zh-CN" dirty="0" smtClean="0">
                <a:solidFill>
                  <a:schemeClr val="bg1">
                    <a:lumMod val="50000"/>
                  </a:schemeClr>
                </a:solidFill>
                <a:sym typeface="+mn-lt"/>
              </a:rPr>
              <a:t>HDFS</a:t>
            </a:r>
            <a:r>
              <a:rPr lang="zh-CN" altLang="en-US" dirty="0">
                <a:solidFill>
                  <a:schemeClr val="bg1">
                    <a:lumMod val="50000"/>
                  </a:schemeClr>
                </a:solidFill>
                <a:sym typeface="+mn-lt"/>
              </a:rPr>
              <a:t>体系架构</a:t>
            </a:r>
            <a:endParaRPr lang="en-US" altLang="zh-CN" dirty="0" smtClean="0">
              <a:solidFill>
                <a:schemeClr val="bg1">
                  <a:lumMod val="50000"/>
                </a:schemeClr>
              </a:solidFill>
              <a:sym typeface="+mn-lt"/>
            </a:endParaRPr>
          </a:p>
          <a:p>
            <a:r>
              <a:rPr lang="zh-CN" altLang="en-US" dirty="0" smtClean="0">
                <a:solidFill>
                  <a:schemeClr val="bg1">
                    <a:lumMod val="50000"/>
                  </a:schemeClr>
                </a:solidFill>
                <a:sym typeface="+mn-lt"/>
              </a:rPr>
              <a:t>关键特性介绍</a:t>
            </a:r>
            <a:endParaRPr lang="en-US" altLang="zh-CN" dirty="0" smtClean="0">
              <a:solidFill>
                <a:schemeClr val="bg1">
                  <a:lumMod val="50000"/>
                </a:schemeClr>
              </a:solidFill>
              <a:sym typeface="+mn-lt"/>
            </a:endParaRPr>
          </a:p>
          <a:p>
            <a:r>
              <a:rPr lang="en-US" altLang="zh-CN" dirty="0" smtClean="0">
                <a:solidFill>
                  <a:schemeClr val="bg1">
                    <a:lumMod val="50000"/>
                  </a:schemeClr>
                </a:solidFill>
                <a:sym typeface="+mn-lt"/>
              </a:rPr>
              <a:t>HDFS</a:t>
            </a:r>
            <a:r>
              <a:rPr lang="zh-CN" altLang="en-US" dirty="0" smtClean="0">
                <a:solidFill>
                  <a:schemeClr val="bg1">
                    <a:lumMod val="50000"/>
                  </a:schemeClr>
                </a:solidFill>
                <a:sym typeface="+mn-lt"/>
              </a:rPr>
              <a:t>的数据读写流程</a:t>
            </a:r>
            <a:endParaRPr lang="en-US" altLang="zh-CN" dirty="0" smtClean="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a:solidFill>
                  <a:schemeClr val="bg1">
                    <a:lumMod val="50000"/>
                  </a:schemeClr>
                </a:solidFill>
                <a:sym typeface="+mn-lt"/>
              </a:rPr>
              <a:t>概述</a:t>
            </a:r>
            <a:endParaRPr lang="en-US" altLang="zh-CN" dirty="0">
              <a:solidFill>
                <a:schemeClr val="bg1">
                  <a:lumMod val="50000"/>
                </a:schemeClr>
              </a:solidFill>
              <a:sym typeface="+mn-lt"/>
            </a:endParaRPr>
          </a:p>
          <a:p>
            <a:r>
              <a:rPr lang="en-US" altLang="zh-CN" dirty="0" err="1">
                <a:solidFill>
                  <a:schemeClr val="bg1">
                    <a:lumMod val="50000"/>
                  </a:schemeClr>
                </a:solidFill>
                <a:sym typeface="+mn-lt"/>
              </a:rPr>
              <a:t>ZooKeeper</a:t>
            </a:r>
            <a:r>
              <a:rPr lang="zh-CN" altLang="en-US" dirty="0" smtClean="0">
                <a:solidFill>
                  <a:schemeClr val="bg1">
                    <a:lumMod val="50000"/>
                  </a:schemeClr>
                </a:solidFill>
                <a:sym typeface="+mn-lt"/>
              </a:rPr>
              <a:t>体系架构</a:t>
            </a:r>
            <a:endParaRPr lang="en-US" altLang="zh-CN" dirty="0">
              <a:solidFill>
                <a:schemeClr val="bg1">
                  <a:lumMod val="50000"/>
                </a:schemeClr>
              </a:solidFill>
              <a:sym typeface="+mn-lt"/>
            </a:endParaRPr>
          </a:p>
          <a:p>
            <a:pPr marL="0" indent="0">
              <a:buNone/>
            </a:pPr>
            <a:endParaRPr lang="zh-CN" altLang="en-US" dirty="0" smtClean="0">
              <a:solidFill>
                <a:schemeClr val="bg1">
                  <a:lumMod val="50000"/>
                </a:schemeClr>
              </a:solidFill>
              <a:sym typeface="+mn-lt"/>
            </a:endParaRPr>
          </a:p>
          <a:p>
            <a:pPr marL="0" indent="0">
              <a:buNone/>
            </a:pPr>
            <a:endParaRPr lang="en-US" altLang="zh-CN" dirty="0" smtClean="0">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287e3d1f-9d3d-4d0e-9b06-1abf3288078f}"/>
</p:tagLst>
</file>

<file path=ppt/tags/tag2.xml><?xml version="1.0" encoding="utf-8"?>
<p:tagLst xmlns:p="http://schemas.openxmlformats.org/presentationml/2006/main">
  <p:tag name="KSO_WM_UNIT_TABLE_BEAUTIFY" val="smartTable{f8de36dd-c13e-4054-ae08-66d343c89ad2}"/>
</p:tagLst>
</file>

<file path=ppt/tags/tag3.xml><?xml version="1.0" encoding="utf-8"?>
<p:tagLst xmlns:p="http://schemas.openxmlformats.org/presentationml/2006/main">
  <p:tag name="KSO_WM_UNIT_TABLE_BEAUTIFY" val="smartTable{0d0a8dee-bbee-4aa5-89ec-4ec125c66dc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5757</Words>
  <Application>WPS 文字</Application>
  <PresentationFormat>宽屏</PresentationFormat>
  <Paragraphs>689</Paragraphs>
  <Slides>44</Slides>
  <Notes>42</Notes>
  <HiddenSlides>2</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3</vt:i4>
      </vt:variant>
      <vt:variant>
        <vt:lpstr>幻灯片标题</vt:lpstr>
      </vt:variant>
      <vt:variant>
        <vt:i4>44</vt:i4>
      </vt:variant>
    </vt:vector>
  </HeadingPairs>
  <TitlesOfParts>
    <vt:vector size="70" baseType="lpstr">
      <vt:lpstr>Arial</vt:lpstr>
      <vt:lpstr>方正书宋_GBK</vt:lpstr>
      <vt:lpstr>Wingdings</vt:lpstr>
      <vt:lpstr>Huawei Sans</vt:lpstr>
      <vt:lpstr>苹方-简</vt:lpstr>
      <vt:lpstr>方正兰亭黑简体</vt:lpstr>
      <vt:lpstr>MS PGothic</vt:lpstr>
      <vt:lpstr>微软雅黑</vt:lpstr>
      <vt:lpstr>Microsoft YaHei</vt:lpstr>
      <vt:lpstr>宋体</vt:lpstr>
      <vt:lpstr>汉仪书宋二KW</vt:lpstr>
      <vt:lpstr>FrutigerNext LT Regular</vt:lpstr>
      <vt:lpstr>华文细黑</vt:lpstr>
      <vt:lpstr>Times New Roman</vt:lpstr>
      <vt:lpstr>FrutigerNext LT Medium</vt:lpstr>
      <vt:lpstr>Thonburi</vt:lpstr>
      <vt:lpstr>宋体</vt:lpstr>
      <vt:lpstr>Courier New</vt:lpstr>
      <vt:lpstr>宋体</vt:lpstr>
      <vt:lpstr>Arial Unicode MS</vt:lpstr>
      <vt:lpstr>Wingdings</vt:lpstr>
      <vt:lpstr>宋体-简</vt:lpstr>
      <vt:lpstr>自定义设计方案</vt:lpstr>
      <vt:lpstr>Visio.Drawing.11</vt:lpstr>
      <vt:lpstr>Equation.3</vt:lpstr>
      <vt:lpstr>Equation.3</vt:lpstr>
      <vt:lpstr>PowerPoint 演示文稿</vt:lpstr>
      <vt:lpstr>HDFS分布式文件系统和ZooKeeper</vt:lpstr>
      <vt:lpstr>PowerPoint 演示文稿</vt:lpstr>
      <vt:lpstr>PowerPoint 演示文稿</vt:lpstr>
      <vt:lpstr>PowerPoint 演示文稿</vt:lpstr>
      <vt:lpstr>字典与文件系统</vt:lpstr>
      <vt:lpstr>HDFS概述</vt:lpstr>
      <vt:lpstr>HDFS应用场景举例</vt:lpstr>
      <vt:lpstr>PowerPoint 演示文稿</vt:lpstr>
      <vt:lpstr>计算机集群结构</vt:lpstr>
      <vt:lpstr>基本系统架构</vt:lpstr>
      <vt:lpstr>Block-块</vt:lpstr>
      <vt:lpstr>NameNode和DataNodes - 1</vt:lpstr>
      <vt:lpstr>NameNode和DataNodes - 2</vt:lpstr>
      <vt:lpstr>DataNodes</vt:lpstr>
      <vt:lpstr>PowerPoint 演示文稿</vt:lpstr>
      <vt:lpstr>HDFS体系结架概述</vt:lpstr>
      <vt:lpstr>HDFS命名空间管理</vt:lpstr>
      <vt:lpstr>通信协议</vt:lpstr>
      <vt:lpstr>客户端</vt:lpstr>
      <vt:lpstr>HDFS单名称节点体系结构的局限性</vt:lpstr>
      <vt:lpstr>PowerPoint 演示文稿</vt:lpstr>
      <vt:lpstr>HDFS高可用性 (HA)</vt:lpstr>
      <vt:lpstr>元数据持久化</vt:lpstr>
      <vt:lpstr>数据副本机制</vt:lpstr>
      <vt:lpstr>HDFS数据完整性保障</vt:lpstr>
      <vt:lpstr>HDFS架构其他关键设计要点说明</vt:lpstr>
      <vt:lpstr>常用shell命令</vt:lpstr>
      <vt:lpstr>PowerPoint 演示文稿</vt:lpstr>
      <vt:lpstr>HDFS数据写入流程 </vt:lpstr>
      <vt:lpstr>HDFS数据读取流程</vt:lpstr>
      <vt:lpstr>PowerPoint 演示文稿</vt:lpstr>
      <vt:lpstr>Zookeeper概述</vt:lpstr>
      <vt:lpstr>PowerPoint 演示文稿</vt:lpstr>
      <vt:lpstr>ZooKeeper体系架构 - 模型</vt:lpstr>
      <vt:lpstr>ZooKeeper体系架构 - 容灾能力</vt:lpstr>
      <vt:lpstr>ZooKeeper关键特性</vt:lpstr>
      <vt:lpstr>ZooKeeper读特性</vt:lpstr>
      <vt:lpstr>ZooKeeper写特性</vt:lpstr>
      <vt:lpstr>ZooKeeper客户端常用命令使用</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zeng</cp:lastModifiedBy>
  <cp:revision>239</cp:revision>
  <dcterms:created xsi:type="dcterms:W3CDTF">2021-08-28T07:02:12Z</dcterms:created>
  <dcterms:modified xsi:type="dcterms:W3CDTF">2021-08-28T07:02:12Z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(3)uTNDAR70yQKgZDzTQpcdp0zjjjQkm57j+sybYmPioxxoyPPY6vtQmV7oX/zXfQwHFzvx2Mgg
ICml6ZwkVUCrf3ftBcFYkpciS0xzVBIveSwLFODdxFxXzm0R2qge+Gf/1Nz8L7q895nGM2da
Ays8LNGilX1eue1WtXMFPo+2u4vgEIfmZzif5D99er4nuJdN/WmQidtfSu3hIVfUWeKJ7Iu3
eEoMZ0mbCbgC6DDcwX</vt:lpwstr>
  </property>
  <property fmtid="{D5CDD505-2E9C-101B-9397-08002B2CF9AE}" pid="3" name="_2015_ms_pID_7253431">
    <vt:lpwstr>t6Oa814NqTqawjMuf5Egc6mr4dQNxZaVxFgWHhS76OECImYwIvla8G
Vv5y825+7IcT2CxcfeVAqJyfwTBCXWXe3XdBQ2YnNQ3avWacxIK74pTgxdT1XJp3ynOBvTzm
lz+7l9bLFS+WgeRROHkygPY/22JUdS5ny8w5/7INJrtSOYJvhJJp6wz3thJNv3N7nK2hxM1S
Uw5hl3RpkvEoxs5HoNOW+IApHApR7MmSJt1s</vt:lpwstr>
  </property>
  <property fmtid="{D5CDD505-2E9C-101B-9397-08002B2CF9AE}" pid="4" name="_2015_ms_pID_7253432">
    <vt:lpwstr>Yg==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1596804798</vt:lpwstr>
  </property>
  <property fmtid="{D5CDD505-2E9C-101B-9397-08002B2CF9AE}" pid="9" name="KSOProductBuildVer">
    <vt:lpwstr>2052-3.8.1.6116</vt:lpwstr>
  </property>
</Properties>
</file>