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257" r:id="rId5"/>
    <p:sldId id="271" r:id="rId6"/>
    <p:sldId id="272" r:id="rId7"/>
    <p:sldId id="273" r:id="rId8"/>
    <p:sldId id="274" r:id="rId9"/>
    <p:sldId id="276" r:id="rId10"/>
    <p:sldId id="312" r:id="rId11"/>
    <p:sldId id="279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307" r:id="rId23"/>
    <p:sldId id="308" r:id="rId24"/>
    <p:sldId id="270" r:id="rId25"/>
  </p:sldIdLst>
  <p:sldSz cx="12192000" cy="6858000"/>
  <p:notesSz cx="6797675" cy="9926320"/>
  <p:embeddedFontLst>
    <p:embeddedFont>
      <p:font typeface="方正兰亭黑简体" panose="02000000000000000000" pitchFamily="2" charset="-122"/>
      <p:regular r:id="rId31"/>
    </p:embeddedFont>
    <p:embeddedFont>
      <p:font typeface="微软雅黑" panose="020B0503020204020204" pitchFamily="34" charset="-122"/>
      <p:regular r:id="rId32"/>
    </p:embeddedFont>
    <p:embeddedFont>
      <p:font typeface="Microsoft YaHei" panose="020B0503020204020204" pitchFamily="34" charset="-122"/>
      <p:regular r:id="rId33"/>
    </p:embeddedFont>
    <p:embeddedFont>
      <p:font typeface="DengXian" panose="02010600030101010101" pitchFamily="2" charset="-12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ojianzjhw" initials="m" lastIdx="14" clrIdx="0"/>
  <p:cmAuthor id="2" name="zeng" initials="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151515"/>
    <a:srgbClr val="FFFFFF"/>
    <a:srgbClr val="C0C0C0"/>
    <a:srgbClr val="C7000B"/>
    <a:srgbClr val="575756"/>
    <a:srgbClr val="DD4654"/>
    <a:srgbClr val="F3D2D5"/>
    <a:srgbClr val="E6A8AD"/>
    <a:srgbClr val="E57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5" autoAdjust="0"/>
    <p:restoredTop sz="78007" autoAdjust="0"/>
  </p:normalViewPr>
  <p:slideViewPr>
    <p:cSldViewPr snapToGrid="0" snapToObjects="1">
      <p:cViewPr varScale="1">
        <p:scale>
          <a:sx n="45" d="100"/>
          <a:sy n="45" d="100"/>
        </p:scale>
        <p:origin x="485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0" d="100"/>
          <a:sy n="40" d="100"/>
        </p:scale>
        <p:origin x="2544" y="48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</a:fld>
            <a:endParaRPr lang="en-US" dirty="0">
              <a:latin typeface="Huawei Sans" panose="020C0503030203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896" y="766800"/>
            <a:ext cx="5932800" cy="333774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t" anchorCtr="0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4896" y="4603008"/>
            <a:ext cx="5932800" cy="510840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9705" indent="-179705" algn="l" defTabSz="1219200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39750" indent="-179705" algn="l" defTabSz="1219200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899795" indent="-179705" algn="l" defTabSz="1219200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59840" indent="-179705" algn="l" defTabSz="1219200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19885" indent="-179705" algn="l" defTabSz="1219200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8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4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Channels</a:t>
            </a:r>
            <a:r>
              <a:rPr lang="zh-CN" altLang="en-US" dirty="0" smtClean="0"/>
              <a:t>支持事务：</a:t>
            </a:r>
            <a:r>
              <a:rPr lang="en-US" altLang="zh-CN" dirty="0" smtClean="0"/>
              <a:t>Flume</a:t>
            </a:r>
            <a:r>
              <a:rPr lang="zh-CN" altLang="en-US" dirty="0" smtClean="0"/>
              <a:t>的</a:t>
            </a:r>
            <a:r>
              <a:rPr lang="en-US" altLang="zh-CN" dirty="0" smtClean="0"/>
              <a:t>channel</a:t>
            </a:r>
            <a:r>
              <a:rPr lang="zh-CN" altLang="en-US" dirty="0" smtClean="0"/>
              <a:t>数据在传输到下个环节</a:t>
            </a:r>
            <a:r>
              <a:rPr lang="en-US" altLang="zh-CN" dirty="0" smtClean="0"/>
              <a:t>(</a:t>
            </a:r>
            <a:r>
              <a:rPr lang="zh-CN" altLang="en-US" dirty="0" smtClean="0"/>
              <a:t>通常是批量数据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，如果出现异常，则回滚这一批数据，数据还存在</a:t>
            </a:r>
            <a:r>
              <a:rPr lang="en-US" altLang="zh-CN" dirty="0" smtClean="0"/>
              <a:t>channel</a:t>
            </a:r>
            <a:r>
              <a:rPr lang="zh-CN" altLang="en-US" dirty="0" smtClean="0"/>
              <a:t>中，等待下一次重新处理。</a:t>
            </a:r>
            <a:endParaRPr lang="zh-CN" altLang="en-US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该场景主要是将集群内节点上的日志采集到</a:t>
            </a:r>
            <a:r>
              <a:rPr lang="en-US" altLang="zh-CN" dirty="0" smtClean="0"/>
              <a:t>MRS</a:t>
            </a:r>
            <a:r>
              <a:rPr lang="zh-CN" altLang="en-US" dirty="0" smtClean="0"/>
              <a:t>中。</a:t>
            </a:r>
            <a:endParaRPr lang="en-US" altLang="zh-CN" dirty="0" smtClean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该场景主要应用于收集</a:t>
            </a:r>
            <a:r>
              <a:rPr lang="en-US" altLang="zh-CN" dirty="0" smtClean="0"/>
              <a:t>MRS</a:t>
            </a:r>
            <a:r>
              <a:rPr lang="zh-CN" altLang="en-US" dirty="0" smtClean="0"/>
              <a:t>集群外的节点上的日志，并经过多个</a:t>
            </a:r>
            <a:r>
              <a:rPr lang="en-US" altLang="zh-CN" dirty="0" smtClean="0"/>
              <a:t>Flume</a:t>
            </a:r>
            <a:r>
              <a:rPr lang="zh-CN" altLang="en-US" dirty="0" smtClean="0"/>
              <a:t>节点最终汇聚到集群内。</a:t>
            </a:r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Source</a:t>
            </a:r>
            <a:r>
              <a:rPr lang="zh-CN" altLang="en-US" dirty="0" smtClean="0"/>
              <a:t>到</a:t>
            </a:r>
            <a:r>
              <a:rPr lang="en-US" altLang="zh-CN" dirty="0" smtClean="0"/>
              <a:t>channel</a:t>
            </a:r>
            <a:r>
              <a:rPr lang="zh-CN" altLang="en-US" dirty="0" smtClean="0"/>
              <a:t>到</a:t>
            </a:r>
            <a:r>
              <a:rPr lang="en-US" altLang="zh-CN" dirty="0" smtClean="0"/>
              <a:t>sink</a:t>
            </a:r>
            <a:r>
              <a:rPr lang="zh-CN" altLang="en-US" dirty="0" smtClean="0"/>
              <a:t>等进程内部没有加密的必要，属于进程内部数据交换。</a:t>
            </a:r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Flume source</a:t>
            </a:r>
            <a:r>
              <a:rPr lang="zh-CN" altLang="en-US" dirty="0" smtClean="0"/>
              <a:t>接受数据量、</a:t>
            </a:r>
            <a:r>
              <a:rPr lang="en-US" altLang="zh-CN" dirty="0" smtClean="0"/>
              <a:t>channel</a:t>
            </a:r>
            <a:r>
              <a:rPr lang="zh-CN" altLang="en-US" dirty="0" smtClean="0"/>
              <a:t>缓存数据量、</a:t>
            </a:r>
            <a:r>
              <a:rPr lang="en-US" altLang="zh-CN" dirty="0" smtClean="0"/>
              <a:t>sink</a:t>
            </a:r>
            <a:r>
              <a:rPr lang="zh-CN" altLang="en-US" dirty="0" smtClean="0"/>
              <a:t>写入数据量，通过</a:t>
            </a:r>
            <a:r>
              <a:rPr lang="en-US" altLang="zh-CN" dirty="0" smtClean="0"/>
              <a:t>Manager</a:t>
            </a:r>
            <a:r>
              <a:rPr lang="zh-CN" altLang="en-US" dirty="0" smtClean="0"/>
              <a:t>图形化呈现监控指标。</a:t>
            </a:r>
            <a:endParaRPr lang="en-US" altLang="zh-CN" dirty="0" smtClean="0"/>
          </a:p>
          <a:p>
            <a:r>
              <a:rPr lang="zh-CN" altLang="en-US" dirty="0" smtClean="0"/>
              <a:t>支持</a:t>
            </a:r>
            <a:r>
              <a:rPr lang="en-US" altLang="zh-CN" dirty="0" smtClean="0"/>
              <a:t>Channel</a:t>
            </a:r>
            <a:r>
              <a:rPr lang="zh-CN" altLang="en-US" dirty="0" smtClean="0"/>
              <a:t>缓存、数据发送、接收失败告警。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ym typeface="Microsoft YaHei" panose="020B0503020204020204" pitchFamily="34" charset="-122"/>
              </a:rPr>
              <a:t>Flume</a:t>
            </a:r>
            <a:r>
              <a:rPr lang="zh-CN" altLang="en-US" dirty="0">
                <a:sym typeface="Microsoft YaHei" panose="020B0503020204020204" pitchFamily="34" charset="-122"/>
              </a:rPr>
              <a:t>是流式日志采集工具，</a:t>
            </a:r>
            <a:r>
              <a:rPr lang="en-US" altLang="zh-CN" dirty="0">
                <a:sym typeface="Microsoft YaHei" panose="020B0503020204020204" pitchFamily="34" charset="-122"/>
              </a:rPr>
              <a:t>Flume</a:t>
            </a:r>
            <a:r>
              <a:rPr lang="zh-CN" altLang="en-US" dirty="0">
                <a:sym typeface="Microsoft YaHei" panose="020B0503020204020204" pitchFamily="34" charset="-122"/>
              </a:rPr>
              <a:t>提供对数据进行简单处理并且写到各种数据接受方 </a:t>
            </a:r>
            <a:r>
              <a:rPr lang="en-US" altLang="zh-CN" dirty="0">
                <a:sym typeface="Microsoft YaHei" panose="020B0503020204020204" pitchFamily="34" charset="-122"/>
              </a:rPr>
              <a:t>(</a:t>
            </a:r>
            <a:r>
              <a:rPr lang="zh-CN" altLang="en-US" dirty="0">
                <a:sym typeface="Microsoft YaHei" panose="020B0503020204020204" pitchFamily="34" charset="-122"/>
              </a:rPr>
              <a:t>可定制</a:t>
            </a:r>
            <a:r>
              <a:rPr lang="en-US" altLang="zh-CN" dirty="0">
                <a:sym typeface="Microsoft YaHei" panose="020B0503020204020204" pitchFamily="34" charset="-122"/>
              </a:rPr>
              <a:t>) </a:t>
            </a:r>
            <a:r>
              <a:rPr lang="zh-CN" altLang="en-US" dirty="0">
                <a:sym typeface="Microsoft YaHei" panose="020B0503020204020204" pitchFamily="34" charset="-122"/>
              </a:rPr>
              <a:t>的能力，</a:t>
            </a:r>
            <a:r>
              <a:rPr lang="en-US" altLang="zh-CN" dirty="0">
                <a:sym typeface="Microsoft YaHei" panose="020B0503020204020204" pitchFamily="34" charset="-122"/>
              </a:rPr>
              <a:t>Flume</a:t>
            </a:r>
            <a:r>
              <a:rPr lang="zh-CN" altLang="en-US" dirty="0">
                <a:sym typeface="Microsoft YaHei" panose="020B0503020204020204" pitchFamily="34" charset="-122"/>
              </a:rPr>
              <a:t>提供从本地文件 </a:t>
            </a:r>
            <a:r>
              <a:rPr lang="en-US" altLang="zh-CN" dirty="0">
                <a:sym typeface="Microsoft YaHei" panose="020B0503020204020204" pitchFamily="34" charset="-122"/>
              </a:rPr>
              <a:t>(spooling directory source)</a:t>
            </a:r>
            <a:r>
              <a:rPr lang="zh-CN" altLang="en-US" dirty="0">
                <a:sym typeface="Microsoft YaHei" panose="020B0503020204020204" pitchFamily="34" charset="-122"/>
              </a:rPr>
              <a:t>、实时日志 </a:t>
            </a:r>
            <a:r>
              <a:rPr lang="en-US" altLang="zh-CN" dirty="0">
                <a:sym typeface="Microsoft YaHei" panose="020B0503020204020204" pitchFamily="34" charset="-122"/>
              </a:rPr>
              <a:t>(</a:t>
            </a:r>
            <a:r>
              <a:rPr lang="en-US" altLang="zh-CN" dirty="0" err="1">
                <a:sym typeface="Microsoft YaHei" panose="020B0503020204020204" pitchFamily="34" charset="-122"/>
              </a:rPr>
              <a:t>taildir</a:t>
            </a:r>
            <a:r>
              <a:rPr lang="zh-CN" altLang="en-US" dirty="0">
                <a:sym typeface="Microsoft YaHei" panose="020B0503020204020204" pitchFamily="34" charset="-122"/>
              </a:rPr>
              <a:t>、</a:t>
            </a:r>
            <a:r>
              <a:rPr lang="en-US" altLang="zh-CN" dirty="0">
                <a:sym typeface="Microsoft YaHei" panose="020B0503020204020204" pitchFamily="34" charset="-122"/>
              </a:rPr>
              <a:t>exec)</a:t>
            </a:r>
            <a:r>
              <a:rPr lang="zh-CN" altLang="en-US" dirty="0">
                <a:sym typeface="Microsoft YaHei" panose="020B0503020204020204" pitchFamily="34" charset="-122"/>
              </a:rPr>
              <a:t>、</a:t>
            </a:r>
            <a:r>
              <a:rPr lang="en-US" altLang="zh-CN" dirty="0">
                <a:sym typeface="Microsoft YaHei" panose="020B0503020204020204" pitchFamily="34" charset="-122"/>
              </a:rPr>
              <a:t>REST</a:t>
            </a:r>
            <a:r>
              <a:rPr lang="zh-CN" altLang="en-US" dirty="0">
                <a:sym typeface="Microsoft YaHei" panose="020B0503020204020204" pitchFamily="34" charset="-122"/>
              </a:rPr>
              <a:t>消息、 </a:t>
            </a:r>
            <a:r>
              <a:rPr lang="en-US" altLang="zh-CN" dirty="0">
                <a:sym typeface="Microsoft YaHei" panose="020B0503020204020204" pitchFamily="34" charset="-122"/>
              </a:rPr>
              <a:t>Thrift </a:t>
            </a:r>
            <a:r>
              <a:rPr lang="zh-CN" altLang="en-US" dirty="0">
                <a:sym typeface="Microsoft YaHei" panose="020B0503020204020204" pitchFamily="34" charset="-122"/>
              </a:rPr>
              <a:t>、</a:t>
            </a:r>
            <a:r>
              <a:rPr lang="en-US" altLang="zh-CN" dirty="0">
                <a:sym typeface="Microsoft YaHei" panose="020B0503020204020204" pitchFamily="34" charset="-122"/>
              </a:rPr>
              <a:t>Avro</a:t>
            </a:r>
            <a:r>
              <a:rPr lang="zh-CN" altLang="en-US" dirty="0">
                <a:sym typeface="Microsoft YaHei" panose="020B0503020204020204" pitchFamily="34" charset="-122"/>
              </a:rPr>
              <a:t>、</a:t>
            </a:r>
            <a:r>
              <a:rPr lang="en-US" altLang="zh-CN" dirty="0">
                <a:sym typeface="Microsoft YaHei" panose="020B0503020204020204" pitchFamily="34" charset="-122"/>
              </a:rPr>
              <a:t>Syslog</a:t>
            </a:r>
            <a:r>
              <a:rPr lang="zh-CN" altLang="en-US" dirty="0">
                <a:sym typeface="Microsoft YaHei" panose="020B0503020204020204" pitchFamily="34" charset="-122"/>
              </a:rPr>
              <a:t>、</a:t>
            </a:r>
            <a:r>
              <a:rPr lang="en-US" altLang="zh-CN" dirty="0">
                <a:sym typeface="Microsoft YaHei" panose="020B0503020204020204" pitchFamily="34" charset="-122"/>
              </a:rPr>
              <a:t>Kafka</a:t>
            </a:r>
            <a:r>
              <a:rPr lang="zh-CN" altLang="en-US" dirty="0">
                <a:sym typeface="Microsoft YaHei" panose="020B0503020204020204" pitchFamily="34" charset="-122"/>
              </a:rPr>
              <a:t>等数据源上收集数据的能力。 </a:t>
            </a:r>
            <a:endParaRPr lang="en-US" altLang="zh-CN" dirty="0">
              <a:sym typeface="Microsoft YaHei" panose="020B0503020204020204" pitchFamily="34" charset="-122"/>
            </a:endParaRPr>
          </a:p>
          <a:p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的关键特性：支持</a:t>
            </a:r>
            <a:r>
              <a:rPr lang="zh-CN" altLang="en-US" dirty="0">
                <a:sym typeface="Microsoft YaHei" panose="020B0503020204020204" pitchFamily="34" charset="-122"/>
              </a:rPr>
              <a:t>将集群外的日志文件</a:t>
            </a:r>
            <a:r>
              <a:rPr lang="zh-CN" altLang="en-US" dirty="0" smtClean="0">
                <a:sym typeface="Microsoft YaHei" panose="020B0503020204020204" pitchFamily="34" charset="-122"/>
              </a:rPr>
              <a:t>采集；</a:t>
            </a:r>
            <a:r>
              <a:rPr lang="zh-CN" altLang="en-US" dirty="0">
                <a:sym typeface="Microsoft YaHei" panose="020B0503020204020204" pitchFamily="34" charset="-122"/>
              </a:rPr>
              <a:t>支持多级级联和多路</a:t>
            </a:r>
            <a:r>
              <a:rPr lang="zh-CN" altLang="en-US" dirty="0" smtClean="0">
                <a:sym typeface="Microsoft YaHei" panose="020B0503020204020204" pitchFamily="34" charset="-122"/>
              </a:rPr>
              <a:t>复制；</a:t>
            </a:r>
            <a:r>
              <a:rPr lang="zh-CN" altLang="en-US" dirty="0">
                <a:sym typeface="Microsoft YaHei" panose="020B0503020204020204" pitchFamily="34" charset="-122"/>
              </a:rPr>
              <a:t>级联消息压缩、</a:t>
            </a:r>
            <a:r>
              <a:rPr lang="zh-CN" altLang="en-US" dirty="0" smtClean="0">
                <a:sym typeface="Microsoft YaHei" panose="020B0503020204020204" pitchFamily="34" charset="-122"/>
              </a:rPr>
              <a:t>加密；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r>
              <a:rPr lang="en-US" altLang="zh-CN" dirty="0" smtClean="0">
                <a:sym typeface="Microsoft YaHei" panose="020B0503020204020204" pitchFamily="34" charset="-122"/>
              </a:rPr>
              <a:t>Source</a:t>
            </a:r>
            <a:r>
              <a:rPr lang="zh-CN" altLang="en-US" dirty="0" smtClean="0">
                <a:sym typeface="Microsoft YaHei" panose="020B0503020204020204" pitchFamily="34" charset="-122"/>
              </a:rPr>
              <a:t>负责接收</a:t>
            </a:r>
            <a:r>
              <a:rPr lang="en-US" altLang="zh-CN" dirty="0" smtClean="0">
                <a:sym typeface="Microsoft YaHei" panose="020B0503020204020204" pitchFamily="34" charset="-122"/>
              </a:rPr>
              <a:t>events</a:t>
            </a:r>
            <a:r>
              <a:rPr lang="zh-CN" altLang="en-US" dirty="0" smtClean="0">
                <a:sym typeface="Microsoft YaHei" panose="020B0503020204020204" pitchFamily="34" charset="-122"/>
              </a:rPr>
              <a:t>或通过特殊机制产生</a:t>
            </a:r>
            <a:r>
              <a:rPr lang="en-US" altLang="zh-CN" dirty="0" smtClean="0">
                <a:sym typeface="Microsoft YaHei" panose="020B0503020204020204" pitchFamily="34" charset="-122"/>
              </a:rPr>
              <a:t>events</a:t>
            </a:r>
            <a:r>
              <a:rPr lang="zh-CN" altLang="en-US" dirty="0" smtClean="0">
                <a:sym typeface="Microsoft YaHei" panose="020B0503020204020204" pitchFamily="34" charset="-122"/>
              </a:rPr>
              <a:t>，并将</a:t>
            </a:r>
            <a:r>
              <a:rPr lang="en-US" altLang="zh-CN" dirty="0" smtClean="0">
                <a:sym typeface="Microsoft YaHei" panose="020B0503020204020204" pitchFamily="34" charset="-122"/>
              </a:rPr>
              <a:t>events</a:t>
            </a:r>
            <a:r>
              <a:rPr lang="zh-CN" altLang="en-US" dirty="0" smtClean="0">
                <a:sym typeface="Microsoft YaHei" panose="020B0503020204020204" pitchFamily="34" charset="-122"/>
              </a:rPr>
              <a:t>批量放到一个或多个</a:t>
            </a:r>
            <a:r>
              <a:rPr lang="en-US" altLang="zh-CN" dirty="0" smtClean="0">
                <a:sym typeface="Microsoft YaHei" panose="020B0503020204020204" pitchFamily="34" charset="-122"/>
              </a:rPr>
              <a:t>Channels</a:t>
            </a:r>
            <a:r>
              <a:rPr lang="zh-CN" altLang="en-US" dirty="0" smtClean="0">
                <a:sym typeface="Microsoft YaHei" panose="020B0503020204020204" pitchFamily="34" charset="-122"/>
              </a:rPr>
              <a:t>。</a:t>
            </a:r>
            <a:r>
              <a:rPr lang="en-US" altLang="zh-CN" dirty="0" smtClean="0">
                <a:sym typeface="Microsoft YaHei" panose="020B0503020204020204" pitchFamily="34" charset="-122"/>
              </a:rPr>
              <a:t>Channel</a:t>
            </a:r>
            <a:r>
              <a:rPr lang="zh-CN" altLang="en-US" dirty="0" smtClean="0">
                <a:sym typeface="Microsoft YaHei" panose="020B0503020204020204" pitchFamily="34" charset="-122"/>
              </a:rPr>
              <a:t>的作用类似队列，用于临时缓存进来的</a:t>
            </a:r>
            <a:r>
              <a:rPr lang="en-US" altLang="zh-CN" dirty="0" smtClean="0">
                <a:sym typeface="Microsoft YaHei" panose="020B0503020204020204" pitchFamily="34" charset="-122"/>
              </a:rPr>
              <a:t>events</a:t>
            </a:r>
            <a:r>
              <a:rPr lang="zh-CN" altLang="en-US" dirty="0" smtClean="0">
                <a:sym typeface="Microsoft YaHei" panose="020B0503020204020204" pitchFamily="34" charset="-122"/>
              </a:rPr>
              <a:t>，当</a:t>
            </a:r>
            <a:r>
              <a:rPr lang="en-US" altLang="zh-CN" dirty="0" smtClean="0">
                <a:sym typeface="Microsoft YaHei" panose="020B0503020204020204" pitchFamily="34" charset="-122"/>
              </a:rPr>
              <a:t>Sink</a:t>
            </a:r>
            <a:r>
              <a:rPr lang="zh-CN" altLang="en-US" dirty="0" smtClean="0">
                <a:sym typeface="Microsoft YaHei" panose="020B0503020204020204" pitchFamily="34" charset="-122"/>
              </a:rPr>
              <a:t>成功地将</a:t>
            </a:r>
            <a:r>
              <a:rPr lang="en-US" altLang="zh-CN" dirty="0" smtClean="0">
                <a:sym typeface="Microsoft YaHei" panose="020B0503020204020204" pitchFamily="34" charset="-122"/>
              </a:rPr>
              <a:t>events</a:t>
            </a:r>
            <a:r>
              <a:rPr lang="zh-CN" altLang="en-US" dirty="0" smtClean="0">
                <a:sym typeface="Microsoft YaHei" panose="020B0503020204020204" pitchFamily="34" charset="-122"/>
              </a:rPr>
              <a:t>发送到下一跳的</a:t>
            </a:r>
            <a:r>
              <a:rPr lang="en-US" altLang="zh-CN" dirty="0" smtClean="0">
                <a:sym typeface="Microsoft YaHei" panose="020B0503020204020204" pitchFamily="34" charset="-122"/>
              </a:rPr>
              <a:t>channel</a:t>
            </a:r>
            <a:r>
              <a:rPr lang="zh-CN" altLang="en-US" dirty="0" smtClean="0">
                <a:sym typeface="Microsoft YaHei" panose="020B0503020204020204" pitchFamily="34" charset="-122"/>
              </a:rPr>
              <a:t>或最终目的，</a:t>
            </a:r>
            <a:r>
              <a:rPr lang="en-US" altLang="zh-CN" dirty="0" smtClean="0">
                <a:sym typeface="Microsoft YaHei" panose="020B0503020204020204" pitchFamily="34" charset="-122"/>
              </a:rPr>
              <a:t>events</a:t>
            </a:r>
            <a:r>
              <a:rPr lang="zh-CN" altLang="en-US" dirty="0" smtClean="0">
                <a:sym typeface="Microsoft YaHei" panose="020B0503020204020204" pitchFamily="34" charset="-122"/>
              </a:rPr>
              <a:t>从</a:t>
            </a:r>
            <a:r>
              <a:rPr lang="en-US" altLang="zh-CN" dirty="0" smtClean="0">
                <a:sym typeface="Microsoft YaHei" panose="020B0503020204020204" pitchFamily="34" charset="-122"/>
              </a:rPr>
              <a:t>Channel</a:t>
            </a:r>
            <a:r>
              <a:rPr lang="zh-CN" altLang="en-US" dirty="0" smtClean="0">
                <a:sym typeface="Microsoft YaHei" panose="020B0503020204020204" pitchFamily="34" charset="-122"/>
              </a:rPr>
              <a:t>移除。</a:t>
            </a:r>
            <a:r>
              <a:rPr lang="en-US" altLang="zh-CN" dirty="0">
                <a:sym typeface="Microsoft YaHei" panose="020B0503020204020204" pitchFamily="34" charset="-122"/>
              </a:rPr>
              <a:t>Sink</a:t>
            </a:r>
            <a:r>
              <a:rPr lang="zh-CN" altLang="en-US" dirty="0">
                <a:sym typeface="Microsoft YaHei" panose="020B0503020204020204" pitchFamily="34" charset="-122"/>
              </a:rPr>
              <a:t>负责将</a:t>
            </a:r>
            <a:r>
              <a:rPr lang="en-US" altLang="zh-CN" dirty="0">
                <a:sym typeface="Microsoft YaHei" panose="020B0503020204020204" pitchFamily="34" charset="-122"/>
              </a:rPr>
              <a:t>events</a:t>
            </a:r>
            <a:r>
              <a:rPr lang="zh-CN" altLang="en-US" dirty="0">
                <a:sym typeface="Microsoft YaHei" panose="020B0503020204020204" pitchFamily="34" charset="-122"/>
              </a:rPr>
              <a:t>传输到下一跳或最终目的，成功完成后将</a:t>
            </a:r>
            <a:r>
              <a:rPr lang="en-US" altLang="zh-CN" dirty="0">
                <a:sym typeface="Microsoft YaHei" panose="020B0503020204020204" pitchFamily="34" charset="-122"/>
              </a:rPr>
              <a:t>events</a:t>
            </a:r>
            <a:r>
              <a:rPr lang="zh-CN" altLang="en-US" dirty="0">
                <a:sym typeface="Microsoft YaHei" panose="020B0503020204020204" pitchFamily="34" charset="-122"/>
              </a:rPr>
              <a:t>从</a:t>
            </a:r>
            <a:r>
              <a:rPr lang="en-US" altLang="zh-CN" dirty="0">
                <a:sym typeface="Microsoft YaHei" panose="020B0503020204020204" pitchFamily="34" charset="-122"/>
              </a:rPr>
              <a:t>channel</a:t>
            </a:r>
            <a:r>
              <a:rPr lang="zh-CN" altLang="en-US" dirty="0">
                <a:sym typeface="Microsoft YaHei" panose="020B0503020204020204" pitchFamily="34" charset="-122"/>
              </a:rPr>
              <a:t>移除。</a:t>
            </a:r>
            <a:endParaRPr lang="zh-CN" altLang="en-US" dirty="0">
              <a:sym typeface="Microsoft YaHei" panose="020B0503020204020204" pitchFamily="34" charset="-122"/>
            </a:endParaRPr>
          </a:p>
          <a:p>
            <a:endParaRPr lang="zh-CN" altLang="en-US" dirty="0" smtClean="0">
              <a:sym typeface="Microsoft YaHei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Flume</a:t>
            </a:r>
            <a:r>
              <a:rPr lang="zh-CN" altLang="en-US" dirty="0" smtClean="0"/>
              <a:t>多</a:t>
            </a:r>
            <a:r>
              <a:rPr lang="en-US" altLang="zh-CN" dirty="0" smtClean="0"/>
              <a:t>agent</a:t>
            </a:r>
            <a:r>
              <a:rPr lang="zh-CN" altLang="en-US" dirty="0" smtClean="0"/>
              <a:t>架构中可以将多个</a:t>
            </a:r>
            <a:r>
              <a:rPr lang="en-US" altLang="zh-CN" dirty="0" smtClean="0"/>
              <a:t>Flume</a:t>
            </a:r>
            <a:r>
              <a:rPr lang="zh-CN" altLang="en-US" dirty="0" smtClean="0"/>
              <a:t>级联起来，级联场景主要应用于收集</a:t>
            </a:r>
            <a:r>
              <a:rPr lang="en-US" altLang="zh-CN" dirty="0" smtClean="0"/>
              <a:t>MRS</a:t>
            </a:r>
            <a:r>
              <a:rPr lang="zh-CN" altLang="en-US" dirty="0" smtClean="0"/>
              <a:t>集群外的节点上的日志，并经过多个</a:t>
            </a:r>
            <a:r>
              <a:rPr lang="en-US" altLang="zh-CN" dirty="0" smtClean="0"/>
              <a:t>Flume</a:t>
            </a:r>
            <a:r>
              <a:rPr lang="zh-CN" altLang="en-US" dirty="0" smtClean="0"/>
              <a:t>节点最终汇聚到集群内。 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705" marR="0" lvl="0" indent="-179705" algn="l" defTabSz="1219200" rtl="0" eaLnBrk="1" fontAlgn="ctr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Huawei Sans" panose="020C0503030203020204" pitchFamily="34" charset="0"/>
              <a:buChar char="•"/>
              <a:defRPr/>
            </a:pP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 userDrawn="1"/>
        </p:nvGraphicFramePr>
        <p:xfrm>
          <a:off x="1007140" y="1254490"/>
          <a:ext cx="10460715" cy="1082675"/>
        </p:xfrm>
        <a:graphic>
          <a:graphicData uri="http://schemas.openxmlformats.org/drawingml/2006/table">
            <a:tbl>
              <a:tblPr/>
              <a:tblGrid>
                <a:gridCol w="3119031"/>
                <a:gridCol w="1967450"/>
                <a:gridCol w="3023155"/>
                <a:gridCol w="2351079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课程编码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适用产品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产品版本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课程版本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21"/>
          <p:cNvGraphicFramePr>
            <a:graphicFrameLocks noGrp="1"/>
          </p:cNvGraphicFramePr>
          <p:nvPr userDrawn="1"/>
        </p:nvGraphicFramePr>
        <p:xfrm>
          <a:off x="1007140" y="2776902"/>
          <a:ext cx="10460714" cy="3038475"/>
        </p:xfrm>
        <a:graphic>
          <a:graphicData uri="http://schemas.openxmlformats.org/drawingml/2006/table">
            <a:tbl>
              <a:tblPr/>
              <a:tblGrid>
                <a:gridCol w="3119030"/>
                <a:gridCol w="1967450"/>
                <a:gridCol w="3023155"/>
                <a:gridCol w="2351079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作者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工号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时间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审核人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工号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新开发/优化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139" y="1825692"/>
            <a:ext cx="311903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课程编码</a:t>
            </a:r>
            <a:endParaRPr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126170" y="1825692"/>
            <a:ext cx="196745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适用的产品</a:t>
            </a:r>
            <a:endParaRPr lang="zh-CN" altLang="en-US" dirty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093619" y="1825692"/>
            <a:ext cx="3023155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V5R2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116775" y="1825692"/>
            <a:ext cx="235107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V1R1</a:t>
            </a:r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042" y="337386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6170" y="337386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3619" y="337386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16775" y="3337858"/>
            <a:ext cx="2351342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新开发</a:t>
            </a:r>
            <a:endParaRPr lang="zh-CN" altLang="en-US" dirty="0"/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952130" y="368661"/>
            <a:ext cx="2802144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8227" tIns="39112" rIns="78227" bIns="39112" anchor="ctr"/>
          <a:lstStyle/>
          <a:p>
            <a:pPr algn="l" defTabSz="1000760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修订记录</a:t>
            </a:r>
            <a:endParaRPr lang="zh-CN" altLang="en-US" sz="3500" b="1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4" name="Text Box 58"/>
          <p:cNvSpPr txBox="1">
            <a:spLocks noChangeArrowheads="1"/>
          </p:cNvSpPr>
          <p:nvPr userDrawn="1"/>
        </p:nvSpPr>
        <p:spPr bwMode="auto">
          <a:xfrm>
            <a:off x="8900835" y="296652"/>
            <a:ext cx="2771225" cy="7078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zh-CN" altLang="en-US" sz="4000" i="0" baseline="0" dirty="0">
                <a:solidFill>
                  <a:schemeClr val="bg2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本页不打印</a:t>
            </a:r>
            <a:endParaRPr lang="zh-CN" altLang="en-US" sz="4000" i="0" baseline="0" dirty="0">
              <a:solidFill>
                <a:schemeClr val="bg2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7042" y="3877918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4126170" y="3877918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3619" y="3877918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8" name="文本占位符 7"/>
          <p:cNvSpPr>
            <a:spLocks noGrp="1"/>
          </p:cNvSpPr>
          <p:nvPr>
            <p:ph type="body" sz="quarter" idx="24" hasCustomPrompt="1"/>
          </p:nvPr>
        </p:nvSpPr>
        <p:spPr>
          <a:xfrm>
            <a:off x="9116775" y="3841914"/>
            <a:ext cx="2351342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19" name="文本占位符 7"/>
          <p:cNvSpPr>
            <a:spLocks noGrp="1"/>
          </p:cNvSpPr>
          <p:nvPr>
            <p:ph type="body" sz="quarter" idx="25" hasCustomPrompt="1"/>
          </p:nvPr>
        </p:nvSpPr>
        <p:spPr>
          <a:xfrm>
            <a:off x="1007042" y="4345970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26" hasCustomPrompt="1"/>
          </p:nvPr>
        </p:nvSpPr>
        <p:spPr>
          <a:xfrm>
            <a:off x="4126170" y="4345970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27" hasCustomPrompt="1"/>
          </p:nvPr>
        </p:nvSpPr>
        <p:spPr>
          <a:xfrm>
            <a:off x="6093619" y="4345970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28" hasCustomPrompt="1"/>
          </p:nvPr>
        </p:nvSpPr>
        <p:spPr>
          <a:xfrm>
            <a:off x="9116775" y="4345970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29" hasCustomPrompt="1"/>
          </p:nvPr>
        </p:nvSpPr>
        <p:spPr>
          <a:xfrm>
            <a:off x="1007042" y="4886030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4" name="文本占位符 7"/>
          <p:cNvSpPr>
            <a:spLocks noGrp="1"/>
          </p:cNvSpPr>
          <p:nvPr>
            <p:ph type="body" sz="quarter" idx="30" hasCustomPrompt="1"/>
          </p:nvPr>
        </p:nvSpPr>
        <p:spPr>
          <a:xfrm>
            <a:off x="4126170" y="4886030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5" name="文本占位符 7"/>
          <p:cNvSpPr>
            <a:spLocks noGrp="1"/>
          </p:cNvSpPr>
          <p:nvPr>
            <p:ph type="body" sz="quarter" idx="31" hasCustomPrompt="1"/>
          </p:nvPr>
        </p:nvSpPr>
        <p:spPr>
          <a:xfrm>
            <a:off x="6093619" y="4886030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6" name="文本占位符 7"/>
          <p:cNvSpPr>
            <a:spLocks noGrp="1"/>
          </p:cNvSpPr>
          <p:nvPr>
            <p:ph type="body" sz="quarter" idx="32" hasCustomPrompt="1"/>
          </p:nvPr>
        </p:nvSpPr>
        <p:spPr>
          <a:xfrm>
            <a:off x="9116775" y="4886030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27" name="文本占位符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7042" y="535408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8" name="文本占位符 7"/>
          <p:cNvSpPr>
            <a:spLocks noGrp="1"/>
          </p:cNvSpPr>
          <p:nvPr>
            <p:ph type="body" sz="quarter" idx="34" hasCustomPrompt="1"/>
          </p:nvPr>
        </p:nvSpPr>
        <p:spPr>
          <a:xfrm>
            <a:off x="4126170" y="535408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9" name="文本占位符 7"/>
          <p:cNvSpPr>
            <a:spLocks noGrp="1"/>
          </p:cNvSpPr>
          <p:nvPr>
            <p:ph type="body" sz="quarter" idx="35" hasCustomPrompt="1"/>
          </p:nvPr>
        </p:nvSpPr>
        <p:spPr>
          <a:xfrm>
            <a:off x="6093619" y="535408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30" name="文本占位符 7"/>
          <p:cNvSpPr>
            <a:spLocks noGrp="1"/>
          </p:cNvSpPr>
          <p:nvPr>
            <p:ph type="body" sz="quarter" idx="36" hasCustomPrompt="1"/>
          </p:nvPr>
        </p:nvSpPr>
        <p:spPr>
          <a:xfrm>
            <a:off x="9116775" y="5354082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思考题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79190" y="424270"/>
            <a:ext cx="495425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8" name="Freeform 30"/>
            <p:cNvSpPr/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31"/>
            <p:cNvSpPr/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32"/>
            <p:cNvSpPr/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35"/>
            <p:cNvSpPr/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38"/>
            <p:cNvSpPr/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Freeform 39"/>
            <p:cNvSpPr/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Freeform 40"/>
            <p:cNvSpPr/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Freeform 41"/>
            <p:cNvSpPr/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42"/>
            <p:cNvSpPr/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1" name="Freeform 6"/>
          <p:cNvSpPr/>
          <p:nvPr userDrawn="1"/>
        </p:nvSpPr>
        <p:spPr bwMode="auto">
          <a:xfrm>
            <a:off x="3588303" y="296368"/>
            <a:ext cx="8603697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2" name="Freeform 11"/>
          <p:cNvSpPr/>
          <p:nvPr userDrawn="1"/>
        </p:nvSpPr>
        <p:spPr bwMode="auto">
          <a:xfrm>
            <a:off x="3482973" y="296368"/>
            <a:ext cx="223610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191" y="1247555"/>
            <a:ext cx="113076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370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401320" indent="0" algn="just">
              <a:buSzPct val="100000"/>
              <a:buFont typeface="+mj-lt"/>
              <a:buNone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 smtClean="0"/>
              <a:t>此版式用于思考题</a:t>
            </a:r>
            <a:r>
              <a:rPr lang="en-US" altLang="zh-CN" dirty="0" smtClean="0"/>
              <a:t>-201501</a:t>
            </a:r>
            <a:r>
              <a:rPr lang="zh-CN" altLang="en-US" dirty="0" smtClean="0"/>
              <a:t>具体格式（序号格式需以模板展示）</a:t>
            </a:r>
            <a:endParaRPr lang="en-US" altLang="zh-CN" dirty="0" smtClean="0"/>
          </a:p>
          <a:p>
            <a:pPr lvl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2015437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本节小结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15179" y="490849"/>
            <a:ext cx="470510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 smtClean="0"/>
              <a:t>此版式用于每一节的小结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/>
          <p:nvPr userDrawn="1"/>
        </p:nvSpPr>
        <p:spPr bwMode="auto">
          <a:xfrm>
            <a:off x="1594877" y="408780"/>
            <a:ext cx="2015437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本章总结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4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15179" y="490849"/>
            <a:ext cx="470510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7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此版式用于提供给学员更多学习信息。</a:t>
            </a:r>
            <a:endParaRPr lang="zh-CN" altLang="en-US" dirty="0"/>
          </a:p>
        </p:txBody>
      </p:sp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503859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更多信息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79189" y="480269"/>
            <a:ext cx="496387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503859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学习推荐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15179" y="456929"/>
            <a:ext cx="46178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 t="17896" b="10658"/>
          <a:stretch>
            <a:fillRect/>
          </a:stretch>
        </p:blipFill>
        <p:spPr bwMode="auto">
          <a:xfrm>
            <a:off x="1549" y="0"/>
            <a:ext cx="12188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2380" y="0"/>
            <a:ext cx="12187239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indent="0" algn="l" defTabSz="91376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148952" y="2637135"/>
            <a:ext cx="3894096" cy="1598831"/>
            <a:chOff x="4302972" y="2345035"/>
            <a:chExt cx="3895617" cy="1598831"/>
          </a:xfrm>
        </p:grpSpPr>
        <p:sp>
          <p:nvSpPr>
            <p:cNvPr id="14" name="矩形 13"/>
            <p:cNvSpPr/>
            <p:nvPr userDrawn="1"/>
          </p:nvSpPr>
          <p:spPr>
            <a:xfrm>
              <a:off x="5357748" y="2345035"/>
              <a:ext cx="1786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zh-CN" altLang="en-US" sz="5400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谢 谢</a:t>
              </a:r>
              <a:endParaRPr lang="en-US" altLang="zh-CN" sz="5400" b="0" cap="none" spc="0" baseline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302972" y="3297535"/>
              <a:ext cx="3895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en-US" altLang="zh-CN" sz="3600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www.huawei.com</a:t>
              </a:r>
              <a:endParaRPr lang="zh-CN" altLang="en-US" sz="3600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"/>
          <a:stretch>
            <a:fillRect/>
          </a:stretch>
        </p:blipFill>
        <p:spPr bwMode="auto">
          <a:xfrm>
            <a:off x="0" y="42"/>
            <a:ext cx="12187239" cy="68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30893" y="4957156"/>
            <a:ext cx="10437489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0735" rtl="0" eaLnBrk="0" fontAlgn="ctr" hangingPunct="0">
              <a:spcBef>
                <a:spcPct val="0"/>
              </a:spcBef>
              <a:spcAft>
                <a:spcPct val="0"/>
              </a:spcAft>
              <a:defRPr lang="zh-CN" altLang="en-US" sz="4300" b="1" kern="1200" baseline="0" dirty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29"/>
          <p:cNvSpPr>
            <a:spLocks noGrp="1"/>
          </p:cNvSpPr>
          <p:nvPr>
            <p:ph type="body" sz="quarter" idx="10"/>
          </p:nvPr>
        </p:nvSpPr>
        <p:spPr>
          <a:xfrm>
            <a:off x="1030892" y="5816120"/>
            <a:ext cx="6909301" cy="493200"/>
          </a:xfrm>
          <a:prstGeom prst="rect">
            <a:avLst/>
          </a:prstGeom>
        </p:spPr>
        <p:txBody>
          <a:bodyPr/>
          <a:lstStyle>
            <a:lvl1pPr marL="0" indent="0" algn="l" defTabSz="800735" rtl="0" eaLnBrk="0" fontAlgn="ctr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baseline="0" dirty="0" smtClean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1" name="Rectangle 54"/>
          <p:cNvSpPr>
            <a:spLocks noChangeArrowheads="1"/>
          </p:cNvSpPr>
          <p:nvPr userDrawn="1"/>
        </p:nvSpPr>
        <p:spPr bwMode="auto">
          <a:xfrm>
            <a:off x="947058" y="6500581"/>
            <a:ext cx="2572620" cy="2655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版权所有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华为技术有限公司</a:t>
            </a:r>
            <a:endParaRPr lang="zh-CN" altLang="en-US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026" y="251069"/>
            <a:ext cx="1964832" cy="43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7556"/>
            <a:ext cx="11307600" cy="4679788"/>
          </a:xfrm>
          <a:prstGeom prst="rect">
            <a:avLst/>
          </a:prstGeom>
        </p:spPr>
        <p:txBody>
          <a:bodyPr/>
          <a:lstStyle>
            <a:lvl1pPr marL="302260" indent="-302260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685" indent="-252095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35" indent="-201295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765" indent="-201295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  <p:sp>
        <p:nvSpPr>
          <p:cNvPr id="16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algn="l" defTabSz="1000760" eaLnBrk="0" fontAlgn="auto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前言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7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8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335229" y="498828"/>
            <a:ext cx="627913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5" name="Freeform 6"/>
          <p:cNvSpPr/>
          <p:nvPr userDrawn="1"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6" name="Freeform 11"/>
          <p:cNvSpPr/>
          <p:nvPr userDrawn="1"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目标</a:t>
            </a:r>
            <a:endParaRPr lang="en-US" altLang="zh-CN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43199" y="440668"/>
            <a:ext cx="533761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4" name="Freeform 6"/>
          <p:cNvSpPr/>
          <p:nvPr userDrawn="1"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5" name="Freeform 11"/>
          <p:cNvSpPr/>
          <p:nvPr userDrawn="1"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7556"/>
            <a:ext cx="11307600" cy="4679788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685" indent="-252095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fontAlgn="ctr"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765" indent="-201295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zh-CN" altLang="en-US" dirty="0" smtClean="0"/>
              <a:t>学完本课程后，您将能够：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目录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87159" y="515380"/>
            <a:ext cx="35819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4" name="Freeform 22"/>
            <p:cNvSpPr/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4" name="Freeform 6"/>
          <p:cNvSpPr/>
          <p:nvPr userDrawn="1"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5" name="Freeform 11"/>
          <p:cNvSpPr/>
          <p:nvPr userDrawn="1"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2452"/>
            <a:ext cx="113076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0735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defRPr>
                <a:latin typeface="+mn-lt"/>
                <a:ea typeface="+mn-ea"/>
                <a:cs typeface="Arial" panose="020B060402020209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>
                <a:latin typeface="+mn-lt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4050" lvl="1" indent="-457200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6"/>
          <p:cNvSpPr>
            <a:spLocks noGrp="1"/>
          </p:cNvSpPr>
          <p:nvPr>
            <p:ph sz="quarter" idx="10"/>
          </p:nvPr>
        </p:nvSpPr>
        <p:spPr>
          <a:xfrm>
            <a:off x="44460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9825899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本节概述和学习目标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87158" y="505779"/>
            <a:ext cx="374562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594177" y="410400"/>
            <a:ext cx="9827761" cy="640800"/>
          </a:xfrm>
          <a:prstGeom prst="rect">
            <a:avLst/>
          </a:prstGeom>
        </p:spPr>
        <p:txBody>
          <a:bodyPr lIns="100800" tIns="50400" rIns="100800" bIns="50400" anchor="ctr" anchorCtr="0"/>
          <a:lstStyle>
            <a:lvl1pPr fontAlgn="ctr">
              <a:defRPr b="1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  <a:endParaRPr lang="zh-CN" altLang="en-US" dirty="0"/>
          </a:p>
        </p:txBody>
      </p:sp>
      <p:sp>
        <p:nvSpPr>
          <p:cNvPr id="4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87158" y="505779"/>
            <a:ext cx="374562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4603" y="1247556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2"/>
          <p:cNvSpPr>
            <a:spLocks noEditPoints="1"/>
          </p:cNvSpPr>
          <p:nvPr userDrawn="1"/>
        </p:nvSpPr>
        <p:spPr bwMode="auto">
          <a:xfrm>
            <a:off x="479189" y="474076"/>
            <a:ext cx="507964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177" y="410400"/>
            <a:ext cx="9827761" cy="640800"/>
          </a:xfrm>
          <a:prstGeom prst="rect">
            <a:avLst/>
          </a:prstGeom>
        </p:spPr>
        <p:txBody>
          <a:bodyPr lIns="100800" tIns="50400" rIns="100800" bIns="50400" anchor="ctr" anchorCtr="0"/>
          <a:lstStyle>
            <a:lvl1pPr fontAlgn="ctr">
              <a:defRPr b="1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" name="矩形 2"/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9" name="文本框 8"/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表格表头</a:t>
              </a: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表格边框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  <p:sp>
          <p:nvSpPr>
            <p:cNvPr id="11" name="文本框 10"/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导航灰底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华为红</a:t>
              </a: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文本框 12"/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文字底色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  <p:sp>
          <p:nvSpPr>
            <p:cNvPr id="14" name="文本框 13"/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文字边框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9611" y="260649"/>
            <a:ext cx="10323183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28" tIns="40064" rIns="80128" bIns="40064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2" y="1248073"/>
            <a:ext cx="11307600" cy="4680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9" name="Rectangle 69"/>
          <p:cNvSpPr>
            <a:spLocks noChangeArrowheads="1"/>
          </p:cNvSpPr>
          <p:nvPr userDrawn="1"/>
        </p:nvSpPr>
        <p:spPr bwMode="auto">
          <a:xfrm>
            <a:off x="155280" y="6500581"/>
            <a:ext cx="658440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algn="l"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第</a:t>
            </a:r>
            <a:fld id="{2F2CF7F5-F178-4429-B6CA-28062DF31937}" type="slidenum">
              <a:rPr lang="en-US" altLang="zh-CN" sz="12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</a:fld>
            <a:r>
              <a:rPr lang="zh-CN" altLang="en-US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页</a:t>
            </a:r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0" name="Rectangle 54"/>
          <p:cNvSpPr>
            <a:spLocks noChangeArrowheads="1"/>
          </p:cNvSpPr>
          <p:nvPr userDrawn="1"/>
        </p:nvSpPr>
        <p:spPr bwMode="auto">
          <a:xfrm>
            <a:off x="947058" y="6500581"/>
            <a:ext cx="2572620" cy="2655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版权所有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华为技术有限公司</a:t>
            </a:r>
            <a:endParaRPr lang="zh-CN" altLang="en-US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660" y="6504032"/>
            <a:ext cx="1248712" cy="273343"/>
          </a:xfrm>
          <a:prstGeom prst="rect">
            <a:avLst/>
          </a:prstGeom>
        </p:spPr>
      </p:pic>
      <p:grpSp>
        <p:nvGrpSpPr>
          <p:cNvPr id="32" name="组合 3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3" name="矩形 32"/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4" name="矩形 33"/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5" name="矩形 34"/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6" name="矩形 35"/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7" name="矩形 36"/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8" name="矩形 37"/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9" name="文本框 38"/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表格表头</a:t>
              </a:r>
              <a:endParaRPr lang="zh-CN" altLang="en-US" sz="9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文本框 39"/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表格边框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1" name="文本框 40"/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导航灰底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文本框 41"/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华为红</a:t>
              </a:r>
              <a:endParaRPr lang="zh-CN" altLang="en-US" sz="9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3" name="文本框 42"/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文字底色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文本框 43"/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文字边框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497060" y="6474460"/>
            <a:ext cx="868429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defTabSz="913765" rtl="0" eaLnBrk="1" fontAlgn="ctr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j-cs"/>
        </a:defRPr>
      </a:lvl1pPr>
    </p:titleStyle>
    <p:bodyStyle>
      <a:lvl1pPr marL="302260" indent="-302260" algn="l" defTabSz="913765" rtl="0" eaLnBrk="1" fontAlgn="ctr" latinLnBrk="0" hangingPunct="1">
        <a:lnSpc>
          <a:spcPct val="140000"/>
        </a:lnSpc>
        <a:spcBef>
          <a:spcPts val="790"/>
        </a:spcBef>
        <a:buSzPct val="50000"/>
        <a:buFont typeface="Wingdings" panose="05000000000000000000" pitchFamily="2" charset="2"/>
        <a:buChar char="l"/>
        <a:defRPr sz="22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685" indent="-252095" algn="l" defTabSz="913765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35" indent="-201295" algn="l" defTabSz="913765" rtl="0" eaLnBrk="1" fontAlgn="ctr" latinLnBrk="0" hangingPunct="1">
        <a:lnSpc>
          <a:spcPct val="140000"/>
        </a:lnSpc>
        <a:spcBef>
          <a:spcPts val="650"/>
        </a:spcBef>
        <a:buClrTx/>
        <a:buSzPct val="5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540" indent="-198120" algn="l" defTabSz="913765" rtl="0" eaLnBrk="1" fontAlgn="ctr" latinLnBrk="0" hangingPunct="1">
        <a:lnSpc>
          <a:spcPct val="140000"/>
        </a:lnSpc>
        <a:spcBef>
          <a:spcPts val="575"/>
        </a:spcBef>
        <a:buFont typeface="Huawei Sans" panose="020C0503030203020204" pitchFamily="34" charset="0"/>
        <a:buChar char="−"/>
        <a:defRPr sz="16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765" indent="-201295" algn="l" defTabSz="913765" rtl="0" eaLnBrk="1" fontAlgn="ctr" latinLnBrk="0" hangingPunct="1">
        <a:lnSpc>
          <a:spcPct val="140000"/>
        </a:lnSpc>
        <a:spcBef>
          <a:spcPts val="575"/>
        </a:spcBef>
        <a:buFont typeface="Huawei Sans" panose="020C0503030203020204" pitchFamily="34" charset="0"/>
        <a:buChar char="~"/>
        <a:defRPr sz="14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文本占位符 17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5" name="文本占位符 17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6" name="文本占位符 17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7" name="文本占位符 17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0" name="文本占位符 16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毛健</a:t>
            </a:r>
            <a:r>
              <a:rPr lang="en-US" altLang="zh-CN" dirty="0" smtClean="0"/>
              <a:t>/MWX711840</a:t>
            </a:r>
            <a:endParaRPr lang="zh-CN" altLang="en-US" dirty="0"/>
          </a:p>
        </p:txBody>
      </p:sp>
      <p:sp>
        <p:nvSpPr>
          <p:cNvPr id="171" name="文本占位符 17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2020.3.30</a:t>
            </a:r>
            <a:endParaRPr lang="zh-CN" altLang="en-US" dirty="0"/>
          </a:p>
        </p:txBody>
      </p:sp>
      <p:sp>
        <p:nvSpPr>
          <p:cNvPr id="172" name="文本占位符 17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王勇杰</a:t>
            </a:r>
            <a:r>
              <a:rPr lang="en-US" altLang="zh-CN" dirty="0" smtClean="0"/>
              <a:t>/769662</a:t>
            </a:r>
            <a:endParaRPr lang="zh-CN" altLang="en-US" dirty="0"/>
          </a:p>
        </p:txBody>
      </p:sp>
      <p:sp>
        <p:nvSpPr>
          <p:cNvPr id="173" name="文本占位符 17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优化</a:t>
            </a:r>
            <a:endParaRPr lang="zh-CN" altLang="en-US" dirty="0"/>
          </a:p>
        </p:txBody>
      </p:sp>
      <p:sp>
        <p:nvSpPr>
          <p:cNvPr id="178" name="文本占位符 17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9" name="文本占位符 17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0" name="文本占位符 17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1" name="文本占位符 18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2" name="文本占位符 18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3" name="文本占位符 18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4" name="文本占位符 18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5" name="文本占位符 18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6" name="文本占位符 18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7" name="文本占位符 18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9" name="文本占位符 18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0" name="文本占位符 18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1" name="文本占位符 19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2" name="文本占位符 19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3" name="文本占位符 19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基本概念 </a:t>
            </a:r>
            <a:r>
              <a:rPr lang="en-US" altLang="zh-CN" dirty="0" smtClean="0">
                <a:sym typeface="Microsoft YaHei" panose="020B0503020204020204" pitchFamily="34" charset="-122"/>
              </a:rPr>
              <a:t>- Channel 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Channel</a:t>
            </a:r>
            <a:r>
              <a:rPr lang="zh-CN" altLang="en-US" dirty="0" smtClean="0">
                <a:sym typeface="Microsoft YaHei" panose="020B0503020204020204" pitchFamily="34" charset="-122"/>
              </a:rPr>
              <a:t>位于</a:t>
            </a:r>
            <a:r>
              <a:rPr lang="en-US" altLang="zh-CN" dirty="0" smtClean="0">
                <a:sym typeface="Microsoft YaHei" panose="020B0503020204020204" pitchFamily="34" charset="-122"/>
              </a:rPr>
              <a:t>Source</a:t>
            </a:r>
            <a:r>
              <a:rPr lang="zh-CN" altLang="en-US" dirty="0" smtClean="0">
                <a:sym typeface="Microsoft YaHei" panose="020B0503020204020204" pitchFamily="34" charset="-122"/>
              </a:rPr>
              <a:t>和</a:t>
            </a:r>
            <a:r>
              <a:rPr lang="en-US" altLang="zh-CN" dirty="0" smtClean="0">
                <a:sym typeface="Microsoft YaHei" panose="020B0503020204020204" pitchFamily="34" charset="-122"/>
              </a:rPr>
              <a:t>Sink</a:t>
            </a:r>
            <a:r>
              <a:rPr lang="zh-CN" altLang="en-US" dirty="0" smtClean="0">
                <a:sym typeface="Microsoft YaHei" panose="020B0503020204020204" pitchFamily="34" charset="-122"/>
              </a:rPr>
              <a:t>之间，用于临时缓存进来的</a:t>
            </a:r>
            <a:r>
              <a:rPr lang="en-US" altLang="zh-CN" dirty="0" smtClean="0">
                <a:sym typeface="Microsoft YaHei" panose="020B0503020204020204" pitchFamily="34" charset="-122"/>
              </a:rPr>
              <a:t>events</a:t>
            </a:r>
            <a:r>
              <a:rPr lang="zh-CN" altLang="en-US" dirty="0" smtClean="0">
                <a:sym typeface="Microsoft YaHei" panose="020B0503020204020204" pitchFamily="34" charset="-122"/>
              </a:rPr>
              <a:t>，当</a:t>
            </a:r>
            <a:r>
              <a:rPr lang="en-US" altLang="zh-CN" dirty="0" smtClean="0">
                <a:sym typeface="Microsoft YaHei" panose="020B0503020204020204" pitchFamily="34" charset="-122"/>
              </a:rPr>
              <a:t>Sink</a:t>
            </a:r>
            <a:r>
              <a:rPr lang="zh-CN" altLang="en-US" dirty="0" smtClean="0">
                <a:sym typeface="Microsoft YaHei" panose="020B0503020204020204" pitchFamily="34" charset="-122"/>
              </a:rPr>
              <a:t>成功地将</a:t>
            </a:r>
            <a:r>
              <a:rPr lang="en-US" altLang="zh-CN" dirty="0" smtClean="0">
                <a:sym typeface="Microsoft YaHei" panose="020B0503020204020204" pitchFamily="34" charset="-122"/>
              </a:rPr>
              <a:t>events</a:t>
            </a:r>
            <a:r>
              <a:rPr lang="zh-CN" altLang="en-US" dirty="0" smtClean="0">
                <a:sym typeface="Microsoft YaHei" panose="020B0503020204020204" pitchFamily="34" charset="-122"/>
              </a:rPr>
              <a:t>发送到下一跳的</a:t>
            </a:r>
            <a:r>
              <a:rPr lang="en-US" altLang="zh-CN" dirty="0" smtClean="0">
                <a:sym typeface="Microsoft YaHei" panose="020B0503020204020204" pitchFamily="34" charset="-122"/>
              </a:rPr>
              <a:t>channel</a:t>
            </a:r>
            <a:r>
              <a:rPr lang="zh-CN" altLang="en-US" dirty="0" smtClean="0">
                <a:sym typeface="Microsoft YaHei" panose="020B0503020204020204" pitchFamily="34" charset="-122"/>
              </a:rPr>
              <a:t>或最终目的，</a:t>
            </a:r>
            <a:r>
              <a:rPr lang="en-US" altLang="zh-CN" dirty="0" smtClean="0">
                <a:sym typeface="Microsoft YaHei" panose="020B0503020204020204" pitchFamily="34" charset="-122"/>
              </a:rPr>
              <a:t>events</a:t>
            </a:r>
            <a:r>
              <a:rPr lang="zh-CN" altLang="en-US" dirty="0" smtClean="0">
                <a:sym typeface="Microsoft YaHei" panose="020B0503020204020204" pitchFamily="34" charset="-122"/>
              </a:rPr>
              <a:t>从</a:t>
            </a:r>
            <a:r>
              <a:rPr lang="en-US" altLang="zh-CN" dirty="0" smtClean="0">
                <a:sym typeface="Microsoft YaHei" panose="020B0503020204020204" pitchFamily="34" charset="-122"/>
              </a:rPr>
              <a:t>Channel</a:t>
            </a:r>
            <a:r>
              <a:rPr lang="zh-CN" altLang="en-US" dirty="0" smtClean="0">
                <a:sym typeface="Microsoft YaHei" panose="020B0503020204020204" pitchFamily="34" charset="-122"/>
              </a:rPr>
              <a:t>移除。</a:t>
            </a:r>
            <a:endParaRPr lang="zh-CN" altLang="en-US" dirty="0" smtClean="0">
              <a:sym typeface="Microsoft YaHei" panose="020B0503020204020204" pitchFamily="34" charset="-122"/>
            </a:endParaRPr>
          </a:p>
          <a:p>
            <a:r>
              <a:rPr lang="en-US" altLang="zh-CN" dirty="0" smtClean="0">
                <a:sym typeface="Microsoft YaHei" panose="020B0503020204020204" pitchFamily="34" charset="-122"/>
              </a:rPr>
              <a:t>Channels</a:t>
            </a:r>
            <a:r>
              <a:rPr lang="zh-CN" altLang="en-US" dirty="0" smtClean="0">
                <a:sym typeface="Microsoft YaHei" panose="020B0503020204020204" pitchFamily="34" charset="-122"/>
              </a:rPr>
              <a:t>支持事务，可以连接任何数量的</a:t>
            </a:r>
            <a:r>
              <a:rPr lang="en-US" altLang="zh-CN" dirty="0" smtClean="0">
                <a:sym typeface="Microsoft YaHei" panose="020B0503020204020204" pitchFamily="34" charset="-122"/>
              </a:rPr>
              <a:t>Source</a:t>
            </a:r>
            <a:r>
              <a:rPr lang="zh-CN" altLang="en-US" dirty="0" smtClean="0">
                <a:sym typeface="Microsoft YaHei" panose="020B0503020204020204" pitchFamily="34" charset="-122"/>
              </a:rPr>
              <a:t>和</a:t>
            </a:r>
            <a:r>
              <a:rPr lang="en-US" altLang="zh-CN" dirty="0" smtClean="0">
                <a:sym typeface="Microsoft YaHei" panose="020B0503020204020204" pitchFamily="34" charset="-122"/>
              </a:rPr>
              <a:t>Sink</a:t>
            </a:r>
            <a:r>
              <a:rPr lang="zh-CN" altLang="en-US" dirty="0" smtClean="0">
                <a:sym typeface="Microsoft YaHei" panose="020B0503020204020204" pitchFamily="34" charset="-122"/>
              </a:rPr>
              <a:t>。</a:t>
            </a:r>
            <a:endParaRPr lang="zh-CN" altLang="en-US" dirty="0" smtClean="0">
              <a:sym typeface="Microsoft YaHei" panose="020B0503020204020204" pitchFamily="34" charset="-122"/>
            </a:endParaRPr>
          </a:p>
          <a:p>
            <a:endParaRPr lang="zh-CN" altLang="en-US" dirty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基本概念 </a:t>
            </a:r>
            <a:r>
              <a:rPr lang="en-US" altLang="zh-CN" dirty="0" smtClean="0">
                <a:sym typeface="Microsoft YaHei" panose="020B0503020204020204" pitchFamily="34" charset="-122"/>
              </a:rPr>
              <a:t>- Channel (2)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686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444500" y="1247775"/>
            <a:ext cx="11266170" cy="4679950"/>
          </a:xfrm>
        </p:spPr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Memory Channel</a:t>
            </a:r>
            <a:r>
              <a:rPr lang="zh-CN" altLang="en-US" dirty="0" smtClean="0">
                <a:sym typeface="Microsoft YaHei" panose="020B0503020204020204" pitchFamily="34" charset="-122"/>
              </a:rPr>
              <a:t>：消息存放在内存中，提供高吞吐，但不提供可靠性；可能丢失数据。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r>
              <a:rPr lang="en-US" altLang="zh-CN" dirty="0" smtClean="0">
                <a:sym typeface="Microsoft YaHei" panose="020B0503020204020204" pitchFamily="34" charset="-122"/>
              </a:rPr>
              <a:t>File Channel</a:t>
            </a:r>
            <a:r>
              <a:rPr lang="zh-CN" altLang="en-US" dirty="0" smtClean="0">
                <a:sym typeface="Microsoft YaHei" panose="020B0503020204020204" pitchFamily="34" charset="-122"/>
              </a:rPr>
              <a:t>：对数据持久化；但是配置较为麻烦，需要配置数据目录和</a:t>
            </a:r>
            <a:r>
              <a:rPr lang="en-US" altLang="zh-CN" dirty="0" smtClean="0">
                <a:sym typeface="Microsoft YaHei" panose="020B0503020204020204" pitchFamily="34" charset="-122"/>
              </a:rPr>
              <a:t>checkpoint</a:t>
            </a:r>
            <a:r>
              <a:rPr lang="zh-CN" altLang="en-US" dirty="0" smtClean="0">
                <a:sym typeface="Microsoft YaHei" panose="020B0503020204020204" pitchFamily="34" charset="-122"/>
              </a:rPr>
              <a:t>目录；不同的</a:t>
            </a:r>
            <a:r>
              <a:rPr lang="en-US" altLang="zh-CN" dirty="0" smtClean="0">
                <a:sym typeface="Microsoft YaHei" panose="020B0503020204020204" pitchFamily="34" charset="-122"/>
              </a:rPr>
              <a:t>file channel</a:t>
            </a:r>
            <a:r>
              <a:rPr lang="zh-CN" altLang="en-US" dirty="0" smtClean="0">
                <a:sym typeface="Microsoft YaHei" panose="020B0503020204020204" pitchFamily="34" charset="-122"/>
              </a:rPr>
              <a:t>均需要配置一个</a:t>
            </a:r>
            <a:r>
              <a:rPr lang="en-US" altLang="zh-CN" dirty="0" smtClean="0">
                <a:sym typeface="Microsoft YaHei" panose="020B0503020204020204" pitchFamily="34" charset="-122"/>
              </a:rPr>
              <a:t>checkpoint </a:t>
            </a:r>
            <a:r>
              <a:rPr lang="zh-CN" altLang="en-US" dirty="0" smtClean="0">
                <a:sym typeface="Microsoft YaHei" panose="020B0503020204020204" pitchFamily="34" charset="-122"/>
              </a:rPr>
              <a:t>目录。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r>
              <a:rPr lang="en-US" altLang="zh-CN" dirty="0" smtClean="0">
                <a:sym typeface="Microsoft YaHei" panose="020B0503020204020204" pitchFamily="34" charset="-122"/>
              </a:rPr>
              <a:t>JDBC Channel</a:t>
            </a:r>
            <a:r>
              <a:rPr lang="zh-CN" altLang="en-US" dirty="0" smtClean="0">
                <a:sym typeface="Microsoft YaHei" panose="020B0503020204020204" pitchFamily="34" charset="-122"/>
              </a:rPr>
              <a:t>：内置的</a:t>
            </a:r>
            <a:r>
              <a:rPr lang="en-US" altLang="zh-CN" dirty="0" smtClean="0">
                <a:sym typeface="Microsoft YaHei" panose="020B0503020204020204" pitchFamily="34" charset="-122"/>
              </a:rPr>
              <a:t>derby</a:t>
            </a:r>
            <a:r>
              <a:rPr lang="zh-CN" altLang="en-US" dirty="0" smtClean="0">
                <a:sym typeface="Microsoft YaHei" panose="020B0503020204020204" pitchFamily="34" charset="-122"/>
              </a:rPr>
              <a:t>数据库，对</a:t>
            </a:r>
            <a:r>
              <a:rPr lang="en-US" altLang="zh-CN" dirty="0" smtClean="0">
                <a:sym typeface="Microsoft YaHei" panose="020B0503020204020204" pitchFamily="34" charset="-122"/>
              </a:rPr>
              <a:t>event</a:t>
            </a:r>
            <a:r>
              <a:rPr lang="zh-CN" altLang="en-US" dirty="0" smtClean="0">
                <a:sym typeface="Microsoft YaHei" panose="020B0503020204020204" pitchFamily="34" charset="-122"/>
              </a:rPr>
              <a:t>进行了持久化，提供高可靠性；可以取代同样具有持久特性的</a:t>
            </a:r>
            <a:r>
              <a:rPr lang="en-US" altLang="zh-CN" dirty="0" smtClean="0">
                <a:sym typeface="Microsoft YaHei" panose="020B0503020204020204" pitchFamily="34" charset="-122"/>
              </a:rPr>
              <a:t>file channel</a:t>
            </a:r>
            <a:r>
              <a:rPr lang="zh-CN" altLang="en-US" dirty="0" smtClean="0">
                <a:sym typeface="Microsoft YaHei" panose="020B0503020204020204" pitchFamily="34" charset="-122"/>
              </a:rPr>
              <a:t>。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ym typeface="Microsoft YaHei" panose="020B0503020204020204" pitchFamily="34" charset="-122"/>
              </a:rPr>
              <a:t>基本概念 </a:t>
            </a:r>
            <a:r>
              <a:rPr lang="en-US" altLang="zh-CN" smtClean="0">
                <a:sym typeface="Microsoft YaHei" panose="020B0503020204020204" pitchFamily="34" charset="-122"/>
              </a:rPr>
              <a:t>- Sink 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7891" name="内容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Sink</a:t>
            </a:r>
            <a:r>
              <a:rPr lang="zh-CN" altLang="en-US" dirty="0" smtClean="0">
                <a:sym typeface="Microsoft YaHei" panose="020B0503020204020204" pitchFamily="34" charset="-122"/>
              </a:rPr>
              <a:t>负责将</a:t>
            </a:r>
            <a:r>
              <a:rPr lang="en-US" altLang="zh-CN" dirty="0" smtClean="0">
                <a:sym typeface="Microsoft YaHei" panose="020B0503020204020204" pitchFamily="34" charset="-122"/>
              </a:rPr>
              <a:t>events</a:t>
            </a:r>
            <a:r>
              <a:rPr lang="zh-CN" altLang="en-US" dirty="0" smtClean="0">
                <a:sym typeface="Microsoft YaHei" panose="020B0503020204020204" pitchFamily="34" charset="-122"/>
              </a:rPr>
              <a:t>传输到下一个</a:t>
            </a:r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或最终目的，成功完成后将</a:t>
            </a:r>
            <a:r>
              <a:rPr lang="en-US" altLang="zh-CN" dirty="0" smtClean="0">
                <a:sym typeface="Microsoft YaHei" panose="020B0503020204020204" pitchFamily="34" charset="-122"/>
              </a:rPr>
              <a:t>events</a:t>
            </a:r>
            <a:r>
              <a:rPr lang="zh-CN" altLang="en-US" dirty="0" smtClean="0">
                <a:sym typeface="Microsoft YaHei" panose="020B0503020204020204" pitchFamily="34" charset="-122"/>
              </a:rPr>
              <a:t>从</a:t>
            </a:r>
            <a:r>
              <a:rPr lang="en-US" altLang="zh-CN" dirty="0" smtClean="0">
                <a:sym typeface="Microsoft YaHei" panose="020B0503020204020204" pitchFamily="34" charset="-122"/>
              </a:rPr>
              <a:t>channel</a:t>
            </a:r>
            <a:r>
              <a:rPr lang="zh-CN" altLang="en-US" dirty="0" smtClean="0">
                <a:sym typeface="Microsoft YaHei" panose="020B0503020204020204" pitchFamily="34" charset="-122"/>
              </a:rPr>
              <a:t>移除。</a:t>
            </a:r>
            <a:endParaRPr lang="zh-CN" altLang="en-US" dirty="0" smtClean="0">
              <a:sym typeface="Microsoft YaHei" panose="020B0503020204020204" pitchFamily="34" charset="-122"/>
            </a:endParaRPr>
          </a:p>
          <a:p>
            <a:r>
              <a:rPr lang="zh-CN" altLang="en-US" dirty="0" smtClean="0">
                <a:sym typeface="Microsoft YaHei" panose="020B0503020204020204" pitchFamily="34" charset="-122"/>
              </a:rPr>
              <a:t>必须作用于一个确切的</a:t>
            </a:r>
            <a:r>
              <a:rPr lang="en-US" altLang="zh-CN" dirty="0" smtClean="0">
                <a:sym typeface="Microsoft YaHei" panose="020B0503020204020204" pitchFamily="34" charset="-122"/>
              </a:rPr>
              <a:t>channel</a:t>
            </a:r>
            <a:r>
              <a:rPr lang="zh-CN" altLang="en-US" dirty="0" smtClean="0">
                <a:sym typeface="Microsoft YaHei" panose="020B0503020204020204" pitchFamily="34" charset="-122"/>
              </a:rPr>
              <a:t>。</a:t>
            </a:r>
            <a:endParaRPr lang="en-US" altLang="zh-CN" dirty="0" smtClean="0">
              <a:sym typeface="Microsoft YaHei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92687" y="2816932"/>
          <a:ext cx="7235825" cy="27427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78688"/>
                <a:gridCol w="4757137"/>
              </a:tblGrid>
              <a:tr h="3961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Sink</a:t>
                      </a:r>
                      <a:r>
                        <a:rPr lang="zh-CN" altLang="en-US" sz="1800" b="1" baseline="0" dirty="0" smtClean="0"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类型</a:t>
                      </a:r>
                      <a:endParaRPr lang="zh-CN" altLang="en-US" sz="1800" b="1" dirty="0"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91428" marR="91428" marT="45691" marB="4569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说明</a:t>
                      </a:r>
                      <a:endParaRPr lang="zh-CN" altLang="en-US" sz="1800" b="1" dirty="0"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91428" marR="91428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err="1" smtClean="0"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hdfs</a:t>
                      </a:r>
                      <a:r>
                        <a:rPr lang="en-US" altLang="zh-CN" sz="1600" dirty="0" smtClean="0"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 sink</a:t>
                      </a:r>
                      <a:endParaRPr lang="zh-CN" altLang="en-US" sz="1600" dirty="0" smtClean="0"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28" marR="91428" marT="45691" marB="4569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将数据写到</a:t>
                      </a:r>
                      <a:r>
                        <a:rPr lang="en-US" altLang="zh-CN" sz="1600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hdfs</a:t>
                      </a:r>
                      <a:r>
                        <a:rPr lang="zh-CN" altLang="en-US" sz="1600" dirty="0" smtClean="0"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上。</a:t>
                      </a:r>
                      <a:endParaRPr lang="zh-CN" altLang="en-US" sz="1600" dirty="0" smtClean="0"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91428" marR="91428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9144">
                <a:tc>
                  <a:txBody>
                    <a:bodyPr/>
                    <a:lstStyle/>
                    <a:p>
                      <a:r>
                        <a:rPr lang="en-US" altLang="zh-CN" sz="1600" dirty="0" err="1" smtClean="0"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avro</a:t>
                      </a:r>
                      <a:r>
                        <a:rPr lang="en-US" altLang="zh-CN" sz="1600" dirty="0" smtClean="0"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 sink</a:t>
                      </a:r>
                      <a:endParaRPr lang="zh-CN" altLang="en-US" sz="1600" dirty="0"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28" marR="91428" marT="45691" marB="4569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使用</a:t>
                      </a:r>
                      <a:r>
                        <a:rPr lang="en-US" altLang="zh-CN" sz="1600" kern="1200" dirty="0" err="1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avro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协议将数据发送给另下一跳的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Flume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。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91428" marR="91428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47">
                <a:tc>
                  <a:txBody>
                    <a:bodyPr/>
                    <a:lstStyle/>
                    <a:p>
                      <a:r>
                        <a:rPr lang="en-US" altLang="zh-CN" sz="1600" dirty="0" err="1" smtClean="0"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thift</a:t>
                      </a:r>
                      <a:r>
                        <a:rPr lang="en-US" altLang="zh-CN" sz="1600" dirty="0" smtClean="0"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 sink</a:t>
                      </a:r>
                      <a:endParaRPr lang="zh-CN" altLang="en-US" sz="1600" dirty="0"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28" marR="91428" marT="45691" marB="4569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同</a:t>
                      </a:r>
                      <a:r>
                        <a:rPr lang="en-US" altLang="zh-CN" sz="1600" kern="1200" dirty="0" err="1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avro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，不过传输协议为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thrift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。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91428" marR="91428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774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file roll sink</a:t>
                      </a:r>
                      <a:endParaRPr lang="zh-CN" altLang="en-US" sz="1600" dirty="0"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28" marR="91428" marT="45691" marB="4569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将数据保存在本地文件系统中。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91428" marR="91428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589">
                <a:tc>
                  <a:txBody>
                    <a:bodyPr/>
                    <a:lstStyle/>
                    <a:p>
                      <a:r>
                        <a:rPr lang="en-US" altLang="zh-CN" sz="1600" dirty="0" err="1" smtClean="0"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hbase</a:t>
                      </a:r>
                      <a:r>
                        <a:rPr lang="en-US" altLang="zh-CN" sz="1600" dirty="0" smtClean="0"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 sink</a:t>
                      </a:r>
                      <a:endParaRPr lang="zh-CN" altLang="en-US" sz="1600" dirty="0"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28" marR="91428" marT="45691" marB="4569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将数据写到</a:t>
                      </a:r>
                      <a:r>
                        <a:rPr lang="en-US" altLang="zh-CN" sz="1600" kern="1200" dirty="0" err="1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HBase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中。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91428" marR="91428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019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Kafka</a:t>
                      </a:r>
                      <a:r>
                        <a:rPr lang="en-US" altLang="zh-CN" sz="1600" baseline="0" dirty="0" smtClean="0"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 sink</a:t>
                      </a:r>
                      <a:endParaRPr lang="zh-CN" altLang="en-US" sz="1600" dirty="0"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28" marR="91428" marT="45691" marB="4569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将数据写入到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Kafka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中。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91428" marR="91428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837">
                <a:tc>
                  <a:txBody>
                    <a:bodyPr/>
                    <a:lstStyle/>
                    <a:p>
                      <a:r>
                        <a:rPr lang="en-US" altLang="zh-CN" sz="1600" kern="1200" dirty="0" err="1" smtClean="0"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MorphlineSolr</a:t>
                      </a:r>
                      <a:r>
                        <a:rPr lang="en-US" altLang="zh-CN" sz="1600" kern="1200" dirty="0" smtClean="0"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 sink</a:t>
                      </a:r>
                      <a:endParaRPr lang="zh-CN" altLang="en-US" sz="1600" i="0" dirty="0"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28" marR="91428" marT="45691" marB="4569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将数据写入到</a:t>
                      </a:r>
                      <a:r>
                        <a:rPr lang="en-US" altLang="zh-CN" sz="1600" kern="1200" dirty="0" err="1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Solr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ea"/>
                          <a:sym typeface="Microsoft YaHei" panose="020B0503020204020204" pitchFamily="34" charset="-122"/>
                        </a:rPr>
                        <a:t>中。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91428" marR="91428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Flume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简介及架构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b="1" dirty="0">
                <a:latin typeface="Huawei Sans" panose="020C0503030203020204" pitchFamily="34" charset="0"/>
                <a:cs typeface="Huawei Sans" panose="020C0503030203020204" pitchFamily="34" charset="0"/>
              </a:rPr>
              <a:t>Flume</a:t>
            </a:r>
            <a:r>
              <a:rPr lang="zh-CN" altLang="en-US" b="1" dirty="0"/>
              <a:t>关键特性介绍</a:t>
            </a:r>
            <a:endParaRPr lang="zh-CN" altLang="en-US" b="1" dirty="0"/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Flume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应用举例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支持采集日志文件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26627" name="Text Placeholder 3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支持将</a:t>
            </a:r>
            <a:r>
              <a:rPr lang="zh-CN" altLang="en-US" dirty="0">
                <a:sym typeface="Microsoft YaHei" panose="020B0503020204020204" pitchFamily="34" charset="-122"/>
              </a:rPr>
              <a:t>集群内的</a:t>
            </a:r>
            <a:r>
              <a:rPr lang="zh-CN" altLang="en-US" dirty="0" smtClean="0">
                <a:sym typeface="Microsoft YaHei" panose="020B0503020204020204" pitchFamily="34" charset="-122"/>
              </a:rPr>
              <a:t>日志文件采集并归档到</a:t>
            </a:r>
            <a:r>
              <a:rPr lang="en-US" altLang="zh-CN" dirty="0" smtClean="0">
                <a:sym typeface="Microsoft YaHei" panose="020B0503020204020204" pitchFamily="34" charset="-122"/>
              </a:rPr>
              <a:t>HDFS</a:t>
            </a:r>
            <a:r>
              <a:rPr lang="zh-CN" altLang="en-US" dirty="0" smtClean="0">
                <a:sym typeface="Microsoft YaHei" panose="020B0503020204020204" pitchFamily="34" charset="-122"/>
              </a:rPr>
              <a:t>、</a:t>
            </a:r>
            <a:r>
              <a:rPr lang="en-US" altLang="zh-CN" dirty="0" err="1" smtClean="0">
                <a:sym typeface="Microsoft YaHei" panose="020B0503020204020204" pitchFamily="34" charset="-122"/>
              </a:rPr>
              <a:t>HBase</a:t>
            </a:r>
            <a:r>
              <a:rPr lang="zh-CN" altLang="en-US" dirty="0" smtClean="0">
                <a:sym typeface="Microsoft YaHei" panose="020B0503020204020204" pitchFamily="34" charset="-122"/>
              </a:rPr>
              <a:t>、</a:t>
            </a:r>
            <a:r>
              <a:rPr lang="en-US" altLang="zh-CN" dirty="0" smtClean="0">
                <a:sym typeface="Microsoft YaHei" panose="020B0503020204020204" pitchFamily="34" charset="-122"/>
              </a:rPr>
              <a:t>Kafka</a:t>
            </a:r>
            <a:r>
              <a:rPr lang="zh-CN" altLang="en-US" dirty="0" smtClean="0">
                <a:sym typeface="Microsoft YaHei" panose="020B0503020204020204" pitchFamily="34" charset="-122"/>
              </a:rPr>
              <a:t>上，供上层应用对数据分析、清洗数据使用。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>
              <a:sym typeface="Microsoft YaHei" panose="020B0503020204020204" pitchFamily="34" charset="-122"/>
            </a:endParaRPr>
          </a:p>
        </p:txBody>
      </p:sp>
      <p:sp>
        <p:nvSpPr>
          <p:cNvPr id="34" name="椭圆 15"/>
          <p:cNvSpPr>
            <a:spLocks noChangeArrowheads="1"/>
          </p:cNvSpPr>
          <p:nvPr/>
        </p:nvSpPr>
        <p:spPr bwMode="auto">
          <a:xfrm>
            <a:off x="4224339" y="3105151"/>
            <a:ext cx="1042987" cy="449263"/>
          </a:xfrm>
          <a:prstGeom prst="ellipse">
            <a:avLst/>
          </a:prstGeom>
          <a:solidFill>
            <a:srgbClr val="58C4B8">
              <a:lumMod val="60000"/>
              <a:lumOff val="40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Source</a:t>
            </a:r>
            <a:endParaRPr lang="zh-CN" altLang="en-US" sz="1200" kern="0" dirty="0">
              <a:solidFill>
                <a:srgbClr val="000000"/>
              </a:solidFill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35" name="流程图: 直接访问存储器 16"/>
          <p:cNvSpPr>
            <a:spLocks noChangeArrowheads="1"/>
          </p:cNvSpPr>
          <p:nvPr/>
        </p:nvSpPr>
        <p:spPr bwMode="auto">
          <a:xfrm>
            <a:off x="5591175" y="3176588"/>
            <a:ext cx="1404938" cy="342900"/>
          </a:xfrm>
          <a:prstGeom prst="flowChartMagneticDrum">
            <a:avLst/>
          </a:prstGeom>
          <a:solidFill>
            <a:srgbClr val="44546A">
              <a:lumMod val="20000"/>
              <a:lumOff val="80000"/>
            </a:srgbClr>
          </a:solidFill>
          <a:ln w="9525">
            <a:solidFill>
              <a:srgbClr val="000000"/>
            </a:solidFill>
            <a:round/>
          </a:ln>
        </p:spPr>
        <p:txBody>
          <a:bodyPr lIns="18000" rIns="54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Channel</a:t>
            </a:r>
            <a:endParaRPr lang="zh-CN" altLang="en-US" sz="1200" kern="0" dirty="0">
              <a:solidFill>
                <a:srgbClr val="000000"/>
              </a:solidFill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36" name="椭圆 17"/>
          <p:cNvSpPr>
            <a:spLocks noChangeArrowheads="1"/>
          </p:cNvSpPr>
          <p:nvPr/>
        </p:nvSpPr>
        <p:spPr bwMode="auto">
          <a:xfrm>
            <a:off x="7485064" y="3186113"/>
            <a:ext cx="858837" cy="431800"/>
          </a:xfrm>
          <a:prstGeom prst="ellipse">
            <a:avLst/>
          </a:prstGeom>
          <a:solidFill>
            <a:srgbClr val="077FBF">
              <a:lumMod val="40000"/>
              <a:lumOff val="60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Sink</a:t>
            </a:r>
            <a:endParaRPr lang="zh-CN" altLang="en-US" sz="1200" kern="0" dirty="0">
              <a:solidFill>
                <a:srgbClr val="000000"/>
              </a:solidFill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37" name="矩形 18"/>
          <p:cNvSpPr>
            <a:spLocks noChangeArrowheads="1"/>
          </p:cNvSpPr>
          <p:nvPr/>
        </p:nvSpPr>
        <p:spPr bwMode="auto">
          <a:xfrm>
            <a:off x="4043363" y="3033714"/>
            <a:ext cx="4608512" cy="1908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流程图: 磁盘 24"/>
          <p:cNvSpPr>
            <a:spLocks noChangeArrowheads="1"/>
          </p:cNvSpPr>
          <p:nvPr/>
        </p:nvSpPr>
        <p:spPr bwMode="auto">
          <a:xfrm>
            <a:off x="2459038" y="2997201"/>
            <a:ext cx="900112" cy="377825"/>
          </a:xfrm>
          <a:prstGeom prst="flowChartMagneticDisk">
            <a:avLst/>
          </a:prstGeom>
          <a:solidFill>
            <a:srgbClr val="15B0B8">
              <a:lumMod val="20000"/>
              <a:lumOff val="80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Log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39" name="流程图: 磁盘 63"/>
          <p:cNvSpPr>
            <a:spLocks noChangeArrowheads="1"/>
          </p:cNvSpPr>
          <p:nvPr/>
        </p:nvSpPr>
        <p:spPr bwMode="auto">
          <a:xfrm>
            <a:off x="8832850" y="2997200"/>
            <a:ext cx="971550" cy="431800"/>
          </a:xfrm>
          <a:prstGeom prst="flowChartMagneticDisk">
            <a:avLst/>
          </a:prstGeom>
          <a:solidFill>
            <a:srgbClr val="077FBF">
              <a:lumMod val="20000"/>
              <a:lumOff val="80000"/>
            </a:srgbClr>
          </a:solidFill>
          <a:ln w="9525">
            <a:solidFill>
              <a:srgbClr val="000000"/>
            </a:solidFill>
            <a:round/>
          </a:ln>
        </p:spPr>
        <p:txBody>
          <a:bodyPr lIns="54000" rIns="54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lang="en-US" altLang="zh-CN" sz="1200" b="1" kern="0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HDFS</a:t>
            </a:r>
            <a:r>
              <a:rPr kumimoji="0" lang="en-US" altLang="zh-CN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0" name="直接箭头连接符 75"/>
          <p:cNvCxnSpPr>
            <a:cxnSpLocks noChangeShapeType="1"/>
            <a:stCxn id="34" idx="6"/>
            <a:endCxn id="35" idx="1"/>
          </p:cNvCxnSpPr>
          <p:nvPr/>
        </p:nvCxnSpPr>
        <p:spPr bwMode="auto">
          <a:xfrm>
            <a:off x="5267325" y="3330576"/>
            <a:ext cx="323850" cy="1746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箭头连接符 76"/>
          <p:cNvCxnSpPr>
            <a:cxnSpLocks noChangeShapeType="1"/>
            <a:stCxn id="35" idx="4"/>
            <a:endCxn id="36" idx="2"/>
          </p:cNvCxnSpPr>
          <p:nvPr/>
        </p:nvCxnSpPr>
        <p:spPr bwMode="auto">
          <a:xfrm>
            <a:off x="6996113" y="3348039"/>
            <a:ext cx="488950" cy="5397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椭圆 77"/>
          <p:cNvSpPr>
            <a:spLocks noChangeArrowheads="1"/>
          </p:cNvSpPr>
          <p:nvPr/>
        </p:nvSpPr>
        <p:spPr bwMode="auto">
          <a:xfrm>
            <a:off x="4224338" y="3752851"/>
            <a:ext cx="1079500" cy="396875"/>
          </a:xfrm>
          <a:prstGeom prst="ellipse">
            <a:avLst/>
          </a:prstGeom>
          <a:solidFill>
            <a:srgbClr val="58C4B8">
              <a:lumMod val="60000"/>
              <a:lumOff val="40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Source</a:t>
            </a:r>
            <a:endParaRPr lang="zh-CN" altLang="en-US" sz="1200" kern="0" dirty="0">
              <a:solidFill>
                <a:srgbClr val="000000"/>
              </a:solidFill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43" name="流程图: 直接访问存储器 78"/>
          <p:cNvSpPr>
            <a:spLocks noChangeArrowheads="1"/>
          </p:cNvSpPr>
          <p:nvPr/>
        </p:nvSpPr>
        <p:spPr bwMode="auto">
          <a:xfrm>
            <a:off x="5591175" y="3824288"/>
            <a:ext cx="1441450" cy="360362"/>
          </a:xfrm>
          <a:prstGeom prst="flowChartMagneticDrum">
            <a:avLst/>
          </a:prstGeom>
          <a:solidFill>
            <a:srgbClr val="44546A">
              <a:lumMod val="20000"/>
              <a:lumOff val="80000"/>
            </a:srgbClr>
          </a:solidFill>
          <a:ln w="9525">
            <a:solidFill>
              <a:srgbClr val="000000"/>
            </a:solidFill>
            <a:round/>
          </a:ln>
        </p:spPr>
        <p:txBody>
          <a:bodyPr lIns="18000" rIns="54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Channel</a:t>
            </a:r>
            <a:endParaRPr lang="zh-CN" altLang="en-US" sz="1200" kern="0" dirty="0">
              <a:solidFill>
                <a:srgbClr val="000000"/>
              </a:solidFill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44" name="椭圆 79"/>
          <p:cNvSpPr>
            <a:spLocks noChangeArrowheads="1"/>
          </p:cNvSpPr>
          <p:nvPr/>
        </p:nvSpPr>
        <p:spPr bwMode="auto">
          <a:xfrm>
            <a:off x="7485064" y="3816350"/>
            <a:ext cx="898525" cy="414338"/>
          </a:xfrm>
          <a:prstGeom prst="ellipse">
            <a:avLst/>
          </a:prstGeom>
          <a:solidFill>
            <a:srgbClr val="077FBF">
              <a:lumMod val="40000"/>
              <a:lumOff val="60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Sink</a:t>
            </a:r>
            <a:endParaRPr lang="zh-CN" altLang="en-US" sz="1200" kern="0" dirty="0">
              <a:solidFill>
                <a:srgbClr val="000000"/>
              </a:solidFill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cxnSp>
        <p:nvCxnSpPr>
          <p:cNvPr id="45" name="直接箭头连接符 80"/>
          <p:cNvCxnSpPr>
            <a:cxnSpLocks noChangeShapeType="1"/>
            <a:stCxn id="42" idx="6"/>
            <a:endCxn id="43" idx="1"/>
          </p:cNvCxnSpPr>
          <p:nvPr/>
        </p:nvCxnSpPr>
        <p:spPr bwMode="auto">
          <a:xfrm>
            <a:off x="5303839" y="3951289"/>
            <a:ext cx="287337" cy="5397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直接箭头连接符 81"/>
          <p:cNvCxnSpPr>
            <a:cxnSpLocks noChangeShapeType="1"/>
            <a:stCxn id="43" idx="4"/>
            <a:endCxn id="44" idx="2"/>
          </p:cNvCxnSpPr>
          <p:nvPr/>
        </p:nvCxnSpPr>
        <p:spPr bwMode="auto">
          <a:xfrm>
            <a:off x="7032625" y="4005263"/>
            <a:ext cx="452438" cy="1905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椭圆 82"/>
          <p:cNvSpPr>
            <a:spLocks noChangeArrowheads="1"/>
          </p:cNvSpPr>
          <p:nvPr/>
        </p:nvSpPr>
        <p:spPr bwMode="auto">
          <a:xfrm>
            <a:off x="4259264" y="4329113"/>
            <a:ext cx="1044575" cy="431800"/>
          </a:xfrm>
          <a:prstGeom prst="ellipse">
            <a:avLst/>
          </a:prstGeom>
          <a:solidFill>
            <a:srgbClr val="58C4B8">
              <a:lumMod val="60000"/>
              <a:lumOff val="40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Source</a:t>
            </a:r>
            <a:endParaRPr lang="zh-CN" altLang="en-US" sz="1200" kern="0" dirty="0">
              <a:solidFill>
                <a:srgbClr val="000000"/>
              </a:solidFill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48" name="流程图: 直接访问存储器 83"/>
          <p:cNvSpPr>
            <a:spLocks noChangeArrowheads="1"/>
          </p:cNvSpPr>
          <p:nvPr/>
        </p:nvSpPr>
        <p:spPr bwMode="auto">
          <a:xfrm>
            <a:off x="5591176" y="4400551"/>
            <a:ext cx="1476375" cy="360363"/>
          </a:xfrm>
          <a:prstGeom prst="flowChartMagneticDrum">
            <a:avLst/>
          </a:prstGeom>
          <a:solidFill>
            <a:srgbClr val="44546A">
              <a:lumMod val="20000"/>
              <a:lumOff val="80000"/>
            </a:srgbClr>
          </a:solidFill>
          <a:ln w="9525">
            <a:solidFill>
              <a:srgbClr val="000000"/>
            </a:solidFill>
            <a:round/>
          </a:ln>
        </p:spPr>
        <p:txBody>
          <a:bodyPr lIns="18000" rIns="54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Channel</a:t>
            </a:r>
            <a:endParaRPr lang="zh-CN" altLang="en-US" sz="1200" kern="0" dirty="0">
              <a:solidFill>
                <a:srgbClr val="000000"/>
              </a:solidFill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49" name="椭圆 84"/>
          <p:cNvSpPr>
            <a:spLocks noChangeArrowheads="1"/>
          </p:cNvSpPr>
          <p:nvPr/>
        </p:nvSpPr>
        <p:spPr bwMode="auto">
          <a:xfrm>
            <a:off x="7519989" y="4410075"/>
            <a:ext cx="860425" cy="433388"/>
          </a:xfrm>
          <a:prstGeom prst="ellipse">
            <a:avLst/>
          </a:prstGeom>
          <a:solidFill>
            <a:srgbClr val="077FBF">
              <a:lumMod val="40000"/>
              <a:lumOff val="60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Sink</a:t>
            </a:r>
            <a:endParaRPr lang="zh-CN" altLang="en-US" sz="1200" kern="0" dirty="0">
              <a:solidFill>
                <a:srgbClr val="000000"/>
              </a:solidFill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cxnSp>
        <p:nvCxnSpPr>
          <p:cNvPr id="50" name="直接箭头连接符 85"/>
          <p:cNvCxnSpPr>
            <a:cxnSpLocks noChangeShapeType="1"/>
            <a:stCxn id="47" idx="6"/>
            <a:endCxn id="48" idx="1"/>
          </p:cNvCxnSpPr>
          <p:nvPr/>
        </p:nvCxnSpPr>
        <p:spPr bwMode="auto">
          <a:xfrm>
            <a:off x="5303839" y="4545013"/>
            <a:ext cx="287337" cy="3651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直接箭头连接符 86"/>
          <p:cNvCxnSpPr>
            <a:cxnSpLocks noChangeShapeType="1"/>
          </p:cNvCxnSpPr>
          <p:nvPr/>
        </p:nvCxnSpPr>
        <p:spPr bwMode="auto">
          <a:xfrm rot="10800000" flipH="1" flipV="1">
            <a:off x="7067551" y="4581526"/>
            <a:ext cx="468313" cy="3492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流程图: 磁盘 87"/>
          <p:cNvSpPr>
            <a:spLocks noChangeArrowheads="1"/>
          </p:cNvSpPr>
          <p:nvPr/>
        </p:nvSpPr>
        <p:spPr bwMode="auto">
          <a:xfrm>
            <a:off x="8831264" y="3716339"/>
            <a:ext cx="936625" cy="396875"/>
          </a:xfrm>
          <a:prstGeom prst="flowChartMagneticDisk">
            <a:avLst/>
          </a:prstGeom>
          <a:solidFill>
            <a:srgbClr val="077FBF">
              <a:lumMod val="20000"/>
              <a:lumOff val="80000"/>
            </a:srgbClr>
          </a:solidFill>
          <a:ln w="9525">
            <a:solidFill>
              <a:srgbClr val="000000"/>
            </a:solidFill>
            <a:round/>
          </a:ln>
        </p:spPr>
        <p:txBody>
          <a:bodyPr lIns="54000" rIns="54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lang="en-US" altLang="zh-CN" sz="1200" b="1" kern="0" dirty="0" err="1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HBase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流程图: 磁盘 88"/>
          <p:cNvSpPr>
            <a:spLocks noChangeArrowheads="1"/>
          </p:cNvSpPr>
          <p:nvPr/>
        </p:nvSpPr>
        <p:spPr bwMode="auto">
          <a:xfrm>
            <a:off x="8867776" y="4365625"/>
            <a:ext cx="936625" cy="431800"/>
          </a:xfrm>
          <a:prstGeom prst="flowChartMagneticDisk">
            <a:avLst/>
          </a:prstGeom>
          <a:solidFill>
            <a:srgbClr val="077FBF">
              <a:lumMod val="20000"/>
              <a:lumOff val="80000"/>
            </a:srgbClr>
          </a:solidFill>
          <a:ln w="9525">
            <a:solidFill>
              <a:srgbClr val="000000"/>
            </a:solidFill>
            <a:round/>
          </a:ln>
        </p:spPr>
        <p:txBody>
          <a:bodyPr lIns="54000" rIns="54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lang="en-US" altLang="zh-CN" sz="1200" b="1" kern="0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Kafka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流程图: 磁盘 89"/>
          <p:cNvSpPr>
            <a:spLocks noChangeArrowheads="1"/>
          </p:cNvSpPr>
          <p:nvPr/>
        </p:nvSpPr>
        <p:spPr bwMode="auto">
          <a:xfrm>
            <a:off x="2459039" y="3698876"/>
            <a:ext cx="936625" cy="377825"/>
          </a:xfrm>
          <a:prstGeom prst="flowChartMagneticDisk">
            <a:avLst/>
          </a:prstGeom>
          <a:solidFill>
            <a:srgbClr val="15B0B8">
              <a:lumMod val="20000"/>
              <a:lumOff val="80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Log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55" name="流程图: 磁盘 90"/>
          <p:cNvSpPr>
            <a:spLocks noChangeArrowheads="1"/>
          </p:cNvSpPr>
          <p:nvPr/>
        </p:nvSpPr>
        <p:spPr bwMode="auto">
          <a:xfrm>
            <a:off x="2459039" y="4419601"/>
            <a:ext cx="936625" cy="377825"/>
          </a:xfrm>
          <a:prstGeom prst="flowChartMagneticDisk">
            <a:avLst/>
          </a:prstGeom>
          <a:solidFill>
            <a:srgbClr val="15B0B8">
              <a:lumMod val="20000"/>
              <a:lumOff val="80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algn="ctr" defTabSz="914400">
              <a:buClr>
                <a:srgbClr val="CC9900"/>
              </a:buClr>
            </a:pPr>
            <a:r>
              <a:rPr lang="en-US" altLang="zh-CN" sz="1200" kern="0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Log</a:t>
            </a:r>
            <a:endParaRPr lang="zh-CN" altLang="en-US" sz="1200" kern="0" dirty="0">
              <a:solidFill>
                <a:srgbClr val="000000"/>
              </a:solidFill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cxnSp>
        <p:nvCxnSpPr>
          <p:cNvPr id="56" name="直接箭头连接符 92"/>
          <p:cNvCxnSpPr>
            <a:cxnSpLocks noChangeShapeType="1"/>
            <a:stCxn id="38" idx="4"/>
            <a:endCxn id="34" idx="2"/>
          </p:cNvCxnSpPr>
          <p:nvPr/>
        </p:nvCxnSpPr>
        <p:spPr bwMode="auto">
          <a:xfrm>
            <a:off x="3359150" y="3186113"/>
            <a:ext cx="865188" cy="14446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直接箭头连接符 94"/>
          <p:cNvCxnSpPr>
            <a:cxnSpLocks noChangeShapeType="1"/>
            <a:stCxn id="54" idx="4"/>
            <a:endCxn id="42" idx="2"/>
          </p:cNvCxnSpPr>
          <p:nvPr/>
        </p:nvCxnSpPr>
        <p:spPr bwMode="auto">
          <a:xfrm>
            <a:off x="3395664" y="3887788"/>
            <a:ext cx="828675" cy="635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直接箭头连接符 96"/>
          <p:cNvCxnSpPr>
            <a:cxnSpLocks noChangeShapeType="1"/>
            <a:endCxn id="47" idx="2"/>
          </p:cNvCxnSpPr>
          <p:nvPr/>
        </p:nvCxnSpPr>
        <p:spPr bwMode="auto">
          <a:xfrm flipV="1">
            <a:off x="3395663" y="4545013"/>
            <a:ext cx="863600" cy="3651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直接箭头连接符 99"/>
          <p:cNvCxnSpPr>
            <a:cxnSpLocks noChangeShapeType="1"/>
            <a:stCxn id="36" idx="6"/>
            <a:endCxn id="39" idx="2"/>
          </p:cNvCxnSpPr>
          <p:nvPr/>
        </p:nvCxnSpPr>
        <p:spPr bwMode="auto">
          <a:xfrm flipV="1">
            <a:off x="8343900" y="3213101"/>
            <a:ext cx="488950" cy="18891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直接箭头连接符 101"/>
          <p:cNvCxnSpPr>
            <a:cxnSpLocks noChangeShapeType="1"/>
            <a:stCxn id="44" idx="6"/>
            <a:endCxn id="52" idx="2"/>
          </p:cNvCxnSpPr>
          <p:nvPr/>
        </p:nvCxnSpPr>
        <p:spPr bwMode="auto">
          <a:xfrm flipV="1">
            <a:off x="8383589" y="3914775"/>
            <a:ext cx="447675" cy="10953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直接箭头连接符 102"/>
          <p:cNvCxnSpPr>
            <a:cxnSpLocks noChangeShapeType="1"/>
            <a:stCxn id="49" idx="6"/>
            <a:endCxn id="53" idx="2"/>
          </p:cNvCxnSpPr>
          <p:nvPr/>
        </p:nvCxnSpPr>
        <p:spPr bwMode="auto">
          <a:xfrm flipV="1">
            <a:off x="8380413" y="4581525"/>
            <a:ext cx="487362" cy="4603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支持多级级联和多路复制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46083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支持将多个</a:t>
            </a:r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级联起来，同时级联节点内部支持数据复制。</a:t>
            </a:r>
            <a:endParaRPr lang="en-US" altLang="zh-CN" dirty="0">
              <a:sym typeface="Microsoft YaHei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3432175" y="1952626"/>
            <a:ext cx="1187450" cy="468313"/>
          </a:xfrm>
          <a:prstGeom prst="ellipse">
            <a:avLst/>
          </a:prstGeom>
          <a:solidFill>
            <a:srgbClr val="58C4B8">
              <a:lumMod val="40000"/>
              <a:lumOff val="60000"/>
            </a:srgbClr>
          </a:solidFill>
          <a:ln>
            <a:solidFill>
              <a:srgbClr val="000000"/>
            </a:solidFill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Source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30" name="流程图: 直接访问存储器 29"/>
          <p:cNvSpPr/>
          <p:nvPr/>
        </p:nvSpPr>
        <p:spPr bwMode="auto">
          <a:xfrm>
            <a:off x="3900488" y="2636839"/>
            <a:ext cx="1727200" cy="414337"/>
          </a:xfrm>
          <a:prstGeom prst="flowChartMagneticDrum">
            <a:avLst/>
          </a:prstGeom>
          <a:solidFill>
            <a:srgbClr val="44546A">
              <a:lumMod val="20000"/>
              <a:lumOff val="80000"/>
            </a:srgbClr>
          </a:solidFill>
          <a:ln>
            <a:solidFill>
              <a:srgbClr val="000000"/>
            </a:solidFill>
          </a:ln>
          <a:effectLst/>
        </p:spPr>
        <p:txBody>
          <a:bodyPr lIns="18000" rIns="54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Channel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5843589" y="3213100"/>
            <a:ext cx="936625" cy="503238"/>
          </a:xfrm>
          <a:prstGeom prst="ellipse">
            <a:avLst/>
          </a:prstGeom>
          <a:solidFill>
            <a:srgbClr val="077FBF">
              <a:lumMod val="40000"/>
              <a:lumOff val="60000"/>
            </a:srgbClr>
          </a:solidFill>
          <a:ln>
            <a:solidFill>
              <a:srgbClr val="000000"/>
            </a:solidFill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Sink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34" name="流程图: 磁盘 33"/>
          <p:cNvSpPr/>
          <p:nvPr/>
        </p:nvSpPr>
        <p:spPr bwMode="auto">
          <a:xfrm>
            <a:off x="2365375" y="2565400"/>
            <a:ext cx="814388" cy="431800"/>
          </a:xfrm>
          <a:prstGeom prst="flowChartMagneticDisk">
            <a:avLst/>
          </a:prstGeom>
          <a:solidFill>
            <a:srgbClr val="58C4B8">
              <a:lumMod val="20000"/>
              <a:lumOff val="80000"/>
            </a:srgbClr>
          </a:solidFill>
          <a:ln>
            <a:solidFill>
              <a:srgbClr val="000000"/>
            </a:solidFill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Log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4943476" y="4905376"/>
            <a:ext cx="1152525" cy="574675"/>
          </a:xfrm>
          <a:prstGeom prst="ellipse">
            <a:avLst/>
          </a:prstGeom>
          <a:solidFill>
            <a:srgbClr val="58C4B8">
              <a:lumMod val="40000"/>
              <a:lumOff val="60000"/>
            </a:srgbClr>
          </a:solidFill>
          <a:ln>
            <a:solidFill>
              <a:srgbClr val="000000"/>
            </a:solidFill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Source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38" name="流程图: 直接访问存储器 37"/>
          <p:cNvSpPr/>
          <p:nvPr/>
        </p:nvSpPr>
        <p:spPr bwMode="auto">
          <a:xfrm>
            <a:off x="6311900" y="4437063"/>
            <a:ext cx="1620838" cy="431800"/>
          </a:xfrm>
          <a:prstGeom prst="flowChartMagneticDrum">
            <a:avLst/>
          </a:prstGeom>
          <a:solidFill>
            <a:srgbClr val="44546A">
              <a:lumMod val="20000"/>
              <a:lumOff val="80000"/>
            </a:srgbClr>
          </a:solidFill>
          <a:ln>
            <a:solidFill>
              <a:srgbClr val="000000"/>
            </a:solidFill>
          </a:ln>
          <a:effectLst/>
        </p:spPr>
        <p:txBody>
          <a:bodyPr lIns="18000" rIns="54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Channel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 bwMode="auto">
          <a:xfrm>
            <a:off x="8148639" y="4400551"/>
            <a:ext cx="935037" cy="504825"/>
          </a:xfrm>
          <a:prstGeom prst="ellipse">
            <a:avLst/>
          </a:prstGeom>
          <a:solidFill>
            <a:srgbClr val="077FBF">
              <a:lumMod val="40000"/>
              <a:lumOff val="60000"/>
            </a:srgbClr>
          </a:solidFill>
          <a:ln>
            <a:solidFill>
              <a:srgbClr val="000000"/>
            </a:solidFill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Sink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3216275" y="1952625"/>
            <a:ext cx="3671888" cy="183673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4908550" y="4184650"/>
            <a:ext cx="4248150" cy="1981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7" name="直接连接符 43"/>
          <p:cNvCxnSpPr>
            <a:cxnSpLocks noChangeShapeType="1"/>
            <a:stCxn id="34" idx="1"/>
            <a:endCxn id="29" idx="2"/>
          </p:cNvCxnSpPr>
          <p:nvPr/>
        </p:nvCxnSpPr>
        <p:spPr bwMode="auto">
          <a:xfrm flipV="1">
            <a:off x="2771775" y="2187576"/>
            <a:ext cx="66040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直接连接符 44"/>
          <p:cNvCxnSpPr>
            <a:cxnSpLocks noChangeShapeType="1"/>
            <a:stCxn id="29" idx="4"/>
            <a:endCxn id="30" idx="0"/>
          </p:cNvCxnSpPr>
          <p:nvPr/>
        </p:nvCxnSpPr>
        <p:spPr bwMode="auto">
          <a:xfrm>
            <a:off x="4025900" y="2420938"/>
            <a:ext cx="738188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直接连接符 45"/>
          <p:cNvCxnSpPr>
            <a:cxnSpLocks noChangeShapeType="1"/>
            <a:stCxn id="30" idx="4"/>
            <a:endCxn id="31" idx="1"/>
          </p:cNvCxnSpPr>
          <p:nvPr/>
        </p:nvCxnSpPr>
        <p:spPr bwMode="auto">
          <a:xfrm>
            <a:off x="5627688" y="2844801"/>
            <a:ext cx="354012" cy="441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直接连接符 46"/>
          <p:cNvCxnSpPr>
            <a:cxnSpLocks noChangeShapeType="1"/>
            <a:stCxn id="31" idx="4"/>
            <a:endCxn id="36" idx="0"/>
          </p:cNvCxnSpPr>
          <p:nvPr/>
        </p:nvCxnSpPr>
        <p:spPr bwMode="auto">
          <a:xfrm flipH="1">
            <a:off x="5519738" y="3716339"/>
            <a:ext cx="792162" cy="1189037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流程图: 直接访问存储器 50"/>
          <p:cNvSpPr/>
          <p:nvPr/>
        </p:nvSpPr>
        <p:spPr bwMode="auto">
          <a:xfrm>
            <a:off x="6348414" y="5481638"/>
            <a:ext cx="1584325" cy="431800"/>
          </a:xfrm>
          <a:prstGeom prst="flowChartMagneticDrum">
            <a:avLst/>
          </a:prstGeom>
          <a:solidFill>
            <a:srgbClr val="44546A">
              <a:lumMod val="20000"/>
              <a:lumOff val="80000"/>
            </a:srgbClr>
          </a:solidFill>
          <a:ln>
            <a:solidFill>
              <a:srgbClr val="000000"/>
            </a:solidFill>
          </a:ln>
          <a:effectLst/>
        </p:spPr>
        <p:txBody>
          <a:bodyPr lIns="18000" rIns="54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Channel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 bwMode="auto">
          <a:xfrm>
            <a:off x="8185150" y="5481638"/>
            <a:ext cx="863600" cy="431800"/>
          </a:xfrm>
          <a:prstGeom prst="ellipse">
            <a:avLst/>
          </a:prstGeom>
          <a:solidFill>
            <a:srgbClr val="077FBF">
              <a:lumMod val="40000"/>
              <a:lumOff val="60000"/>
            </a:srgbClr>
          </a:solidFill>
          <a:ln>
            <a:solidFill>
              <a:srgbClr val="000000"/>
            </a:solidFill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Sink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cxnSp>
        <p:nvCxnSpPr>
          <p:cNvPr id="53" name="直接连接符 56"/>
          <p:cNvCxnSpPr>
            <a:cxnSpLocks noChangeShapeType="1"/>
            <a:stCxn id="36" idx="6"/>
            <a:endCxn id="38" idx="1"/>
          </p:cNvCxnSpPr>
          <p:nvPr/>
        </p:nvCxnSpPr>
        <p:spPr bwMode="auto">
          <a:xfrm flipV="1">
            <a:off x="6096000" y="4652963"/>
            <a:ext cx="21590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直接连接符 58"/>
          <p:cNvCxnSpPr>
            <a:cxnSpLocks noChangeShapeType="1"/>
            <a:stCxn id="36" idx="6"/>
            <a:endCxn id="51" idx="1"/>
          </p:cNvCxnSpPr>
          <p:nvPr/>
        </p:nvCxnSpPr>
        <p:spPr bwMode="auto">
          <a:xfrm>
            <a:off x="6096001" y="5192714"/>
            <a:ext cx="252413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直接连接符 66"/>
          <p:cNvCxnSpPr>
            <a:cxnSpLocks noChangeShapeType="1"/>
            <a:stCxn id="38" idx="4"/>
            <a:endCxn id="44" idx="2"/>
          </p:cNvCxnSpPr>
          <p:nvPr/>
        </p:nvCxnSpPr>
        <p:spPr bwMode="auto">
          <a:xfrm>
            <a:off x="7932738" y="4652963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直接连接符 68"/>
          <p:cNvCxnSpPr>
            <a:cxnSpLocks noChangeShapeType="1"/>
            <a:stCxn id="51" idx="4"/>
            <a:endCxn id="52" idx="2"/>
          </p:cNvCxnSpPr>
          <p:nvPr/>
        </p:nvCxnSpPr>
        <p:spPr bwMode="auto">
          <a:xfrm>
            <a:off x="7932738" y="5697538"/>
            <a:ext cx="2524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流程图: 磁盘 58"/>
          <p:cNvSpPr/>
          <p:nvPr/>
        </p:nvSpPr>
        <p:spPr bwMode="auto">
          <a:xfrm>
            <a:off x="9299576" y="4400551"/>
            <a:ext cx="792163" cy="504825"/>
          </a:xfrm>
          <a:prstGeom prst="flowChartMagneticDisk">
            <a:avLst/>
          </a:prstGeom>
          <a:solidFill>
            <a:srgbClr val="077FBF">
              <a:lumMod val="20000"/>
              <a:lumOff val="80000"/>
            </a:srgbClr>
          </a:solidFill>
          <a:ln>
            <a:solidFill>
              <a:srgbClr val="000000"/>
            </a:solidFill>
          </a:ln>
          <a:effectLst/>
        </p:spPr>
        <p:txBody>
          <a:bodyPr lIns="54000" rIns="54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HDFS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60" name="流程图: 磁盘 59"/>
          <p:cNvSpPr/>
          <p:nvPr/>
        </p:nvSpPr>
        <p:spPr bwMode="auto">
          <a:xfrm>
            <a:off x="9264651" y="5481638"/>
            <a:ext cx="815975" cy="442912"/>
          </a:xfrm>
          <a:prstGeom prst="flowChartMagneticDisk">
            <a:avLst/>
          </a:prstGeom>
          <a:solidFill>
            <a:srgbClr val="077FBF">
              <a:lumMod val="20000"/>
              <a:lumOff val="80000"/>
            </a:srgbClr>
          </a:solidFill>
          <a:ln>
            <a:solidFill>
              <a:srgbClr val="000000"/>
            </a:solidFill>
          </a:ln>
          <a:effectLst/>
        </p:spPr>
        <p:txBody>
          <a:bodyPr lIns="54000" rIns="54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HBase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cxnSp>
        <p:nvCxnSpPr>
          <p:cNvPr id="61" name="直接连接符 90"/>
          <p:cNvCxnSpPr>
            <a:cxnSpLocks noChangeShapeType="1"/>
            <a:stCxn id="44" idx="6"/>
            <a:endCxn id="59" idx="2"/>
          </p:cNvCxnSpPr>
          <p:nvPr/>
        </p:nvCxnSpPr>
        <p:spPr bwMode="auto">
          <a:xfrm>
            <a:off x="9083675" y="4652963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直接连接符 93"/>
          <p:cNvCxnSpPr>
            <a:cxnSpLocks noChangeShapeType="1"/>
            <a:stCxn id="52" idx="6"/>
            <a:endCxn id="60" idx="2"/>
          </p:cNvCxnSpPr>
          <p:nvPr/>
        </p:nvCxnSpPr>
        <p:spPr bwMode="auto">
          <a:xfrm>
            <a:off x="9048750" y="5697538"/>
            <a:ext cx="2159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级联消息压缩、加密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48131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级联节点之间的数据传输支持压缩和加密，提升数据传输效率和安全性。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 smtClean="0">
              <a:sym typeface="Microsoft YaHei" panose="020B0503020204020204" pitchFamily="34" charset="-122"/>
            </a:endParaRPr>
          </a:p>
        </p:txBody>
      </p:sp>
      <p:sp>
        <p:nvSpPr>
          <p:cNvPr id="48132" name="AutoShape 2" descr="“zip logo”的图片搜索结果"/>
          <p:cNvSpPr>
            <a:spLocks noChangeAspect="1" noChangeArrowheads="1"/>
          </p:cNvSpPr>
          <p:nvPr/>
        </p:nvSpPr>
        <p:spPr bwMode="auto">
          <a:xfrm>
            <a:off x="1679575" y="1304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grpSp>
        <p:nvGrpSpPr>
          <p:cNvPr id="18" name="组合 1"/>
          <p:cNvGrpSpPr/>
          <p:nvPr/>
        </p:nvGrpSpPr>
        <p:grpSpPr bwMode="auto">
          <a:xfrm>
            <a:off x="2697600" y="2354178"/>
            <a:ext cx="7092787" cy="3024981"/>
            <a:chOff x="1496591" y="2708275"/>
            <a:chExt cx="5955134" cy="2016869"/>
          </a:xfrm>
        </p:grpSpPr>
        <p:sp>
          <p:nvSpPr>
            <p:cNvPr id="19" name="矩形 33"/>
            <p:cNvSpPr>
              <a:spLocks noChangeArrowheads="1"/>
            </p:cNvSpPr>
            <p:nvPr/>
          </p:nvSpPr>
          <p:spPr bwMode="auto">
            <a:xfrm>
              <a:off x="3418836" y="2924162"/>
              <a:ext cx="4032889" cy="151236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</a:ln>
          </p:spPr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1496591" y="3480619"/>
              <a:ext cx="1418870" cy="124452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5B0B8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应用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 25"/>
            <p:cNvSpPr>
              <a:spLocks noChangeArrowheads="1"/>
            </p:cNvSpPr>
            <p:nvPr/>
          </p:nvSpPr>
          <p:spPr bwMode="auto">
            <a:xfrm>
              <a:off x="1583430" y="4041695"/>
              <a:ext cx="1254022" cy="537986"/>
            </a:xfrm>
            <a:prstGeom prst="rect">
              <a:avLst/>
            </a:prstGeom>
            <a:solidFill>
              <a:srgbClr val="077FBF">
                <a:lumMod val="40000"/>
                <a:lumOff val="60000"/>
              </a:srgbClr>
            </a:solidFill>
            <a:ln w="9525" algn="ctr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cs typeface="Huawei Sans" panose="020C0503030203020204" pitchFamily="34" charset="0"/>
                  <a:sym typeface="+mn-lt"/>
                </a:rPr>
                <a:t>Flume API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cs typeface="Huawei Sans" panose="020C0503030203020204" pitchFamily="34" charset="0"/>
                <a:sym typeface="+mn-lt"/>
              </a:endParaRPr>
            </a:p>
          </p:txBody>
        </p:sp>
        <p:sp>
          <p:nvSpPr>
            <p:cNvPr id="22" name="矩形 26"/>
            <p:cNvSpPr>
              <a:spLocks noChangeArrowheads="1"/>
            </p:cNvSpPr>
            <p:nvPr/>
          </p:nvSpPr>
          <p:spPr bwMode="auto">
            <a:xfrm>
              <a:off x="4462383" y="2708275"/>
              <a:ext cx="1152465" cy="532214"/>
            </a:xfrm>
            <a:prstGeom prst="rect">
              <a:avLst/>
            </a:prstGeom>
            <a:solidFill>
              <a:srgbClr val="077FBF">
                <a:lumMod val="40000"/>
                <a:lumOff val="60000"/>
              </a:srgbClr>
            </a:solidFill>
            <a:ln w="9525" algn="ctr">
              <a:solidFill>
                <a:srgbClr val="000000"/>
              </a:solidFill>
              <a:round/>
            </a:ln>
          </p:spPr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+mn-ea"/>
                  <a:cs typeface="Huawei Sans" panose="020C0503030203020204" pitchFamily="34" charset="0"/>
                  <a:sym typeface="+mn-lt"/>
                </a:rPr>
                <a:t>Flume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+mn-ea"/>
                <a:cs typeface="Huawei Sans" panose="020C0503030203020204" pitchFamily="34" charset="0"/>
                <a:sym typeface="+mn-lt"/>
              </a:endParaRPr>
            </a:p>
          </p:txBody>
        </p:sp>
        <p:cxnSp>
          <p:nvCxnSpPr>
            <p:cNvPr id="23" name="直接箭头连接符 27"/>
            <p:cNvCxnSpPr>
              <a:cxnSpLocks noChangeShapeType="1"/>
              <a:stCxn id="20" idx="3"/>
              <a:endCxn id="22" idx="1"/>
            </p:cNvCxnSpPr>
            <p:nvPr/>
          </p:nvCxnSpPr>
          <p:spPr bwMode="auto">
            <a:xfrm flipV="1">
              <a:off x="2915816" y="2974182"/>
              <a:ext cx="1546647" cy="1128662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Box 28"/>
            <p:cNvSpPr txBox="1"/>
            <p:nvPr/>
          </p:nvSpPr>
          <p:spPr bwMode="auto">
            <a:xfrm rot="19703214">
              <a:off x="2877592" y="3572001"/>
              <a:ext cx="681470" cy="2109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9980" tIns="49986" rIns="99980" bIns="49986" anchor="ctr">
              <a:spAutoFit/>
            </a:bodyPr>
            <a:lstStyle/>
            <a:p>
              <a:pPr marL="0" marR="0" lvl="0" indent="0" algn="ctr" defTabSz="10013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cs typeface="Huawei Sans" panose="020C0503030203020204" pitchFamily="34" charset="0"/>
                  <a:sym typeface="+mn-lt"/>
                </a:rPr>
                <a:t>RPC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cs typeface="Huawei Sans" panose="020C0503030203020204" pitchFamily="34" charset="0"/>
                <a:sym typeface="+mn-lt"/>
              </a:endParaRPr>
            </a:p>
          </p:txBody>
        </p:sp>
        <p:cxnSp>
          <p:nvCxnSpPr>
            <p:cNvPr id="26" name="直接箭头连接符 29"/>
            <p:cNvCxnSpPr>
              <a:cxnSpLocks noChangeShapeType="1"/>
              <a:stCxn id="22" idx="3"/>
              <a:endCxn id="27" idx="0"/>
            </p:cNvCxnSpPr>
            <p:nvPr/>
          </p:nvCxnSpPr>
          <p:spPr bwMode="auto">
            <a:xfrm>
              <a:off x="5614988" y="2973388"/>
              <a:ext cx="735012" cy="455612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矩形 26"/>
            <p:cNvSpPr/>
            <p:nvPr/>
          </p:nvSpPr>
          <p:spPr bwMode="auto">
            <a:xfrm>
              <a:off x="5544198" y="3428668"/>
              <a:ext cx="1611683" cy="857776"/>
            </a:xfrm>
            <a:prstGeom prst="rect">
              <a:avLst/>
            </a:prstGeom>
            <a:solidFill>
              <a:srgbClr val="077FBF">
                <a:lumMod val="20000"/>
                <a:lumOff val="80000"/>
              </a:srgbClr>
            </a:solidFill>
            <a:ln w="12700" cap="flat" cmpd="sng" algn="ctr">
              <a:solidFill>
                <a:srgbClr val="15B0B8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cs typeface="Huawei Sans" panose="020C0503030203020204" pitchFamily="34" charset="0"/>
                  <a:sym typeface="+mn-lt"/>
                </a:rPr>
                <a:t>HDFS/Hive/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cs typeface="Huawei Sans" panose="020C0503030203020204" pitchFamily="34" charset="0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cs typeface="Huawei Sans" panose="020C0503030203020204" pitchFamily="34" charset="0"/>
                  <a:sym typeface="+mn-lt"/>
                </a:rPr>
                <a:t>HBase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cs typeface="Huawei Sans" panose="020C0503030203020204" pitchFamily="34" charset="0"/>
                  <a:sym typeface="+mn-lt"/>
                </a:rPr>
                <a:t>/Kafka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cs typeface="Huawei Sans" panose="020C0503030203020204" pitchFamily="34" charset="0"/>
                <a:sym typeface="+mn-lt"/>
              </a:endParaRPr>
            </a:p>
          </p:txBody>
        </p:sp>
        <p:sp>
          <p:nvSpPr>
            <p:cNvPr id="28" name="矩形 31"/>
            <p:cNvSpPr>
              <a:spLocks noChangeArrowheads="1"/>
            </p:cNvSpPr>
            <p:nvPr/>
          </p:nvSpPr>
          <p:spPr bwMode="auto">
            <a:xfrm>
              <a:off x="3591209" y="3608766"/>
              <a:ext cx="1181901" cy="450245"/>
            </a:xfrm>
            <a:prstGeom prst="rect">
              <a:avLst/>
            </a:prstGeom>
            <a:solidFill>
              <a:srgbClr val="58C4B8">
                <a:lumMod val="20000"/>
                <a:lumOff val="80000"/>
              </a:srgbClr>
            </a:solidFill>
            <a:ln w="9525" algn="ctr">
              <a:solidFill>
                <a:srgbClr val="000000"/>
              </a:solidFill>
              <a:round/>
            </a:ln>
          </p:spPr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rPr>
                <a:t>解压 解密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0" name="矩形 32"/>
            <p:cNvSpPr>
              <a:spLocks noChangeArrowheads="1"/>
            </p:cNvSpPr>
            <p:nvPr/>
          </p:nvSpPr>
          <p:spPr bwMode="auto">
            <a:xfrm>
              <a:off x="1583430" y="3660718"/>
              <a:ext cx="1254022" cy="449091"/>
            </a:xfrm>
            <a:prstGeom prst="rect">
              <a:avLst/>
            </a:prstGeom>
            <a:solidFill>
              <a:srgbClr val="58C4B8">
                <a:lumMod val="20000"/>
                <a:lumOff val="80000"/>
              </a:srgbClr>
            </a:solidFill>
            <a:ln w="9525" algn="ctr">
              <a:solidFill>
                <a:srgbClr val="000000"/>
              </a:solidFill>
              <a:round/>
            </a:ln>
          </p:spPr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rPr>
                <a:t>压缩加密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ym typeface="Microsoft YaHei" panose="020B0503020204020204" pitchFamily="34" charset="-122"/>
              </a:rPr>
              <a:t>Flume</a:t>
            </a:r>
            <a:r>
              <a:rPr lang="zh-CN" altLang="en-US" smtClean="0">
                <a:sym typeface="Microsoft YaHei" panose="020B0503020204020204" pitchFamily="34" charset="-122"/>
              </a:rPr>
              <a:t>数据监控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3756335" y="3522365"/>
            <a:ext cx="4356100" cy="144145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                           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Flume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29" name="流程图: 直接访问存储器 28"/>
          <p:cNvSpPr/>
          <p:nvPr/>
        </p:nvSpPr>
        <p:spPr bwMode="auto">
          <a:xfrm>
            <a:off x="4908861" y="4314527"/>
            <a:ext cx="1947863" cy="387350"/>
          </a:xfrm>
          <a:prstGeom prst="flowChartMagneticDrum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DengXian" panose="02010600030101010101" pitchFamily="2" charset="-122"/>
                <a:cs typeface="Huawei Sans" panose="020C0503030203020204" pitchFamily="34" charset="0"/>
                <a:sym typeface="+mn-lt"/>
              </a:rPr>
              <a:t>Channel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DengXian" panose="02010600030101010101" pitchFamily="2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6709086" y="3811290"/>
            <a:ext cx="1008063" cy="360362"/>
          </a:xfrm>
          <a:prstGeom prst="ellipse">
            <a:avLst/>
          </a:prstGeom>
          <a:solidFill>
            <a:srgbClr val="077FB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DengXian" panose="02010600030101010101" pitchFamily="2" charset="-122"/>
                <a:cs typeface="Huawei Sans" panose="020C0503030203020204" pitchFamily="34" charset="0"/>
                <a:sym typeface="+mn-lt"/>
              </a:rPr>
              <a:t>Sink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DengXian" panose="02010600030101010101" pitchFamily="2" charset="-122"/>
              <a:cs typeface="Huawei Sans" panose="020C0503030203020204" pitchFamily="34" charset="0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3792849" y="3811290"/>
            <a:ext cx="1093787" cy="360362"/>
          </a:xfrm>
          <a:prstGeom prst="ellipse">
            <a:avLst/>
          </a:prstGeom>
          <a:solidFill>
            <a:srgbClr val="25B0D2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DengXian" panose="02010600030101010101" pitchFamily="2" charset="-122"/>
                <a:cs typeface="Huawei Sans" panose="020C0503030203020204" pitchFamily="34" charset="0"/>
                <a:sym typeface="+mn-lt"/>
              </a:rPr>
              <a:t>Source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DengXian" panose="02010600030101010101" pitchFamily="2" charset="-122"/>
              <a:cs typeface="Huawei Sans" panose="020C0503030203020204" pitchFamily="34" charset="0"/>
              <a:sym typeface="+mn-lt"/>
            </a:endParaRPr>
          </a:p>
        </p:txBody>
      </p:sp>
      <p:cxnSp>
        <p:nvCxnSpPr>
          <p:cNvPr id="32" name="直接箭头连接符 31"/>
          <p:cNvCxnSpPr>
            <a:stCxn id="31" idx="5"/>
            <a:endCxn id="29" idx="1"/>
          </p:cNvCxnSpPr>
          <p:nvPr/>
        </p:nvCxnSpPr>
        <p:spPr bwMode="auto">
          <a:xfrm>
            <a:off x="4726298" y="4119266"/>
            <a:ext cx="182562" cy="388937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15B0B8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33" name="直接箭头连接符 32"/>
          <p:cNvCxnSpPr>
            <a:stCxn id="29" idx="4"/>
            <a:endCxn id="30" idx="3"/>
          </p:cNvCxnSpPr>
          <p:nvPr/>
        </p:nvCxnSpPr>
        <p:spPr bwMode="auto">
          <a:xfrm flipH="1" flipV="1">
            <a:off x="6856723" y="4119266"/>
            <a:ext cx="0" cy="388937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15B0B8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34" name="TextBox 39"/>
          <p:cNvSpPr txBox="1"/>
          <p:nvPr/>
        </p:nvSpPr>
        <p:spPr bwMode="auto">
          <a:xfrm>
            <a:off x="3861902" y="3493627"/>
            <a:ext cx="663578" cy="2856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9980" tIns="49986" rIns="99980" bIns="49986">
            <a:spAutoFit/>
          </a:bodyPr>
          <a:lstStyle/>
          <a:p>
            <a:pPr algn="ctr" defTabSz="1001395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rPr>
              <a:t>接收量</a:t>
            </a:r>
            <a:endParaRPr lang="zh-CN" altLang="en-US" sz="12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5" name="TextBox 40"/>
          <p:cNvSpPr txBox="1"/>
          <p:nvPr/>
        </p:nvSpPr>
        <p:spPr bwMode="auto">
          <a:xfrm>
            <a:off x="5402572" y="3944640"/>
            <a:ext cx="663578" cy="2856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9980" tIns="49986" rIns="99980" bIns="49986">
            <a:spAutoFit/>
          </a:bodyPr>
          <a:lstStyle/>
          <a:p>
            <a:pPr algn="ctr" defTabSz="1001395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rPr>
              <a:t>缓存量</a:t>
            </a:r>
            <a:endParaRPr lang="zh-CN" altLang="en-US" sz="12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6" name="TextBox 41"/>
          <p:cNvSpPr txBox="1"/>
          <p:nvPr/>
        </p:nvSpPr>
        <p:spPr bwMode="auto">
          <a:xfrm>
            <a:off x="6725753" y="3522365"/>
            <a:ext cx="663578" cy="2856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9980" tIns="49986" rIns="99980" bIns="49986">
            <a:spAutoFit/>
          </a:bodyPr>
          <a:lstStyle/>
          <a:p>
            <a:pPr algn="ctr" defTabSz="1001395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发送量</a:t>
            </a:r>
            <a:endParaRPr lang="zh-CN" altLang="en-US" sz="1200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2027548" y="3379490"/>
            <a:ext cx="1331912" cy="1143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DengXia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8" name="矩形 46"/>
          <p:cNvSpPr>
            <a:spLocks noChangeArrowheads="1"/>
          </p:cNvSpPr>
          <p:nvPr/>
        </p:nvSpPr>
        <p:spPr bwMode="auto">
          <a:xfrm>
            <a:off x="2152961" y="4070052"/>
            <a:ext cx="1044575" cy="323850"/>
          </a:xfrm>
          <a:prstGeom prst="rect">
            <a:avLst/>
          </a:prstGeom>
          <a:solidFill>
            <a:srgbClr val="58C4B8">
              <a:lumMod val="40000"/>
              <a:lumOff val="60000"/>
            </a:srgbClr>
          </a:solidFill>
          <a:ln w="9525" algn="ctr">
            <a:solidFill>
              <a:srgbClr val="000000"/>
            </a:solidFill>
            <a:round/>
          </a:ln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Flume API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cxnSp>
        <p:nvCxnSpPr>
          <p:cNvPr id="43" name="直接箭头连接符 42"/>
          <p:cNvCxnSpPr>
            <a:stCxn id="38" idx="3"/>
            <a:endCxn id="31" idx="2"/>
          </p:cNvCxnSpPr>
          <p:nvPr/>
        </p:nvCxnSpPr>
        <p:spPr bwMode="auto">
          <a:xfrm flipV="1">
            <a:off x="3197536" y="3992265"/>
            <a:ext cx="595313" cy="23971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15B0B8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44" name="TextBox 51"/>
          <p:cNvSpPr txBox="1"/>
          <p:nvPr/>
        </p:nvSpPr>
        <p:spPr bwMode="auto">
          <a:xfrm>
            <a:off x="2304193" y="4616153"/>
            <a:ext cx="740522" cy="3163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9980" tIns="49986" rIns="99980" bIns="49986">
            <a:spAutoFit/>
          </a:bodyPr>
          <a:lstStyle/>
          <a:p>
            <a:pPr algn="ctr" defTabSz="1001395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rPr>
              <a:t>发送量</a:t>
            </a:r>
            <a:endParaRPr lang="zh-CN" altLang="en-US" sz="14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8328452" y="3812877"/>
            <a:ext cx="2340668" cy="35877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DengXian" panose="02010600030101010101" pitchFamily="2" charset="-122"/>
                <a:cs typeface="Huawei Sans" panose="020C0503030203020204" pitchFamily="34" charset="0"/>
                <a:sym typeface="+mn-lt"/>
              </a:rPr>
              <a:t>HDFS/Hive/</a:t>
            </a:r>
            <a:r>
              <a:rPr kumimoji="0" lang="en-US" altLang="zh-CN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DengXian" panose="02010600030101010101" pitchFamily="2" charset="-122"/>
                <a:cs typeface="Huawei Sans" panose="020C0503030203020204" pitchFamily="34" charset="0"/>
                <a:sym typeface="+mn-lt"/>
              </a:rPr>
              <a:t>HBase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DengXian" panose="02010600030101010101" pitchFamily="2" charset="-122"/>
                <a:cs typeface="Huawei Sans" panose="020C0503030203020204" pitchFamily="34" charset="0"/>
                <a:sym typeface="+mn-lt"/>
              </a:rPr>
              <a:t>/Kafka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DengXian" panose="02010600030101010101" pitchFamily="2" charset="-122"/>
              <a:cs typeface="Huawei Sans" panose="020C0503030203020204" pitchFamily="34" charset="0"/>
              <a:sym typeface="+mn-lt"/>
            </a:endParaRPr>
          </a:p>
        </p:txBody>
      </p:sp>
      <p:cxnSp>
        <p:nvCxnSpPr>
          <p:cNvPr id="47" name="直接箭头连接符 46"/>
          <p:cNvCxnSpPr>
            <a:stCxn id="30" idx="6"/>
            <a:endCxn id="45" idx="1"/>
          </p:cNvCxnSpPr>
          <p:nvPr/>
        </p:nvCxnSpPr>
        <p:spPr bwMode="auto">
          <a:xfrm>
            <a:off x="7717149" y="3991471"/>
            <a:ext cx="611303" cy="79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15B0B8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48" name="矩形 47"/>
          <p:cNvSpPr/>
          <p:nvPr/>
        </p:nvSpPr>
        <p:spPr bwMode="auto">
          <a:xfrm>
            <a:off x="4511986" y="2082503"/>
            <a:ext cx="1439863" cy="576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DengXian" panose="02010600030101010101" pitchFamily="2" charset="-122"/>
                <a:cs typeface="Huawei Sans" panose="020C0503030203020204" pitchFamily="34" charset="0"/>
                <a:sym typeface="+mn-lt"/>
              </a:rPr>
              <a:t>MRS Manager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DengXian" panose="02010600030101010101" pitchFamily="2" charset="-122"/>
              <a:cs typeface="Huawei Sans" panose="020C0503030203020204" pitchFamily="34" charset="0"/>
              <a:sym typeface="+mn-lt"/>
            </a:endParaRPr>
          </a:p>
        </p:txBody>
      </p:sp>
      <p:cxnSp>
        <p:nvCxnSpPr>
          <p:cNvPr id="50" name="直接箭头连接符 58"/>
          <p:cNvCxnSpPr>
            <a:cxnSpLocks noChangeShapeType="1"/>
            <a:stCxn id="31" idx="7"/>
            <a:endCxn id="48" idx="2"/>
          </p:cNvCxnSpPr>
          <p:nvPr/>
        </p:nvCxnSpPr>
        <p:spPr bwMode="auto">
          <a:xfrm flipV="1">
            <a:off x="4726298" y="2658765"/>
            <a:ext cx="506412" cy="120491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dash"/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直接箭头连接符 62"/>
          <p:cNvCxnSpPr>
            <a:cxnSpLocks noChangeShapeType="1"/>
            <a:stCxn id="35" idx="2"/>
            <a:endCxn id="48" idx="2"/>
          </p:cNvCxnSpPr>
          <p:nvPr/>
        </p:nvCxnSpPr>
        <p:spPr bwMode="auto">
          <a:xfrm flipH="1" flipV="1">
            <a:off x="5231918" y="2658766"/>
            <a:ext cx="502443" cy="15714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dash"/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直接箭头连接符 65"/>
          <p:cNvCxnSpPr>
            <a:cxnSpLocks noChangeShapeType="1"/>
            <a:stCxn id="30" idx="1"/>
            <a:endCxn id="48" idx="2"/>
          </p:cNvCxnSpPr>
          <p:nvPr/>
        </p:nvCxnSpPr>
        <p:spPr bwMode="auto">
          <a:xfrm flipH="1" flipV="1">
            <a:off x="5232711" y="2658765"/>
            <a:ext cx="1624013" cy="120491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dash"/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线形标注 1(无边框) 68"/>
          <p:cNvSpPr/>
          <p:nvPr/>
        </p:nvSpPr>
        <p:spPr bwMode="auto">
          <a:xfrm>
            <a:off x="6709086" y="1760241"/>
            <a:ext cx="1763713" cy="936625"/>
          </a:xfrm>
          <a:prstGeom prst="callout1">
            <a:avLst>
              <a:gd name="adj1" fmla="val 30532"/>
              <a:gd name="adj2" fmla="val 606"/>
              <a:gd name="adj3" fmla="val 59972"/>
              <a:gd name="adj4" fmla="val -41338"/>
            </a:avLst>
          </a:prstGeom>
          <a:noFill/>
          <a:ln w="9525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文本框 1"/>
          <p:cNvSpPr txBox="1">
            <a:spLocks noChangeArrowheads="1"/>
          </p:cNvSpPr>
          <p:nvPr/>
        </p:nvSpPr>
        <p:spPr bwMode="auto">
          <a:xfrm>
            <a:off x="6709085" y="1815803"/>
            <a:ext cx="160492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sym typeface="+mn-lt"/>
              </a:rPr>
              <a:t>Flume</a:t>
            </a:r>
            <a:r>
              <a:rPr lang="zh-CN" altLang="en-US" sz="16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rPr>
              <a:t>监控信息</a:t>
            </a:r>
            <a:endParaRPr lang="zh-CN" altLang="en-US" sz="16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9" name="TextBox 39"/>
          <p:cNvSpPr txBox="1"/>
          <p:nvPr/>
        </p:nvSpPr>
        <p:spPr bwMode="auto">
          <a:xfrm>
            <a:off x="2379127" y="3430724"/>
            <a:ext cx="509690" cy="2856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9980" tIns="49986" rIns="99980" bIns="49986">
            <a:spAutoFit/>
          </a:bodyPr>
          <a:lstStyle/>
          <a:p>
            <a:pPr algn="ctr" defTabSz="1001395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rPr>
              <a:t>应用</a:t>
            </a:r>
            <a:endParaRPr lang="zh-CN" altLang="en-US" sz="12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传输可靠性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52227" name="Text Placeholder 3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在传输数据过程中，采用事务管理方式，保证传输过程中数据不会丢失，增强了数据传输的可靠性，同时缓存在</a:t>
            </a:r>
            <a:r>
              <a:rPr lang="en-US" altLang="zh-CN" dirty="0" smtClean="0">
                <a:sym typeface="Microsoft YaHei" panose="020B0503020204020204" pitchFamily="34" charset="-122"/>
              </a:rPr>
              <a:t>channel</a:t>
            </a:r>
            <a:r>
              <a:rPr lang="zh-CN" altLang="en-US" dirty="0" smtClean="0">
                <a:sym typeface="Microsoft YaHei" panose="020B0503020204020204" pitchFamily="34" charset="-122"/>
              </a:rPr>
              <a:t>中的数据如果采用</a:t>
            </a:r>
            <a:r>
              <a:rPr lang="en-US" altLang="zh-CN" dirty="0" smtClean="0">
                <a:sym typeface="Microsoft YaHei" panose="020B0503020204020204" pitchFamily="34" charset="-122"/>
              </a:rPr>
              <a:t>file channel</a:t>
            </a:r>
            <a:r>
              <a:rPr lang="zh-CN" altLang="en-US" dirty="0" smtClean="0">
                <a:sym typeface="Microsoft YaHei" panose="020B0503020204020204" pitchFamily="34" charset="-122"/>
              </a:rPr>
              <a:t>，进程或者节点重启数据不会丢失。</a:t>
            </a:r>
            <a:endParaRPr lang="zh-CN" altLang="en-US" dirty="0" smtClean="0">
              <a:sym typeface="Microsoft YaHei" panose="020B0503020204020204" pitchFamily="34" charset="-122"/>
            </a:endParaRPr>
          </a:p>
          <a:p>
            <a:r>
              <a:rPr lang="en-US" altLang="zh-CN" dirty="0" smtClean="0">
                <a:sym typeface="+mn-ea"/>
              </a:rPr>
              <a:t>Source</a:t>
            </a:r>
            <a:r>
              <a:rPr lang="zh-CN" altLang="en-US" dirty="0" smtClean="0">
                <a:sym typeface="+mn-ea"/>
              </a:rPr>
              <a:t>至</a:t>
            </a:r>
            <a:r>
              <a:rPr lang="en-US" altLang="zh-CN" dirty="0" smtClean="0">
                <a:sym typeface="+mn-ea"/>
              </a:rPr>
              <a:t>channel</a:t>
            </a:r>
            <a:r>
              <a:rPr lang="zh-CN" altLang="en-US" dirty="0" smtClean="0">
                <a:sym typeface="+mn-ea"/>
              </a:rPr>
              <a:t>支持事务，</a:t>
            </a:r>
            <a:r>
              <a:rPr lang="en-US" altLang="zh-CN" dirty="0" smtClean="0">
                <a:sym typeface="+mn-ea"/>
              </a:rPr>
              <a:t>channel</a:t>
            </a:r>
            <a:r>
              <a:rPr lang="zh-CN" altLang="en-US" dirty="0" smtClean="0">
                <a:sym typeface="+mn-ea"/>
              </a:rPr>
              <a:t>到</a:t>
            </a:r>
            <a:r>
              <a:rPr lang="en-US" altLang="zh-CN" dirty="0" smtClean="0">
                <a:sym typeface="+mn-ea"/>
              </a:rPr>
              <a:t>sink</a:t>
            </a:r>
            <a:r>
              <a:rPr lang="zh-CN" altLang="en-US" dirty="0" smtClean="0">
                <a:sym typeface="+mn-ea"/>
              </a:rPr>
              <a:t>支持事务。事件采集或发送失败，会重新采集或发送。</a:t>
            </a:r>
            <a:endParaRPr lang="en-US" altLang="zh-CN" dirty="0" smtClean="0"/>
          </a:p>
          <a:p>
            <a:endParaRPr lang="zh-CN" altLang="en-US"/>
          </a:p>
          <a:p>
            <a:endParaRPr lang="en-US" altLang="zh-CN" dirty="0" smtClean="0">
              <a:sym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CN" dirty="0" smtClean="0">
              <a:sym typeface="Microsoft YaHei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26000" y="255206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传输可靠性 </a:t>
            </a:r>
            <a:r>
              <a:rPr lang="en-US" altLang="zh-CN" dirty="0" smtClean="0">
                <a:sym typeface="Microsoft YaHei" panose="020B0503020204020204" pitchFamily="34" charset="-122"/>
              </a:rPr>
              <a:t>(failover)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1747" name="Text Placeholder 3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在传输数据过程中，如果下一个的</a:t>
            </a:r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节点故障或者数据接受异常时，可以自动切换到另外一路上继续传输。</a:t>
            </a:r>
            <a:r>
              <a:rPr lang="en-US" altLang="zh-CN" dirty="0" smtClean="0">
                <a:sym typeface="Microsoft YaHei" panose="020B0503020204020204" pitchFamily="34" charset="-122"/>
              </a:rPr>
              <a:t> </a:t>
            </a:r>
            <a:endParaRPr lang="en-US" altLang="zh-CN" dirty="0" smtClean="0">
              <a:sym typeface="Microsoft YaHei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770380" y="2313305"/>
            <a:ext cx="9057640" cy="3614420"/>
            <a:chOff x="3119786" y="4453608"/>
            <a:chExt cx="17137904" cy="7229722"/>
          </a:xfrm>
        </p:grpSpPr>
        <p:sp>
          <p:nvSpPr>
            <p:cNvPr id="121" name="圆柱形 120"/>
            <p:cNvSpPr/>
            <p:nvPr/>
          </p:nvSpPr>
          <p:spPr bwMode="auto">
            <a:xfrm>
              <a:off x="3119786" y="7463294"/>
              <a:ext cx="1944215" cy="1210352"/>
            </a:xfrm>
            <a:prstGeom prst="can">
              <a:avLst/>
            </a:prstGeom>
            <a:solidFill>
              <a:srgbClr val="9C71AF"/>
            </a:solidFill>
            <a:ln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 eaLnBrk="1" hangingPunct="1">
                <a:buClr>
                  <a:srgbClr val="CC9900"/>
                </a:buClr>
                <a:defRPr/>
              </a:pPr>
              <a:r>
                <a:rPr lang="en-US" altLang="zh-CN" sz="1500" dirty="0" smtClean="0">
                  <a:solidFill>
                    <a:schemeClr val="bg1"/>
                  </a:solidFill>
                  <a:latin typeface="Huawei Sans" panose="020C0503030203020204" pitchFamily="34" charset="0"/>
                  <a:ea typeface="Microsoft YaHei" panose="020B0503020204020204" pitchFamily="34" charset="-122"/>
                  <a:cs typeface="Huawei Sans" panose="020C0503030203020204" pitchFamily="34" charset="0"/>
                  <a:sym typeface="Microsoft YaHei" panose="020B0503020204020204" pitchFamily="34" charset="-122"/>
                </a:rPr>
                <a:t>LOG</a:t>
              </a:r>
              <a:endParaRPr lang="zh-CN" altLang="en-US" sz="1500" dirty="0">
                <a:solidFill>
                  <a:schemeClr val="bg1"/>
                </a:solidFill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5672613" y="5656201"/>
              <a:ext cx="5152029" cy="4824536"/>
              <a:chOff x="4880524" y="5656201"/>
              <a:chExt cx="5152029" cy="4824536"/>
            </a:xfrm>
          </p:grpSpPr>
          <p:sp>
            <p:nvSpPr>
              <p:cNvPr id="111" name="圆角矩形 110"/>
              <p:cNvSpPr/>
              <p:nvPr/>
            </p:nvSpPr>
            <p:spPr>
              <a:xfrm>
                <a:off x="4880524" y="5656201"/>
                <a:ext cx="5152029" cy="4824536"/>
              </a:xfrm>
              <a:prstGeom prst="roundRect">
                <a:avLst>
                  <a:gd name="adj" fmla="val 2407"/>
                </a:avLst>
              </a:prstGeom>
              <a:noFill/>
              <a:ln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500380" eaLnBrk="0" hangingPunct="0"/>
                <a:endParaRPr lang="zh-CN" altLang="en-US" sz="500" b="1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  <p:grpSp>
            <p:nvGrpSpPr>
              <p:cNvPr id="112" name="组合 111"/>
              <p:cNvGrpSpPr/>
              <p:nvPr/>
            </p:nvGrpSpPr>
            <p:grpSpPr>
              <a:xfrm>
                <a:off x="5224330" y="6023688"/>
                <a:ext cx="4464417" cy="4089563"/>
                <a:chOff x="5218945" y="6023688"/>
                <a:chExt cx="4464417" cy="4089563"/>
              </a:xfrm>
            </p:grpSpPr>
            <p:sp>
              <p:nvSpPr>
                <p:cNvPr id="113" name="圆角矩形 76"/>
                <p:cNvSpPr>
                  <a:spLocks noChangeArrowheads="1"/>
                </p:cNvSpPr>
                <p:nvPr/>
              </p:nvSpPr>
              <p:spPr bwMode="auto">
                <a:xfrm>
                  <a:off x="5218945" y="6023688"/>
                  <a:ext cx="1853270" cy="1065596"/>
                </a:xfrm>
                <a:prstGeom prst="roundRect">
                  <a:avLst>
                    <a:gd name="adj" fmla="val 9516"/>
                  </a:avLst>
                </a:prstGeom>
                <a:solidFill>
                  <a:srgbClr val="45C1A4"/>
                </a:solidFill>
                <a:ln w="9525">
                  <a:noFill/>
                  <a:round/>
                </a:ln>
              </p:spPr>
              <p:txBody>
                <a:bodyPr anchor="ctr"/>
                <a:lstStyle>
                  <a:lvl1pPr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Clr>
                      <a:srgbClr val="CC9900"/>
                    </a:buClr>
                    <a:buFont typeface="Wingdings" panose="05000000000000000000" pitchFamily="2" charset="2"/>
                    <a:buChar char="n"/>
                  </a:pPr>
                  <a:endParaRPr lang="zh-CN" altLang="en-US" sz="1800">
                    <a:latin typeface="Microsoft YaHei" panose="020B0503020204020204" pitchFamily="34" charset="-122"/>
                    <a:ea typeface="Microsoft YaHei" panose="020B0503020204020204" pitchFamily="34" charset="-122"/>
                    <a:cs typeface="+mn-ea"/>
                    <a:sym typeface="Microsoft YaHei" panose="020B0503020204020204" pitchFamily="34" charset="-122"/>
                  </a:endParaRPr>
                </a:p>
              </p:txBody>
            </p:sp>
            <p:sp>
              <p:nvSpPr>
                <p:cNvPr id="114" name="矩形 113"/>
                <p:cNvSpPr/>
                <p:nvPr/>
              </p:nvSpPr>
              <p:spPr>
                <a:xfrm>
                  <a:off x="5374125" y="6279488"/>
                  <a:ext cx="1542909" cy="6439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fontAlgn="t">
                    <a:defRPr/>
                  </a:pPr>
                  <a:r>
                    <a:rPr lang="en-US" altLang="zh-CN" sz="1500" dirty="0">
                      <a:solidFill>
                        <a:prstClr val="white"/>
                      </a:solidFill>
                      <a:latin typeface="Huawei Sans" panose="020C0503030203020204" pitchFamily="34" charset="0"/>
                      <a:ea typeface="Microsoft YaHei" panose="020B0503020204020204" pitchFamily="34" charset="-122"/>
                      <a:cs typeface="Huawei Sans" panose="020C0503030203020204" pitchFamily="34" charset="0"/>
                      <a:sym typeface="Microsoft YaHei" panose="020B0503020204020204" pitchFamily="34" charset="-122"/>
                    </a:rPr>
                    <a:t>Source</a:t>
                  </a:r>
                  <a:endParaRPr lang="en-US" altLang="zh-CN" sz="1500" dirty="0">
                    <a:solidFill>
                      <a:prstClr val="white"/>
                    </a:solidFill>
                    <a:latin typeface="Huawei Sans" panose="020C0503030203020204" pitchFamily="34" charset="0"/>
                    <a:ea typeface="Microsoft YaHei" panose="020B0503020204020204" pitchFamily="34" charset="-122"/>
                    <a:cs typeface="Huawei Sans" panose="020C0503030203020204" pitchFamily="34" charset="0"/>
                    <a:sym typeface="Microsoft YaHei" panose="020B0503020204020204" pitchFamily="34" charset="-122"/>
                  </a:endParaRPr>
                </a:p>
              </p:txBody>
            </p:sp>
            <p:sp>
              <p:nvSpPr>
                <p:cNvPr id="115" name="圆角矩形 76"/>
                <p:cNvSpPr>
                  <a:spLocks noChangeArrowheads="1"/>
                </p:cNvSpPr>
                <p:nvPr/>
              </p:nvSpPr>
              <p:spPr bwMode="auto">
                <a:xfrm>
                  <a:off x="5218945" y="8039543"/>
                  <a:ext cx="1853270" cy="1065596"/>
                </a:xfrm>
                <a:prstGeom prst="roundRect">
                  <a:avLst>
                    <a:gd name="adj" fmla="val 9516"/>
                  </a:avLst>
                </a:prstGeom>
                <a:solidFill>
                  <a:srgbClr val="0899D7"/>
                </a:solidFill>
                <a:ln w="9525">
                  <a:noFill/>
                  <a:round/>
                </a:ln>
              </p:spPr>
              <p:txBody>
                <a:bodyPr anchor="ctr"/>
                <a:lstStyle>
                  <a:lvl1pPr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Clr>
                      <a:srgbClr val="CC9900"/>
                    </a:buClr>
                    <a:buFont typeface="Wingdings" panose="05000000000000000000" pitchFamily="2" charset="2"/>
                    <a:buChar char="n"/>
                  </a:pPr>
                  <a:endParaRPr lang="zh-CN" altLang="en-US" sz="1800">
                    <a:latin typeface="Microsoft YaHei" panose="020B0503020204020204" pitchFamily="34" charset="-122"/>
                    <a:ea typeface="Microsoft YaHei" panose="020B0503020204020204" pitchFamily="34" charset="-122"/>
                    <a:cs typeface="+mn-ea"/>
                    <a:sym typeface="Microsoft YaHei" panose="020B0503020204020204" pitchFamily="34" charset="-122"/>
                  </a:endParaRPr>
                </a:p>
              </p:txBody>
            </p:sp>
            <p:sp>
              <p:nvSpPr>
                <p:cNvPr id="116" name="矩形 115"/>
                <p:cNvSpPr/>
                <p:nvPr/>
              </p:nvSpPr>
              <p:spPr>
                <a:xfrm>
                  <a:off x="5247474" y="8295343"/>
                  <a:ext cx="1796214" cy="6439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fontAlgn="t">
                    <a:defRPr/>
                  </a:pPr>
                  <a:r>
                    <a:rPr lang="en-US" altLang="zh-CN" sz="1500" dirty="0">
                      <a:solidFill>
                        <a:prstClr val="white"/>
                      </a:solidFill>
                      <a:latin typeface="Huawei Sans" panose="020C0503030203020204" pitchFamily="34" charset="0"/>
                      <a:ea typeface="Microsoft YaHei" panose="020B0503020204020204" pitchFamily="34" charset="-122"/>
                      <a:cs typeface="Huawei Sans" panose="020C0503030203020204" pitchFamily="34" charset="0"/>
                      <a:sym typeface="Microsoft YaHei" panose="020B0503020204020204" pitchFamily="34" charset="-122"/>
                    </a:rPr>
                    <a:t>Channel</a:t>
                  </a:r>
                  <a:endParaRPr lang="en-US" altLang="zh-CN" sz="1500" dirty="0">
                    <a:solidFill>
                      <a:prstClr val="white"/>
                    </a:solidFill>
                    <a:latin typeface="Huawei Sans" panose="020C0503030203020204" pitchFamily="34" charset="0"/>
                    <a:ea typeface="Microsoft YaHei" panose="020B0503020204020204" pitchFamily="34" charset="-122"/>
                    <a:cs typeface="Huawei Sans" panose="020C0503030203020204" pitchFamily="34" charset="0"/>
                    <a:sym typeface="Microsoft YaHei" panose="020B0503020204020204" pitchFamily="34" charset="-122"/>
                  </a:endParaRPr>
                </a:p>
              </p:txBody>
            </p:sp>
            <p:sp>
              <p:nvSpPr>
                <p:cNvPr id="117" name="圆角矩形 76"/>
                <p:cNvSpPr>
                  <a:spLocks noChangeArrowheads="1"/>
                </p:cNvSpPr>
                <p:nvPr/>
              </p:nvSpPr>
              <p:spPr bwMode="auto">
                <a:xfrm>
                  <a:off x="7955247" y="7031431"/>
                  <a:ext cx="1728115" cy="1065596"/>
                </a:xfrm>
                <a:prstGeom prst="roundRect">
                  <a:avLst>
                    <a:gd name="adj" fmla="val 9516"/>
                  </a:avLst>
                </a:prstGeom>
                <a:solidFill>
                  <a:srgbClr val="737373"/>
                </a:solidFill>
                <a:ln w="9525">
                  <a:noFill/>
                  <a:round/>
                </a:ln>
              </p:spPr>
              <p:txBody>
                <a:bodyPr anchor="ctr"/>
                <a:lstStyle>
                  <a:lvl1pPr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Clr>
                      <a:srgbClr val="CC9900"/>
                    </a:buClr>
                    <a:buFont typeface="Wingdings" panose="05000000000000000000" pitchFamily="2" charset="2"/>
                    <a:buChar char="n"/>
                  </a:pPr>
                  <a:endParaRPr lang="zh-CN" altLang="en-US" sz="1800">
                    <a:latin typeface="Microsoft YaHei" panose="020B0503020204020204" pitchFamily="34" charset="-122"/>
                    <a:ea typeface="Microsoft YaHei" panose="020B0503020204020204" pitchFamily="34" charset="-122"/>
                    <a:cs typeface="+mn-ea"/>
                    <a:sym typeface="Microsoft YaHei" panose="020B0503020204020204" pitchFamily="34" charset="-122"/>
                  </a:endParaRPr>
                </a:p>
              </p:txBody>
            </p:sp>
            <p:sp>
              <p:nvSpPr>
                <p:cNvPr id="118" name="矩形 117"/>
                <p:cNvSpPr/>
                <p:nvPr/>
              </p:nvSpPr>
              <p:spPr>
                <a:xfrm>
                  <a:off x="8249852" y="7287230"/>
                  <a:ext cx="1138908" cy="6439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fontAlgn="t">
                    <a:defRPr/>
                  </a:pPr>
                  <a:r>
                    <a:rPr lang="en-US" altLang="zh-CN" sz="1500" dirty="0">
                      <a:solidFill>
                        <a:prstClr val="white"/>
                      </a:solidFill>
                      <a:latin typeface="Huawei Sans" panose="020C0503030203020204" pitchFamily="34" charset="0"/>
                      <a:ea typeface="Microsoft YaHei" panose="020B0503020204020204" pitchFamily="34" charset="-122"/>
                      <a:cs typeface="Huawei Sans" panose="020C0503030203020204" pitchFamily="34" charset="0"/>
                      <a:sym typeface="Microsoft YaHei" panose="020B0503020204020204" pitchFamily="34" charset="-122"/>
                    </a:rPr>
                    <a:t>Sink</a:t>
                  </a:r>
                  <a:endParaRPr lang="en-US" altLang="zh-CN" sz="1500" dirty="0">
                    <a:solidFill>
                      <a:prstClr val="white"/>
                    </a:solidFill>
                    <a:latin typeface="Huawei Sans" panose="020C0503030203020204" pitchFamily="34" charset="0"/>
                    <a:ea typeface="Microsoft YaHei" panose="020B0503020204020204" pitchFamily="34" charset="-122"/>
                    <a:cs typeface="Huawei Sans" panose="020C0503030203020204" pitchFamily="34" charset="0"/>
                    <a:sym typeface="Microsoft YaHei" panose="020B0503020204020204" pitchFamily="34" charset="-122"/>
                  </a:endParaRPr>
                </a:p>
              </p:txBody>
            </p:sp>
            <p:sp>
              <p:nvSpPr>
                <p:cNvPr id="119" name="圆角矩形 76"/>
                <p:cNvSpPr>
                  <a:spLocks noChangeArrowheads="1"/>
                </p:cNvSpPr>
                <p:nvPr/>
              </p:nvSpPr>
              <p:spPr bwMode="auto">
                <a:xfrm>
                  <a:off x="7955247" y="9047655"/>
                  <a:ext cx="1728115" cy="1065596"/>
                </a:xfrm>
                <a:prstGeom prst="roundRect">
                  <a:avLst>
                    <a:gd name="adj" fmla="val 9516"/>
                  </a:avLst>
                </a:prstGeom>
                <a:solidFill>
                  <a:srgbClr val="737373"/>
                </a:solidFill>
                <a:ln w="9525">
                  <a:noFill/>
                  <a:round/>
                </a:ln>
              </p:spPr>
              <p:txBody>
                <a:bodyPr anchor="ctr"/>
                <a:lstStyle>
                  <a:lvl1pPr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FrutigerNext LT Regular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Clr>
                      <a:srgbClr val="CC9900"/>
                    </a:buClr>
                    <a:buFont typeface="Wingdings" panose="05000000000000000000" pitchFamily="2" charset="2"/>
                    <a:buChar char="n"/>
                  </a:pPr>
                  <a:endParaRPr lang="zh-CN" altLang="en-US" sz="1800">
                    <a:latin typeface="Microsoft YaHei" panose="020B0503020204020204" pitchFamily="34" charset="-122"/>
                    <a:ea typeface="Microsoft YaHei" panose="020B0503020204020204" pitchFamily="34" charset="-122"/>
                    <a:cs typeface="+mn-ea"/>
                    <a:sym typeface="Microsoft YaHei" panose="020B0503020204020204" pitchFamily="34" charset="-122"/>
                  </a:endParaRPr>
                </a:p>
              </p:txBody>
            </p:sp>
            <p:sp>
              <p:nvSpPr>
                <p:cNvPr id="120" name="矩形 119"/>
                <p:cNvSpPr/>
                <p:nvPr/>
              </p:nvSpPr>
              <p:spPr>
                <a:xfrm>
                  <a:off x="8249852" y="9303453"/>
                  <a:ext cx="1138908" cy="6439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fontAlgn="t">
                    <a:defRPr/>
                  </a:pPr>
                  <a:r>
                    <a:rPr lang="en-US" altLang="zh-CN" sz="1500" dirty="0">
                      <a:solidFill>
                        <a:prstClr val="white"/>
                      </a:solidFill>
                      <a:latin typeface="Huawei Sans" panose="020C0503030203020204" pitchFamily="34" charset="0"/>
                      <a:ea typeface="Microsoft YaHei" panose="020B0503020204020204" pitchFamily="34" charset="-122"/>
                      <a:cs typeface="Huawei Sans" panose="020C0503030203020204" pitchFamily="34" charset="0"/>
                      <a:sym typeface="Microsoft YaHei" panose="020B0503020204020204" pitchFamily="34" charset="-122"/>
                    </a:rPr>
                    <a:t>Sink</a:t>
                  </a:r>
                  <a:endParaRPr lang="en-US" altLang="zh-CN" sz="1500" dirty="0">
                    <a:solidFill>
                      <a:prstClr val="white"/>
                    </a:solidFill>
                    <a:latin typeface="Huawei Sans" panose="020C0503030203020204" pitchFamily="34" charset="0"/>
                    <a:ea typeface="Microsoft YaHei" panose="020B0503020204020204" pitchFamily="34" charset="-122"/>
                    <a:cs typeface="Huawei Sans" panose="020C0503030203020204" pitchFamily="34" charset="0"/>
                    <a:sym typeface="Microsoft YaHei" panose="020B0503020204020204" pitchFamily="34" charset="-122"/>
                  </a:endParaRPr>
                </a:p>
              </p:txBody>
            </p:sp>
          </p:grpSp>
        </p:grpSp>
        <p:grpSp>
          <p:nvGrpSpPr>
            <p:cNvPr id="67" name="组合 66"/>
            <p:cNvGrpSpPr/>
            <p:nvPr/>
          </p:nvGrpSpPr>
          <p:grpSpPr>
            <a:xfrm>
              <a:off x="11867861" y="4453608"/>
              <a:ext cx="5941557" cy="3413298"/>
              <a:chOff x="11867861" y="4453608"/>
              <a:chExt cx="5941557" cy="3413298"/>
            </a:xfrm>
          </p:grpSpPr>
          <p:sp>
            <p:nvSpPr>
              <p:cNvPr id="99" name="圆角矩形 98"/>
              <p:cNvSpPr/>
              <p:nvPr/>
            </p:nvSpPr>
            <p:spPr>
              <a:xfrm>
                <a:off x="11867861" y="4453608"/>
                <a:ext cx="5941557" cy="3413298"/>
              </a:xfrm>
              <a:prstGeom prst="roundRect">
                <a:avLst>
                  <a:gd name="adj" fmla="val 2407"/>
                </a:avLst>
              </a:prstGeom>
              <a:noFill/>
              <a:ln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500380" eaLnBrk="0" hangingPunct="0"/>
                <a:endParaRPr lang="zh-CN" altLang="en-US" sz="500" b="1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  <p:grpSp>
            <p:nvGrpSpPr>
              <p:cNvPr id="100" name="组合 99"/>
              <p:cNvGrpSpPr/>
              <p:nvPr/>
            </p:nvGrpSpPr>
            <p:grpSpPr>
              <a:xfrm>
                <a:off x="12606431" y="4801653"/>
                <a:ext cx="4464415" cy="2717209"/>
                <a:chOff x="13044173" y="4919149"/>
                <a:chExt cx="4464415" cy="2717209"/>
              </a:xfrm>
            </p:grpSpPr>
            <p:grpSp>
              <p:nvGrpSpPr>
                <p:cNvPr id="101" name="组合 100"/>
                <p:cNvGrpSpPr/>
                <p:nvPr/>
              </p:nvGrpSpPr>
              <p:grpSpPr>
                <a:xfrm>
                  <a:off x="14349746" y="6570762"/>
                  <a:ext cx="1853270" cy="1065596"/>
                  <a:chOff x="13044173" y="6935004"/>
                  <a:chExt cx="1853270" cy="1065596"/>
                </a:xfrm>
              </p:grpSpPr>
              <p:sp>
                <p:nvSpPr>
                  <p:cNvPr id="109" name="圆角矩形 76"/>
                  <p:cNvSpPr>
                    <a:spLocks noChangeArrowheads="1"/>
                  </p:cNvSpPr>
                  <p:nvPr/>
                </p:nvSpPr>
                <p:spPr bwMode="auto">
                  <a:xfrm>
                    <a:off x="13044173" y="6935004"/>
                    <a:ext cx="1853270" cy="1065596"/>
                  </a:xfrm>
                  <a:prstGeom prst="roundRect">
                    <a:avLst>
                      <a:gd name="adj" fmla="val 9516"/>
                    </a:avLst>
                  </a:prstGeom>
                  <a:solidFill>
                    <a:srgbClr val="0899D7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>
                    <a:lvl1pPr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Clr>
                        <a:srgbClr val="CC9900"/>
                      </a:buClr>
                      <a:buFont typeface="Wingdings" panose="05000000000000000000" pitchFamily="2" charset="2"/>
                      <a:buChar char="n"/>
                    </a:pPr>
                    <a:endParaRPr lang="zh-CN" altLang="en-US" sz="1800"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ea"/>
                      <a:sym typeface="Microsoft YaHei" panose="020B0503020204020204" pitchFamily="34" charset="-122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>
                  <a:xfrm>
                    <a:off x="13072702" y="7190803"/>
                    <a:ext cx="1796213" cy="6439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ctr" fontAlgn="t">
                      <a:defRPr/>
                    </a:pPr>
                    <a:r>
                      <a:rPr lang="en-US" altLang="zh-CN" sz="1500" dirty="0">
                        <a:solidFill>
                          <a:prstClr val="white"/>
                        </a:solidFill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rPr>
                      <a:t>Channel</a:t>
                    </a:r>
                    <a:endParaRPr lang="en-US" altLang="zh-CN" sz="1500" dirty="0">
                      <a:solidFill>
                        <a:prstClr val="white"/>
                      </a:solidFill>
                      <a:latin typeface="Huawei Sans" panose="020C0503030203020204" pitchFamily="34" charset="0"/>
                      <a:ea typeface="Microsoft YaHei" panose="020B0503020204020204" pitchFamily="34" charset="-122"/>
                      <a:cs typeface="Huawei Sans" panose="020C0503030203020204" pitchFamily="34" charset="0"/>
                      <a:sym typeface="Microsoft YaHei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13044173" y="4919149"/>
                  <a:ext cx="4464415" cy="1065596"/>
                  <a:chOff x="13044173" y="4919149"/>
                  <a:chExt cx="4464415" cy="1065596"/>
                </a:xfrm>
              </p:grpSpPr>
              <p:grpSp>
                <p:nvGrpSpPr>
                  <p:cNvPr id="103" name="组合 102"/>
                  <p:cNvGrpSpPr/>
                  <p:nvPr/>
                </p:nvGrpSpPr>
                <p:grpSpPr>
                  <a:xfrm>
                    <a:off x="13044173" y="4919149"/>
                    <a:ext cx="1853270" cy="1065596"/>
                    <a:chOff x="13044173" y="4919149"/>
                    <a:chExt cx="1853270" cy="1065596"/>
                  </a:xfrm>
                </p:grpSpPr>
                <p:sp>
                  <p:nvSpPr>
                    <p:cNvPr id="107" name="圆角矩形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044173" y="4919149"/>
                      <a:ext cx="1853270" cy="1065596"/>
                    </a:xfrm>
                    <a:prstGeom prst="roundRect">
                      <a:avLst>
                        <a:gd name="adj" fmla="val 9516"/>
                      </a:avLst>
                    </a:prstGeom>
                    <a:solidFill>
                      <a:srgbClr val="45C1A4"/>
                    </a:solidFill>
                    <a:ln w="9525">
                      <a:noFill/>
                      <a:round/>
                    </a:ln>
                  </p:spPr>
                  <p:txBody>
                    <a:bodyPr anchor="ctr"/>
                    <a:lstStyle>
                      <a:lvl1pPr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>
                        <a:buClr>
                          <a:srgbClr val="CC9900"/>
                        </a:buClr>
                        <a:buFont typeface="Wingdings" panose="05000000000000000000" pitchFamily="2" charset="2"/>
                        <a:buChar char="n"/>
                      </a:pPr>
                      <a:endParaRPr lang="zh-CN" altLang="en-US" sz="1800"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ea"/>
                        <a:sym typeface="Microsoft YaHei" panose="020B0503020204020204" pitchFamily="34" charset="-122"/>
                      </a:endParaRPr>
                    </a:p>
                  </p:txBody>
                </p:sp>
                <p:sp>
                  <p:nvSpPr>
                    <p:cNvPr id="108" name="矩形 107"/>
                    <p:cNvSpPr/>
                    <p:nvPr/>
                  </p:nvSpPr>
                  <p:spPr>
                    <a:xfrm>
                      <a:off x="13199355" y="5174948"/>
                      <a:ext cx="1542908" cy="64396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lvl="0" algn="ctr" fontAlgn="t">
                        <a:defRPr/>
                      </a:pPr>
                      <a:r>
                        <a:rPr lang="en-US" altLang="zh-CN" sz="1500" dirty="0">
                          <a:solidFill>
                            <a:prstClr val="white"/>
                          </a:solidFill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Source</a:t>
                      </a:r>
                      <a:endParaRPr lang="en-US" altLang="zh-CN" sz="1500" dirty="0">
                        <a:solidFill>
                          <a:prstClr val="white"/>
                        </a:solidFill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104" name="组合 103"/>
                  <p:cNvGrpSpPr/>
                  <p:nvPr/>
                </p:nvGrpSpPr>
                <p:grpSpPr>
                  <a:xfrm>
                    <a:off x="15780475" y="4919149"/>
                    <a:ext cx="1728113" cy="1065596"/>
                    <a:chOff x="15780475" y="4919149"/>
                    <a:chExt cx="1728113" cy="1065596"/>
                  </a:xfrm>
                </p:grpSpPr>
                <p:sp>
                  <p:nvSpPr>
                    <p:cNvPr id="105" name="圆角矩形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780475" y="4919149"/>
                      <a:ext cx="1728113" cy="1065596"/>
                    </a:xfrm>
                    <a:prstGeom prst="roundRect">
                      <a:avLst>
                        <a:gd name="adj" fmla="val 9516"/>
                      </a:avLst>
                    </a:prstGeom>
                    <a:solidFill>
                      <a:srgbClr val="737373"/>
                    </a:solidFill>
                    <a:ln w="9525">
                      <a:noFill/>
                      <a:round/>
                    </a:ln>
                  </p:spPr>
                  <p:txBody>
                    <a:bodyPr anchor="ctr"/>
                    <a:lstStyle>
                      <a:lvl1pPr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>
                        <a:buClr>
                          <a:srgbClr val="CC9900"/>
                        </a:buClr>
                        <a:buFont typeface="Wingdings" panose="05000000000000000000" pitchFamily="2" charset="2"/>
                        <a:buChar char="n"/>
                      </a:pPr>
                      <a:endParaRPr lang="zh-CN" altLang="en-US" sz="1800"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ea"/>
                        <a:sym typeface="Microsoft YaHei" panose="020B0503020204020204" pitchFamily="34" charset="-122"/>
                      </a:endParaRPr>
                    </a:p>
                  </p:txBody>
                </p:sp>
                <p:sp>
                  <p:nvSpPr>
                    <p:cNvPr id="106" name="矩形 105"/>
                    <p:cNvSpPr/>
                    <p:nvPr/>
                  </p:nvSpPr>
                  <p:spPr>
                    <a:xfrm>
                      <a:off x="16075081" y="5174948"/>
                      <a:ext cx="1138908" cy="6439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lvl="0" algn="ctr" fontAlgn="t">
                        <a:defRPr/>
                      </a:pPr>
                      <a:r>
                        <a:rPr lang="en-US" altLang="zh-CN" sz="1500" dirty="0">
                          <a:solidFill>
                            <a:prstClr val="white"/>
                          </a:solidFill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Sink</a:t>
                      </a:r>
                      <a:endParaRPr lang="en-US" altLang="zh-CN" sz="1500" dirty="0">
                        <a:solidFill>
                          <a:prstClr val="white"/>
                        </a:solidFill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p:txBody>
                </p:sp>
              </p:grpSp>
            </p:grpSp>
          </p:grpSp>
        </p:grpSp>
        <p:grpSp>
          <p:nvGrpSpPr>
            <p:cNvPr id="68" name="组合 67"/>
            <p:cNvGrpSpPr/>
            <p:nvPr/>
          </p:nvGrpSpPr>
          <p:grpSpPr>
            <a:xfrm>
              <a:off x="11867861" y="8270032"/>
              <a:ext cx="5941557" cy="3413298"/>
              <a:chOff x="11867861" y="8149421"/>
              <a:chExt cx="5941557" cy="3413298"/>
            </a:xfrm>
          </p:grpSpPr>
          <p:sp>
            <p:nvSpPr>
              <p:cNvPr id="87" name="圆角矩形 86"/>
              <p:cNvSpPr/>
              <p:nvPr/>
            </p:nvSpPr>
            <p:spPr>
              <a:xfrm>
                <a:off x="11867861" y="8149421"/>
                <a:ext cx="5941557" cy="3413298"/>
              </a:xfrm>
              <a:prstGeom prst="roundRect">
                <a:avLst>
                  <a:gd name="adj" fmla="val 2407"/>
                </a:avLst>
              </a:prstGeom>
              <a:noFill/>
              <a:ln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500380" eaLnBrk="0" hangingPunct="0"/>
                <a:endParaRPr lang="zh-CN" altLang="en-US" sz="500" b="1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  <p:grpSp>
            <p:nvGrpSpPr>
              <p:cNvPr id="88" name="组合 87"/>
              <p:cNvGrpSpPr/>
              <p:nvPr/>
            </p:nvGrpSpPr>
            <p:grpSpPr>
              <a:xfrm>
                <a:off x="12606431" y="8497466"/>
                <a:ext cx="4464417" cy="2717209"/>
                <a:chOff x="13044173" y="4919149"/>
                <a:chExt cx="4464417" cy="2717209"/>
              </a:xfrm>
            </p:grpSpPr>
            <p:grpSp>
              <p:nvGrpSpPr>
                <p:cNvPr id="89" name="组合 88"/>
                <p:cNvGrpSpPr/>
                <p:nvPr/>
              </p:nvGrpSpPr>
              <p:grpSpPr>
                <a:xfrm>
                  <a:off x="14349746" y="6570762"/>
                  <a:ext cx="1853270" cy="1065596"/>
                  <a:chOff x="13044173" y="6935004"/>
                  <a:chExt cx="1853270" cy="1065596"/>
                </a:xfrm>
              </p:grpSpPr>
              <p:sp>
                <p:nvSpPr>
                  <p:cNvPr id="97" name="圆角矩形 76"/>
                  <p:cNvSpPr>
                    <a:spLocks noChangeArrowheads="1"/>
                  </p:cNvSpPr>
                  <p:nvPr/>
                </p:nvSpPr>
                <p:spPr bwMode="auto">
                  <a:xfrm>
                    <a:off x="13044173" y="6935004"/>
                    <a:ext cx="1853270" cy="1065596"/>
                  </a:xfrm>
                  <a:prstGeom prst="roundRect">
                    <a:avLst>
                      <a:gd name="adj" fmla="val 9516"/>
                    </a:avLst>
                  </a:prstGeom>
                  <a:solidFill>
                    <a:srgbClr val="0899D7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>
                    <a:lvl1pPr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Clr>
                        <a:srgbClr val="CC9900"/>
                      </a:buClr>
                      <a:buFont typeface="Wingdings" panose="05000000000000000000" pitchFamily="2" charset="2"/>
                      <a:buChar char="n"/>
                    </a:pPr>
                    <a:endParaRPr lang="zh-CN" altLang="en-US" sz="1800"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ea"/>
                      <a:sym typeface="Microsoft YaHei" panose="020B0503020204020204" pitchFamily="34" charset="-122"/>
                    </a:endParaRPr>
                  </a:p>
                </p:txBody>
              </p:sp>
              <p:sp>
                <p:nvSpPr>
                  <p:cNvPr id="98" name="矩形 97"/>
                  <p:cNvSpPr/>
                  <p:nvPr/>
                </p:nvSpPr>
                <p:spPr>
                  <a:xfrm>
                    <a:off x="13072702" y="7190803"/>
                    <a:ext cx="1796213" cy="6439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ctr" fontAlgn="t">
                      <a:defRPr/>
                    </a:pPr>
                    <a:r>
                      <a:rPr lang="en-US" altLang="zh-CN" sz="1500" dirty="0">
                        <a:solidFill>
                          <a:prstClr val="white"/>
                        </a:solidFill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rPr>
                      <a:t>Channel</a:t>
                    </a:r>
                    <a:endParaRPr lang="en-US" altLang="zh-CN" sz="1500" dirty="0">
                      <a:solidFill>
                        <a:prstClr val="white"/>
                      </a:solidFill>
                      <a:latin typeface="Huawei Sans" panose="020C0503030203020204" pitchFamily="34" charset="0"/>
                      <a:ea typeface="Microsoft YaHei" panose="020B0503020204020204" pitchFamily="34" charset="-122"/>
                      <a:cs typeface="Huawei Sans" panose="020C0503030203020204" pitchFamily="34" charset="0"/>
                      <a:sym typeface="Microsoft YaHei" panose="020B0503020204020204" pitchFamily="34" charset="-122"/>
                    </a:endParaRPr>
                  </a:p>
                </p:txBody>
              </p:sp>
            </p:grpSp>
            <p:grpSp>
              <p:nvGrpSpPr>
                <p:cNvPr id="90" name="组合 89"/>
                <p:cNvGrpSpPr/>
                <p:nvPr/>
              </p:nvGrpSpPr>
              <p:grpSpPr>
                <a:xfrm>
                  <a:off x="13044173" y="4919149"/>
                  <a:ext cx="4464417" cy="1065596"/>
                  <a:chOff x="13044173" y="4919149"/>
                  <a:chExt cx="4464417" cy="1065596"/>
                </a:xfrm>
              </p:grpSpPr>
              <p:grpSp>
                <p:nvGrpSpPr>
                  <p:cNvPr id="91" name="组合 90"/>
                  <p:cNvGrpSpPr/>
                  <p:nvPr/>
                </p:nvGrpSpPr>
                <p:grpSpPr>
                  <a:xfrm>
                    <a:off x="13044173" y="4919149"/>
                    <a:ext cx="1853270" cy="1065596"/>
                    <a:chOff x="13044173" y="4919149"/>
                    <a:chExt cx="1853270" cy="1065596"/>
                  </a:xfrm>
                </p:grpSpPr>
                <p:sp>
                  <p:nvSpPr>
                    <p:cNvPr id="95" name="圆角矩形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044173" y="4919149"/>
                      <a:ext cx="1853270" cy="1065596"/>
                    </a:xfrm>
                    <a:prstGeom prst="roundRect">
                      <a:avLst>
                        <a:gd name="adj" fmla="val 9516"/>
                      </a:avLst>
                    </a:prstGeom>
                    <a:solidFill>
                      <a:srgbClr val="45C1A4"/>
                    </a:solidFill>
                    <a:ln w="9525">
                      <a:noFill/>
                      <a:round/>
                    </a:ln>
                  </p:spPr>
                  <p:txBody>
                    <a:bodyPr anchor="ctr"/>
                    <a:lstStyle/>
                    <a:p>
                      <a:pPr algn="ctr">
                        <a:buClr>
                          <a:srgbClr val="CC9900"/>
                        </a:buClr>
                        <a:buFont typeface="Wingdings" panose="05000000000000000000" pitchFamily="2" charset="2"/>
                        <a:buChar char="n"/>
                      </a:pPr>
                      <a:endParaRPr lang="zh-CN" altLang="en-US"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ea"/>
                        <a:sym typeface="Microsoft YaHei" panose="020B0503020204020204" pitchFamily="34" charset="-122"/>
                      </a:endParaRPr>
                    </a:p>
                  </p:txBody>
                </p:sp>
                <p:sp>
                  <p:nvSpPr>
                    <p:cNvPr id="96" name="矩形 95"/>
                    <p:cNvSpPr/>
                    <p:nvPr/>
                  </p:nvSpPr>
                  <p:spPr>
                    <a:xfrm>
                      <a:off x="13199355" y="5174948"/>
                      <a:ext cx="1542908" cy="64396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lvl="0" algn="ctr" fontAlgn="t">
                        <a:defRPr/>
                      </a:pPr>
                      <a:r>
                        <a:rPr lang="en-US" altLang="zh-CN" sz="1500" dirty="0">
                          <a:solidFill>
                            <a:prstClr val="white"/>
                          </a:solidFill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Source</a:t>
                      </a:r>
                      <a:endParaRPr lang="en-US" altLang="zh-CN" sz="1500" dirty="0">
                        <a:solidFill>
                          <a:prstClr val="white"/>
                        </a:solidFill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92" name="组合 91"/>
                  <p:cNvGrpSpPr/>
                  <p:nvPr/>
                </p:nvGrpSpPr>
                <p:grpSpPr>
                  <a:xfrm>
                    <a:off x="15780475" y="4919149"/>
                    <a:ext cx="1728115" cy="1065596"/>
                    <a:chOff x="15780475" y="4919149"/>
                    <a:chExt cx="1728115" cy="1065596"/>
                  </a:xfrm>
                </p:grpSpPr>
                <p:sp>
                  <p:nvSpPr>
                    <p:cNvPr id="93" name="圆角矩形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780475" y="4919149"/>
                      <a:ext cx="1728115" cy="1065596"/>
                    </a:xfrm>
                    <a:prstGeom prst="roundRect">
                      <a:avLst>
                        <a:gd name="adj" fmla="val 9516"/>
                      </a:avLst>
                    </a:prstGeom>
                    <a:solidFill>
                      <a:srgbClr val="737373"/>
                    </a:solidFill>
                    <a:ln w="9525">
                      <a:noFill/>
                      <a:round/>
                    </a:ln>
                  </p:spPr>
                  <p:txBody>
                    <a:bodyPr anchor="ctr"/>
                    <a:lstStyle>
                      <a:lvl1pPr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FrutigerNext LT Regular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>
                        <a:buClr>
                          <a:srgbClr val="CC9900"/>
                        </a:buClr>
                        <a:buFont typeface="Wingdings" panose="05000000000000000000" pitchFamily="2" charset="2"/>
                        <a:buChar char="n"/>
                      </a:pPr>
                      <a:endParaRPr lang="zh-CN" altLang="en-US" sz="1800"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ea"/>
                        <a:sym typeface="Microsoft YaHei" panose="020B0503020204020204" pitchFamily="34" charset="-122"/>
                      </a:endParaRPr>
                    </a:p>
                  </p:txBody>
                </p:sp>
                <p:sp>
                  <p:nvSpPr>
                    <p:cNvPr id="94" name="矩形 93"/>
                    <p:cNvSpPr/>
                    <p:nvPr/>
                  </p:nvSpPr>
                  <p:spPr>
                    <a:xfrm>
                      <a:off x="16075081" y="5174948"/>
                      <a:ext cx="1138908" cy="6439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lvl="0" algn="ctr" fontAlgn="t">
                        <a:defRPr/>
                      </a:pPr>
                      <a:r>
                        <a:rPr lang="en-US" altLang="zh-CN" sz="1500" dirty="0">
                          <a:solidFill>
                            <a:prstClr val="white"/>
                          </a:solidFill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Sink</a:t>
                      </a:r>
                      <a:endParaRPr lang="en-US" altLang="zh-CN" sz="1500" dirty="0">
                        <a:solidFill>
                          <a:prstClr val="white"/>
                        </a:solidFill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p:txBody>
                </p:sp>
              </p:grpSp>
            </p:grpSp>
          </p:grpSp>
        </p:grpSp>
        <p:grpSp>
          <p:nvGrpSpPr>
            <p:cNvPr id="69" name="组合 68"/>
            <p:cNvGrpSpPr/>
            <p:nvPr/>
          </p:nvGrpSpPr>
          <p:grpSpPr>
            <a:xfrm>
              <a:off x="18313474" y="5555082"/>
              <a:ext cx="1944216" cy="1210351"/>
              <a:chOff x="2556519" y="6959423"/>
              <a:chExt cx="1944216" cy="1210351"/>
            </a:xfrm>
          </p:grpSpPr>
          <p:sp>
            <p:nvSpPr>
              <p:cNvPr id="85" name="圆柱形 84"/>
              <p:cNvSpPr/>
              <p:nvPr/>
            </p:nvSpPr>
            <p:spPr bwMode="auto">
              <a:xfrm>
                <a:off x="2556519" y="6959423"/>
                <a:ext cx="1944216" cy="1210351"/>
              </a:xfrm>
              <a:prstGeom prst="can">
                <a:avLst/>
              </a:prstGeom>
              <a:solidFill>
                <a:srgbClr val="9C71AF"/>
              </a:solidFill>
              <a:ln>
                <a:solidFill>
                  <a:schemeClr val="bg1"/>
                </a:solidFill>
              </a:ln>
              <a:effectLst/>
            </p:spPr>
            <p:txBody>
              <a:bodyPr anchor="ctr"/>
              <a:lstStyle/>
              <a:p>
                <a:pPr algn="ctr" eaLnBrk="1" hangingPunct="1">
                  <a:buClr>
                    <a:srgbClr val="CC9900"/>
                  </a:buClr>
                  <a:buFont typeface="Wingdings" panose="05000000000000000000" pitchFamily="2" charset="2"/>
                  <a:buChar char="n"/>
                  <a:defRPr/>
                </a:pPr>
                <a:endParaRPr lang="zh-CN" altLang="en-US" sz="18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Microsoft YaHei" panose="020B0503020204020204" pitchFamily="34" charset="-122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2914879" y="7419736"/>
                <a:ext cx="1369751" cy="643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t">
                  <a:defRPr/>
                </a:pPr>
                <a:r>
                  <a:rPr lang="en-US" altLang="zh-CN" sz="1500" dirty="0">
                    <a:solidFill>
                      <a:prstClr val="white"/>
                    </a:solidFill>
                    <a:latin typeface="Huawei Sans" panose="020C0503030203020204" pitchFamily="34" charset="0"/>
                    <a:ea typeface="Microsoft YaHei" panose="020B0503020204020204" pitchFamily="34" charset="-122"/>
                    <a:cs typeface="Huawei Sans" panose="020C0503030203020204" pitchFamily="34" charset="0"/>
                    <a:sym typeface="Microsoft YaHei" panose="020B0503020204020204" pitchFamily="34" charset="-122"/>
                  </a:rPr>
                  <a:t>HDFS</a:t>
                </a:r>
                <a:r>
                  <a:rPr lang="en-US" altLang="zh-CN" sz="1500" dirty="0">
                    <a:solidFill>
                      <a:prstClr val="white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ea"/>
                    <a:sym typeface="Microsoft YaHei" panose="020B0503020204020204" pitchFamily="34" charset="-122"/>
                  </a:rPr>
                  <a:t> </a:t>
                </a:r>
                <a:endParaRPr lang="en-US" altLang="zh-CN" sz="1500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Microsoft YaHei" panose="020B0503020204020204" pitchFamily="34" charset="-122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8313474" y="9371506"/>
              <a:ext cx="1944216" cy="1210351"/>
              <a:chOff x="2556519" y="6959423"/>
              <a:chExt cx="1944216" cy="1210351"/>
            </a:xfrm>
          </p:grpSpPr>
          <p:sp>
            <p:nvSpPr>
              <p:cNvPr id="83" name="圆柱形 82"/>
              <p:cNvSpPr/>
              <p:nvPr/>
            </p:nvSpPr>
            <p:spPr bwMode="auto">
              <a:xfrm>
                <a:off x="2556519" y="6959423"/>
                <a:ext cx="1944216" cy="1210351"/>
              </a:xfrm>
              <a:prstGeom prst="can">
                <a:avLst/>
              </a:prstGeom>
              <a:solidFill>
                <a:srgbClr val="9C71AF"/>
              </a:solidFill>
              <a:ln>
                <a:solidFill>
                  <a:schemeClr val="bg1"/>
                </a:solidFill>
              </a:ln>
              <a:effectLst/>
            </p:spPr>
            <p:txBody>
              <a:bodyPr anchor="ctr"/>
              <a:lstStyle/>
              <a:p>
                <a:pPr algn="ctr" eaLnBrk="1" hangingPunct="1">
                  <a:buClr>
                    <a:srgbClr val="CC9900"/>
                  </a:buClr>
                  <a:buFont typeface="Wingdings" panose="05000000000000000000" pitchFamily="2" charset="2"/>
                  <a:buChar char="n"/>
                  <a:defRPr/>
                </a:pPr>
                <a:endParaRPr lang="zh-CN" altLang="en-US" sz="18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Microsoft YaHei" panose="020B0503020204020204" pitchFamily="34" charset="-122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914877" y="7419736"/>
                <a:ext cx="1369753" cy="643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t">
                  <a:defRPr/>
                </a:pPr>
                <a:r>
                  <a:rPr lang="en-US" altLang="zh-CN" sz="1500" dirty="0">
                    <a:solidFill>
                      <a:prstClr val="white"/>
                    </a:solidFill>
                    <a:latin typeface="Huawei Sans" panose="020C0503030203020204" pitchFamily="34" charset="0"/>
                    <a:ea typeface="Microsoft YaHei" panose="020B0503020204020204" pitchFamily="34" charset="-122"/>
                    <a:cs typeface="Huawei Sans" panose="020C0503030203020204" pitchFamily="34" charset="0"/>
                    <a:sym typeface="Microsoft YaHei" panose="020B0503020204020204" pitchFamily="34" charset="-122"/>
                  </a:rPr>
                  <a:t>HDFS </a:t>
                </a:r>
                <a:endParaRPr lang="en-US" altLang="zh-CN" sz="1500" dirty="0">
                  <a:solidFill>
                    <a:prstClr val="white"/>
                  </a:solidFill>
                  <a:latin typeface="Huawei Sans" panose="020C0503030203020204" pitchFamily="34" charset="0"/>
                  <a:ea typeface="Microsoft YaHei" panose="020B0503020204020204" pitchFamily="34" charset="-122"/>
                  <a:cs typeface="Huawei Sans" panose="020C0503030203020204" pitchFamily="34" charset="0"/>
                  <a:sym typeface="Microsoft YaHei" panose="020B0503020204020204" pitchFamily="34" charset="-122"/>
                </a:endParaRPr>
              </a:p>
            </p:txBody>
          </p:sp>
        </p:grpSp>
        <p:cxnSp>
          <p:nvCxnSpPr>
            <p:cNvPr id="71" name="直接箭头连接符 70"/>
            <p:cNvCxnSpPr>
              <a:stCxn id="121" idx="4"/>
              <a:endCxn id="113" idx="1"/>
            </p:cNvCxnSpPr>
            <p:nvPr/>
          </p:nvCxnSpPr>
          <p:spPr>
            <a:xfrm flipV="1">
              <a:off x="5064002" y="6556486"/>
              <a:ext cx="952417" cy="1511984"/>
            </a:xfrm>
            <a:prstGeom prst="straightConnector1">
              <a:avLst/>
            </a:prstGeom>
            <a:ln w="28575">
              <a:solidFill>
                <a:srgbClr val="73737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>
              <a:stCxn id="113" idx="2"/>
              <a:endCxn id="115" idx="0"/>
            </p:cNvCxnSpPr>
            <p:nvPr/>
          </p:nvCxnSpPr>
          <p:spPr>
            <a:xfrm>
              <a:off x="6943054" y="7089284"/>
              <a:ext cx="0" cy="950259"/>
            </a:xfrm>
            <a:prstGeom prst="straightConnector1">
              <a:avLst/>
            </a:prstGeom>
            <a:ln w="28575">
              <a:solidFill>
                <a:srgbClr val="73737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箭头连接符 72"/>
            <p:cNvCxnSpPr>
              <a:endCxn id="117" idx="1"/>
            </p:cNvCxnSpPr>
            <p:nvPr/>
          </p:nvCxnSpPr>
          <p:spPr>
            <a:xfrm flipV="1">
              <a:off x="7869689" y="7564229"/>
              <a:ext cx="883032" cy="1053848"/>
            </a:xfrm>
            <a:prstGeom prst="straightConnector1">
              <a:avLst/>
            </a:prstGeom>
            <a:ln w="28575">
              <a:solidFill>
                <a:srgbClr val="73737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/>
            <p:cNvCxnSpPr>
              <a:stCxn id="115" idx="3"/>
              <a:endCxn id="119" idx="1"/>
            </p:cNvCxnSpPr>
            <p:nvPr/>
          </p:nvCxnSpPr>
          <p:spPr>
            <a:xfrm>
              <a:off x="7869689" y="8572341"/>
              <a:ext cx="883032" cy="1008112"/>
            </a:xfrm>
            <a:prstGeom prst="straightConnector1">
              <a:avLst/>
            </a:prstGeom>
            <a:ln w="28575">
              <a:solidFill>
                <a:srgbClr val="73737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/>
            <p:cNvCxnSpPr>
              <a:stCxn id="117" idx="3"/>
              <a:endCxn id="107" idx="1"/>
            </p:cNvCxnSpPr>
            <p:nvPr/>
          </p:nvCxnSpPr>
          <p:spPr>
            <a:xfrm flipV="1">
              <a:off x="10480836" y="5334451"/>
              <a:ext cx="2125595" cy="2229778"/>
            </a:xfrm>
            <a:prstGeom prst="straightConnector1">
              <a:avLst/>
            </a:prstGeom>
            <a:ln w="28575">
              <a:solidFill>
                <a:srgbClr val="73737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/>
            <p:cNvCxnSpPr>
              <a:stCxn id="107" idx="2"/>
            </p:cNvCxnSpPr>
            <p:nvPr/>
          </p:nvCxnSpPr>
          <p:spPr>
            <a:xfrm>
              <a:off x="13533066" y="5867249"/>
              <a:ext cx="1180008" cy="586017"/>
            </a:xfrm>
            <a:prstGeom prst="straightConnector1">
              <a:avLst/>
            </a:prstGeom>
            <a:ln w="28575">
              <a:solidFill>
                <a:srgbClr val="73737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/>
            <p:cNvCxnSpPr>
              <a:stCxn id="109" idx="0"/>
              <a:endCxn id="105" idx="2"/>
            </p:cNvCxnSpPr>
            <p:nvPr/>
          </p:nvCxnSpPr>
          <p:spPr>
            <a:xfrm flipV="1">
              <a:off x="14838639" y="5867249"/>
              <a:ext cx="1368152" cy="586017"/>
            </a:xfrm>
            <a:prstGeom prst="straightConnector1">
              <a:avLst/>
            </a:prstGeom>
            <a:ln w="28575">
              <a:solidFill>
                <a:srgbClr val="73737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箭头连接符 77"/>
            <p:cNvCxnSpPr>
              <a:stCxn id="95" idx="2"/>
              <a:endCxn id="97" idx="0"/>
            </p:cNvCxnSpPr>
            <p:nvPr/>
          </p:nvCxnSpPr>
          <p:spPr>
            <a:xfrm>
              <a:off x="13533066" y="9683673"/>
              <a:ext cx="1305573" cy="586017"/>
            </a:xfrm>
            <a:prstGeom prst="straightConnector1">
              <a:avLst/>
            </a:prstGeom>
            <a:ln w="28575">
              <a:solidFill>
                <a:srgbClr val="73737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/>
            <p:cNvCxnSpPr>
              <a:stCxn id="97" idx="0"/>
              <a:endCxn id="93" idx="2"/>
            </p:cNvCxnSpPr>
            <p:nvPr/>
          </p:nvCxnSpPr>
          <p:spPr>
            <a:xfrm flipV="1">
              <a:off x="14838639" y="9683673"/>
              <a:ext cx="1368152" cy="586017"/>
            </a:xfrm>
            <a:prstGeom prst="straightConnector1">
              <a:avLst/>
            </a:prstGeom>
            <a:ln w="28575">
              <a:solidFill>
                <a:srgbClr val="73737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/>
            <p:cNvCxnSpPr>
              <a:stCxn id="119" idx="3"/>
              <a:endCxn id="95" idx="1"/>
            </p:cNvCxnSpPr>
            <p:nvPr/>
          </p:nvCxnSpPr>
          <p:spPr>
            <a:xfrm flipV="1">
              <a:off x="10480836" y="9150875"/>
              <a:ext cx="2125595" cy="429578"/>
            </a:xfrm>
            <a:prstGeom prst="straightConnector1">
              <a:avLst/>
            </a:prstGeom>
            <a:ln w="28575">
              <a:solidFill>
                <a:srgbClr val="73737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80"/>
            <p:cNvCxnSpPr>
              <a:stCxn id="105" idx="3"/>
              <a:endCxn id="85" idx="2"/>
            </p:cNvCxnSpPr>
            <p:nvPr/>
          </p:nvCxnSpPr>
          <p:spPr>
            <a:xfrm>
              <a:off x="17070848" y="5334451"/>
              <a:ext cx="1242626" cy="825807"/>
            </a:xfrm>
            <a:prstGeom prst="straightConnector1">
              <a:avLst/>
            </a:prstGeom>
            <a:ln w="28575">
              <a:solidFill>
                <a:srgbClr val="73737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>
              <a:stCxn id="93" idx="3"/>
              <a:endCxn id="83" idx="2"/>
            </p:cNvCxnSpPr>
            <p:nvPr/>
          </p:nvCxnSpPr>
          <p:spPr>
            <a:xfrm>
              <a:off x="17070848" y="9150875"/>
              <a:ext cx="1242626" cy="825807"/>
            </a:xfrm>
            <a:prstGeom prst="straightConnector1">
              <a:avLst/>
            </a:prstGeom>
            <a:ln w="28575">
              <a:solidFill>
                <a:srgbClr val="73737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海量日志聚合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911424" y="1232756"/>
            <a:ext cx="10560049" cy="4680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本章主要介绍了</a:t>
            </a:r>
            <a:r>
              <a:rPr lang="en-US" altLang="zh-CN" dirty="0" smtClean="0"/>
              <a:t>Flume</a:t>
            </a:r>
            <a:r>
              <a:rPr lang="zh-CN" altLang="en-US" dirty="0" smtClean="0"/>
              <a:t>的功能和应用场景，并对</a:t>
            </a:r>
            <a:r>
              <a:rPr lang="en-US" altLang="zh-CN" dirty="0" smtClean="0"/>
              <a:t>Flume</a:t>
            </a:r>
            <a:r>
              <a:rPr lang="zh-CN" altLang="en-US" dirty="0" smtClean="0"/>
              <a:t>的一些基本概念、作用、可靠性。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4294967295"/>
          </p:nvPr>
        </p:nvSpPr>
        <p:spPr>
          <a:xfrm>
            <a:off x="451191" y="1247555"/>
            <a:ext cx="11307600" cy="4680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sym typeface="+mn-lt"/>
              </a:rPr>
              <a:t>Flume</a:t>
            </a:r>
            <a:r>
              <a:rPr lang="zh-CN" altLang="en-US" dirty="0">
                <a:sym typeface="+mn-lt"/>
              </a:rPr>
              <a:t>是什么，可以用来干什么？</a:t>
            </a:r>
            <a:endParaRPr lang="en-US" altLang="zh-CN" dirty="0">
              <a:sym typeface="+mn-lt"/>
            </a:endParaRPr>
          </a:p>
          <a:p>
            <a:r>
              <a:rPr lang="en-US" altLang="zh-CN" dirty="0">
                <a:sym typeface="+mn-lt"/>
              </a:rPr>
              <a:t>Flume</a:t>
            </a:r>
            <a:r>
              <a:rPr lang="zh-CN" altLang="en-US" dirty="0">
                <a:sym typeface="+mn-lt"/>
              </a:rPr>
              <a:t>有哪些关键特性？</a:t>
            </a:r>
            <a:endParaRPr lang="en-US" altLang="zh-CN" dirty="0">
              <a:sym typeface="+mn-lt"/>
            </a:endParaRPr>
          </a:p>
          <a:p>
            <a:r>
              <a:rPr lang="en-US" altLang="zh-CN" dirty="0">
                <a:sym typeface="+mn-lt"/>
              </a:rPr>
              <a:t>Source/Channel/Sink</a:t>
            </a:r>
            <a:r>
              <a:rPr lang="zh-CN" altLang="en-US" dirty="0">
                <a:sym typeface="+mn-lt"/>
              </a:rPr>
              <a:t>分别有什么作用？</a:t>
            </a:r>
            <a:endParaRPr lang="en-US" altLang="zh-CN" dirty="0">
              <a:sym typeface="+mn-lt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4294967295"/>
          </p:nvPr>
        </p:nvSpPr>
        <p:spPr>
          <a:xfrm>
            <a:off x="445851" y="1247556"/>
            <a:ext cx="11307600" cy="46797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ym typeface="Microsoft YaHei" panose="020B0503020204020204" pitchFamily="34" charset="-122"/>
              </a:rPr>
              <a:t>学完本章节后，您将能够：</a:t>
            </a:r>
            <a:endParaRPr lang="en-US" altLang="zh-CN" dirty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>
                <a:sym typeface="Microsoft YaHei" panose="020B0503020204020204" pitchFamily="34" charset="-122"/>
              </a:rPr>
              <a:t>熟悉</a:t>
            </a:r>
            <a:r>
              <a:rPr lang="en-US" altLang="zh-CN" dirty="0">
                <a:sym typeface="Microsoft YaHei" panose="020B0503020204020204" pitchFamily="34" charset="-122"/>
              </a:rPr>
              <a:t>Flume</a:t>
            </a:r>
            <a:r>
              <a:rPr lang="zh-CN" altLang="en-US" dirty="0">
                <a:sym typeface="Microsoft YaHei" panose="020B0503020204020204" pitchFamily="34" charset="-122"/>
              </a:rPr>
              <a:t>是什么</a:t>
            </a:r>
            <a:endParaRPr lang="en-US" altLang="zh-CN" dirty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>
                <a:sym typeface="Microsoft YaHei" panose="020B0503020204020204" pitchFamily="34" charset="-122"/>
              </a:rPr>
              <a:t>熟悉</a:t>
            </a:r>
            <a:r>
              <a:rPr lang="en-US" altLang="zh-CN" dirty="0">
                <a:sym typeface="Microsoft YaHei" panose="020B0503020204020204" pitchFamily="34" charset="-122"/>
              </a:rPr>
              <a:t>Flume</a:t>
            </a:r>
            <a:r>
              <a:rPr lang="zh-CN" altLang="en-US" dirty="0">
                <a:sym typeface="Microsoft YaHei" panose="020B0503020204020204" pitchFamily="34" charset="-122"/>
              </a:rPr>
              <a:t>能</a:t>
            </a:r>
            <a:r>
              <a:rPr lang="zh-CN" altLang="en-US" dirty="0" smtClean="0">
                <a:sym typeface="Microsoft YaHei" panose="020B0503020204020204" pitchFamily="34" charset="-122"/>
              </a:rPr>
              <a:t>干什么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掌握</a:t>
            </a:r>
            <a:r>
              <a:rPr lang="en-US" altLang="zh-CN" dirty="0">
                <a:sym typeface="Microsoft YaHei" panose="020B0503020204020204" pitchFamily="34" charset="-122"/>
              </a:rPr>
              <a:t>Flume</a:t>
            </a:r>
            <a:r>
              <a:rPr lang="zh-CN" altLang="en-US" dirty="0">
                <a:sym typeface="Microsoft YaHei" panose="020B0503020204020204" pitchFamily="34" charset="-122"/>
              </a:rPr>
              <a:t>的系统架构</a:t>
            </a:r>
            <a:endParaRPr lang="en-US" altLang="zh-CN" dirty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>
                <a:sym typeface="Microsoft YaHei" panose="020B0503020204020204" pitchFamily="34" charset="-122"/>
              </a:rPr>
              <a:t>掌握</a:t>
            </a:r>
            <a:r>
              <a:rPr lang="en-US" altLang="zh-CN" dirty="0">
                <a:sym typeface="Microsoft YaHei" panose="020B0503020204020204" pitchFamily="34" charset="-122"/>
              </a:rPr>
              <a:t>Flume</a:t>
            </a:r>
            <a:r>
              <a:rPr lang="zh-CN" altLang="en-US" dirty="0">
                <a:sym typeface="Microsoft YaHei" panose="020B0503020204020204" pitchFamily="34" charset="-122"/>
              </a:rPr>
              <a:t>关键特性介绍</a:t>
            </a:r>
            <a:endParaRPr lang="en-US" altLang="zh-CN" dirty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>
                <a:sym typeface="Microsoft YaHei" panose="020B0503020204020204" pitchFamily="34" charset="-122"/>
              </a:rPr>
              <a:t>熟悉</a:t>
            </a:r>
            <a:r>
              <a:rPr lang="en-US" altLang="zh-CN" dirty="0">
                <a:sym typeface="Microsoft YaHei" panose="020B0503020204020204" pitchFamily="34" charset="-122"/>
              </a:rPr>
              <a:t>Flume</a:t>
            </a:r>
            <a:r>
              <a:rPr lang="zh-CN" altLang="en-US" dirty="0">
                <a:sym typeface="Microsoft YaHei" panose="020B0503020204020204" pitchFamily="34" charset="-122"/>
              </a:rPr>
              <a:t>应用举例</a:t>
            </a:r>
            <a:endParaRPr lang="en-US" altLang="zh-CN" dirty="0">
              <a:sym typeface="Microsoft YaHei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latin typeface="Huawei Sans" panose="020C0503030203020204" pitchFamily="34" charset="0"/>
                <a:cs typeface="Huawei Sans" panose="020C0503030203020204" pitchFamily="34" charset="0"/>
              </a:rPr>
              <a:t>Flume</a:t>
            </a:r>
            <a:r>
              <a:rPr lang="zh-CN" altLang="en-US" b="1" dirty="0"/>
              <a:t>简介及架构</a:t>
            </a:r>
            <a:endParaRPr lang="zh-CN" altLang="en-US" b="1" dirty="0"/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Flume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关键特性介绍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Flume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应用举例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Microsoft YaHei" panose="020B0503020204020204" pitchFamily="34" charset="-122"/>
              </a:rPr>
              <a:t>Flume</a:t>
            </a:r>
            <a:r>
              <a:rPr lang="zh-CN" altLang="en-US" dirty="0">
                <a:sym typeface="Microsoft YaHei" panose="020B0503020204020204" pitchFamily="34" charset="-122"/>
              </a:rPr>
              <a:t>是什么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ym typeface="Microsoft YaHei" panose="020B0503020204020204" pitchFamily="34" charset="-122"/>
              </a:rPr>
              <a:t>Flume</a:t>
            </a:r>
            <a:r>
              <a:rPr lang="zh-CN" altLang="en-US" dirty="0">
                <a:sym typeface="Microsoft YaHei" panose="020B0503020204020204" pitchFamily="34" charset="-122"/>
              </a:rPr>
              <a:t>是流式日志采集工具，</a:t>
            </a:r>
            <a:r>
              <a:rPr lang="en-US" altLang="zh-CN" dirty="0">
                <a:sym typeface="Microsoft YaHei" panose="020B0503020204020204" pitchFamily="34" charset="-122"/>
              </a:rPr>
              <a:t>Flume</a:t>
            </a:r>
            <a:r>
              <a:rPr lang="zh-CN" altLang="en-US" dirty="0">
                <a:sym typeface="Microsoft YaHei" panose="020B0503020204020204" pitchFamily="34" charset="-122"/>
              </a:rPr>
              <a:t>提供对数据进行简单处理并且写到各种数据接受方 ，</a:t>
            </a:r>
            <a:r>
              <a:rPr lang="en-US" altLang="zh-CN" dirty="0">
                <a:sym typeface="Microsoft YaHei" panose="020B0503020204020204" pitchFamily="34" charset="-122"/>
              </a:rPr>
              <a:t>Flume</a:t>
            </a:r>
            <a:r>
              <a:rPr lang="zh-CN" altLang="en-US" dirty="0">
                <a:sym typeface="Microsoft YaHei" panose="020B0503020204020204" pitchFamily="34" charset="-122"/>
              </a:rPr>
              <a:t>提供从本地文件 、实时日志 、</a:t>
            </a:r>
            <a:r>
              <a:rPr lang="en-US" altLang="zh-CN" dirty="0">
                <a:sym typeface="Microsoft YaHei" panose="020B0503020204020204" pitchFamily="34" charset="-122"/>
              </a:rPr>
              <a:t>REST</a:t>
            </a:r>
            <a:r>
              <a:rPr lang="zh-CN" altLang="en-US" dirty="0">
                <a:sym typeface="Microsoft YaHei" panose="020B0503020204020204" pitchFamily="34" charset="-122"/>
              </a:rPr>
              <a:t>消息、 </a:t>
            </a:r>
            <a:r>
              <a:rPr lang="en-US" altLang="zh-CN" dirty="0">
                <a:sym typeface="Microsoft YaHei" panose="020B0503020204020204" pitchFamily="34" charset="-122"/>
              </a:rPr>
              <a:t>Thrift </a:t>
            </a:r>
            <a:r>
              <a:rPr lang="zh-CN" altLang="en-US" dirty="0">
                <a:sym typeface="Microsoft YaHei" panose="020B0503020204020204" pitchFamily="34" charset="-122"/>
              </a:rPr>
              <a:t>、</a:t>
            </a:r>
            <a:r>
              <a:rPr lang="en-US" altLang="zh-CN" dirty="0">
                <a:sym typeface="Microsoft YaHei" panose="020B0503020204020204" pitchFamily="34" charset="-122"/>
              </a:rPr>
              <a:t>Avro</a:t>
            </a:r>
            <a:r>
              <a:rPr lang="zh-CN" altLang="en-US" dirty="0">
                <a:sym typeface="Microsoft YaHei" panose="020B0503020204020204" pitchFamily="34" charset="-122"/>
              </a:rPr>
              <a:t>、</a:t>
            </a:r>
            <a:r>
              <a:rPr lang="en-US" altLang="zh-CN" dirty="0">
                <a:sym typeface="Microsoft YaHei" panose="020B0503020204020204" pitchFamily="34" charset="-122"/>
              </a:rPr>
              <a:t>Syslog</a:t>
            </a:r>
            <a:r>
              <a:rPr lang="zh-CN" altLang="en-US" dirty="0">
                <a:sym typeface="Microsoft YaHei" panose="020B0503020204020204" pitchFamily="34" charset="-122"/>
              </a:rPr>
              <a:t>、</a:t>
            </a:r>
            <a:r>
              <a:rPr lang="en-US" altLang="zh-CN" dirty="0">
                <a:sym typeface="Microsoft YaHei" panose="020B0503020204020204" pitchFamily="34" charset="-122"/>
              </a:rPr>
              <a:t>Kafka</a:t>
            </a:r>
            <a:r>
              <a:rPr lang="zh-CN" altLang="en-US" dirty="0">
                <a:sym typeface="Microsoft YaHei" panose="020B0503020204020204" pitchFamily="34" charset="-122"/>
              </a:rPr>
              <a:t>等数据源上收集数据的能力。 </a:t>
            </a:r>
            <a:endParaRPr lang="en-US" altLang="zh-CN" dirty="0">
              <a:sym typeface="Microsoft YaHei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Microsoft YaHei" panose="020B0503020204020204" pitchFamily="34" charset="-122"/>
              </a:rPr>
              <a:t>Flume</a:t>
            </a:r>
            <a:r>
              <a:rPr lang="zh-CN" altLang="en-US" dirty="0">
                <a:sym typeface="Microsoft YaHei" panose="020B0503020204020204" pitchFamily="34" charset="-122"/>
              </a:rPr>
              <a:t>能干什么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ym typeface="Microsoft YaHei" panose="020B0503020204020204" pitchFamily="34" charset="-122"/>
              </a:rPr>
              <a:t>提供从固定目录下采集日志信息到目的地 </a:t>
            </a:r>
            <a:r>
              <a:rPr lang="en-US" altLang="zh-CN" dirty="0">
                <a:sym typeface="Microsoft YaHei" panose="020B0503020204020204" pitchFamily="34" charset="-122"/>
              </a:rPr>
              <a:t>(HDFS, </a:t>
            </a:r>
            <a:r>
              <a:rPr lang="en-US" altLang="zh-CN" dirty="0" err="1">
                <a:sym typeface="Microsoft YaHei" panose="020B0503020204020204" pitchFamily="34" charset="-122"/>
              </a:rPr>
              <a:t>HBase</a:t>
            </a:r>
            <a:r>
              <a:rPr lang="en-US" altLang="zh-CN" dirty="0">
                <a:sym typeface="Microsoft YaHei" panose="020B0503020204020204" pitchFamily="34" charset="-122"/>
              </a:rPr>
              <a:t>, Kafka) </a:t>
            </a:r>
            <a:r>
              <a:rPr lang="zh-CN" altLang="en-US" dirty="0">
                <a:sym typeface="Microsoft YaHei" panose="020B0503020204020204" pitchFamily="34" charset="-122"/>
              </a:rPr>
              <a:t>能力。</a:t>
            </a:r>
            <a:endParaRPr lang="en-US" altLang="zh-CN" dirty="0">
              <a:sym typeface="Microsoft YaHei" panose="020B0503020204020204" pitchFamily="34" charset="-122"/>
            </a:endParaRPr>
          </a:p>
          <a:p>
            <a:r>
              <a:rPr lang="zh-CN" altLang="en-US" dirty="0">
                <a:sym typeface="Microsoft YaHei" panose="020B0503020204020204" pitchFamily="34" charset="-122"/>
              </a:rPr>
              <a:t>提供实时采集日志信息 到目的地的能力。</a:t>
            </a:r>
            <a:endParaRPr lang="en-US" altLang="zh-CN" dirty="0">
              <a:sym typeface="Microsoft YaHei" panose="020B0503020204020204" pitchFamily="34" charset="-122"/>
            </a:endParaRPr>
          </a:p>
          <a:p>
            <a:r>
              <a:rPr lang="en-US" altLang="zh-CN" dirty="0">
                <a:sym typeface="Microsoft YaHei" panose="020B0503020204020204" pitchFamily="34" charset="-122"/>
              </a:rPr>
              <a:t>Flume</a:t>
            </a:r>
            <a:r>
              <a:rPr lang="zh-CN" altLang="en-US" dirty="0">
                <a:sym typeface="Microsoft YaHei" panose="020B0503020204020204" pitchFamily="34" charset="-122"/>
              </a:rPr>
              <a:t>支持级联 </a:t>
            </a:r>
            <a:r>
              <a:rPr lang="en-US" altLang="zh-CN" dirty="0">
                <a:sym typeface="Microsoft YaHei" panose="020B0503020204020204" pitchFamily="34" charset="-122"/>
              </a:rPr>
              <a:t>(</a:t>
            </a:r>
            <a:r>
              <a:rPr lang="zh-CN" altLang="en-US" dirty="0">
                <a:sym typeface="Microsoft YaHei" panose="020B0503020204020204" pitchFamily="34" charset="-122"/>
              </a:rPr>
              <a:t>多个</a:t>
            </a:r>
            <a:r>
              <a:rPr lang="en-US" altLang="zh-CN" dirty="0">
                <a:sym typeface="Microsoft YaHei" panose="020B0503020204020204" pitchFamily="34" charset="-122"/>
              </a:rPr>
              <a:t>Flume</a:t>
            </a:r>
            <a:r>
              <a:rPr lang="zh-CN" altLang="en-US" dirty="0">
                <a:sym typeface="Microsoft YaHei" panose="020B0503020204020204" pitchFamily="34" charset="-122"/>
              </a:rPr>
              <a:t>对接起来</a:t>
            </a:r>
            <a:r>
              <a:rPr lang="en-US" altLang="zh-CN" dirty="0">
                <a:sym typeface="Microsoft YaHei" panose="020B0503020204020204" pitchFamily="34" charset="-122"/>
              </a:rPr>
              <a:t>)</a:t>
            </a:r>
            <a:r>
              <a:rPr lang="zh-CN" altLang="en-US" dirty="0">
                <a:sym typeface="Microsoft YaHei" panose="020B0503020204020204" pitchFamily="34" charset="-122"/>
              </a:rPr>
              <a:t>，合并数据的能力。</a:t>
            </a:r>
            <a:endParaRPr lang="en-US" altLang="zh-CN" dirty="0">
              <a:sym typeface="Microsoft YaHei" panose="020B0503020204020204" pitchFamily="34" charset="-122"/>
            </a:endParaRPr>
          </a:p>
          <a:p>
            <a:r>
              <a:rPr lang="en-US" altLang="zh-CN" dirty="0">
                <a:sym typeface="Microsoft YaHei" panose="020B0503020204020204" pitchFamily="34" charset="-122"/>
              </a:rPr>
              <a:t>Flume</a:t>
            </a:r>
            <a:r>
              <a:rPr lang="zh-CN" altLang="en-US" dirty="0">
                <a:sym typeface="Microsoft YaHei" panose="020B0503020204020204" pitchFamily="34" charset="-122"/>
              </a:rPr>
              <a:t>支持按照用户定制采集数据的能力。</a:t>
            </a:r>
            <a:endParaRPr lang="en-US" altLang="zh-CN" dirty="0">
              <a:sym typeface="Microsoft YaHei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Flume Agent</a:t>
            </a:r>
            <a:r>
              <a:rPr lang="zh-CN" altLang="en-US" dirty="0" smtClean="0">
                <a:sym typeface="Microsoft YaHei" panose="020B0503020204020204" pitchFamily="34" charset="-122"/>
              </a:rPr>
              <a:t>架构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26627" name="Text Placeholder 3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基础架构：</a:t>
            </a:r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可以单节点直接采集数据，主要应用于集群内数据。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 smtClean="0">
              <a:sym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CN" dirty="0" smtClean="0">
              <a:sym typeface="Microsoft YaHei" panose="020B0503020204020204" pitchFamily="34" charset="-122"/>
            </a:endParaRPr>
          </a:p>
          <a:p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多</a:t>
            </a:r>
            <a:r>
              <a:rPr lang="en-US" altLang="zh-CN" dirty="0" smtClean="0">
                <a:sym typeface="Microsoft YaHei" panose="020B0503020204020204" pitchFamily="34" charset="-122"/>
              </a:rPr>
              <a:t>agent</a:t>
            </a:r>
            <a:r>
              <a:rPr lang="zh-CN" altLang="en-US" dirty="0" smtClean="0">
                <a:sym typeface="Microsoft YaHei" panose="020B0503020204020204" pitchFamily="34" charset="-122"/>
              </a:rPr>
              <a:t>架构：</a:t>
            </a:r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可以将多个节点连接起来，将最初的数据源经过收集，存储到最终的存储系统中。主要应用于集群外的数据导入到集群内。 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>
              <a:sym typeface="Microsoft YaHei" panose="020B0503020204020204" pitchFamily="34" charset="-122"/>
            </a:endParaRPr>
          </a:p>
        </p:txBody>
      </p:sp>
      <p:sp>
        <p:nvSpPr>
          <p:cNvPr id="16388" name="椭圆 9"/>
          <p:cNvSpPr>
            <a:spLocks noChangeArrowheads="1"/>
          </p:cNvSpPr>
          <p:nvPr/>
        </p:nvSpPr>
        <p:spPr bwMode="auto">
          <a:xfrm>
            <a:off x="3143250" y="4905375"/>
            <a:ext cx="1189038" cy="3952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Source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389" name="流程图: 直接访问存储器 10"/>
          <p:cNvSpPr>
            <a:spLocks noChangeArrowheads="1"/>
          </p:cNvSpPr>
          <p:nvPr/>
        </p:nvSpPr>
        <p:spPr bwMode="auto">
          <a:xfrm>
            <a:off x="3792539" y="5337175"/>
            <a:ext cx="1582737" cy="395288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lIns="18000" rIns="54000"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Channel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390" name="椭圆 11"/>
          <p:cNvSpPr>
            <a:spLocks noChangeArrowheads="1"/>
          </p:cNvSpPr>
          <p:nvPr/>
        </p:nvSpPr>
        <p:spPr bwMode="auto">
          <a:xfrm>
            <a:off x="4997450" y="4922839"/>
            <a:ext cx="882650" cy="4143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Sink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391" name="流程图: 磁盘 12"/>
          <p:cNvSpPr>
            <a:spLocks noChangeArrowheads="1"/>
          </p:cNvSpPr>
          <p:nvPr/>
        </p:nvSpPr>
        <p:spPr bwMode="auto">
          <a:xfrm>
            <a:off x="2314576" y="5462588"/>
            <a:ext cx="720725" cy="450850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Log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392" name="流程图: 磁盘 13"/>
          <p:cNvSpPr>
            <a:spLocks noChangeArrowheads="1"/>
          </p:cNvSpPr>
          <p:nvPr/>
        </p:nvSpPr>
        <p:spPr bwMode="auto">
          <a:xfrm>
            <a:off x="9372600" y="5462589"/>
            <a:ext cx="719138" cy="414337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lIns="54000" rIns="54000" anchor="ctr"/>
          <a:lstStyle/>
          <a:p>
            <a:pPr algn="ctr"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HDFS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393" name="椭圆 14"/>
          <p:cNvSpPr>
            <a:spLocks noChangeArrowheads="1"/>
          </p:cNvSpPr>
          <p:nvPr/>
        </p:nvSpPr>
        <p:spPr bwMode="auto">
          <a:xfrm>
            <a:off x="6456364" y="4905376"/>
            <a:ext cx="1152525" cy="3603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eaLnBrk="1" fontAlgn="t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Source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394" name="流程图: 直接访问存储器 15"/>
          <p:cNvSpPr>
            <a:spLocks noChangeArrowheads="1"/>
          </p:cNvSpPr>
          <p:nvPr/>
        </p:nvSpPr>
        <p:spPr bwMode="auto">
          <a:xfrm>
            <a:off x="6924676" y="5373689"/>
            <a:ext cx="1655763" cy="358775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lIns="18000" rIns="54000"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Channel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395" name="椭圆 16"/>
          <p:cNvSpPr>
            <a:spLocks noChangeArrowheads="1"/>
          </p:cNvSpPr>
          <p:nvPr/>
        </p:nvSpPr>
        <p:spPr bwMode="auto">
          <a:xfrm>
            <a:off x="8221664" y="4941889"/>
            <a:ext cx="935037" cy="4667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Sink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26636" name="矩形 17"/>
          <p:cNvSpPr>
            <a:spLocks noChangeArrowheads="1"/>
          </p:cNvSpPr>
          <p:nvPr/>
        </p:nvSpPr>
        <p:spPr bwMode="auto">
          <a:xfrm>
            <a:off x="3071814" y="4868864"/>
            <a:ext cx="2879725" cy="1042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 sz="160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26637" name="矩形 18"/>
          <p:cNvSpPr>
            <a:spLocks noChangeArrowheads="1"/>
          </p:cNvSpPr>
          <p:nvPr/>
        </p:nvSpPr>
        <p:spPr bwMode="auto">
          <a:xfrm>
            <a:off x="6311901" y="4868864"/>
            <a:ext cx="2879725" cy="104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 sz="160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cxnSp>
        <p:nvCxnSpPr>
          <p:cNvPr id="26638" name="直接连接符 19"/>
          <p:cNvCxnSpPr>
            <a:cxnSpLocks noChangeShapeType="1"/>
            <a:stCxn id="16391" idx="1"/>
            <a:endCxn id="16388" idx="2"/>
          </p:cNvCxnSpPr>
          <p:nvPr/>
        </p:nvCxnSpPr>
        <p:spPr bwMode="auto">
          <a:xfrm flipV="1">
            <a:off x="2674938" y="5103814"/>
            <a:ext cx="46831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9" name="直接连接符 20"/>
          <p:cNvCxnSpPr>
            <a:cxnSpLocks noChangeShapeType="1"/>
            <a:stCxn id="16388" idx="4"/>
            <a:endCxn id="16389" idx="1"/>
          </p:cNvCxnSpPr>
          <p:nvPr/>
        </p:nvCxnSpPr>
        <p:spPr bwMode="auto">
          <a:xfrm>
            <a:off x="3736976" y="5300663"/>
            <a:ext cx="55563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直接连接符 21"/>
          <p:cNvCxnSpPr>
            <a:cxnSpLocks noChangeShapeType="1"/>
            <a:stCxn id="16389" idx="4"/>
            <a:endCxn id="16390" idx="4"/>
          </p:cNvCxnSpPr>
          <p:nvPr/>
        </p:nvCxnSpPr>
        <p:spPr bwMode="auto">
          <a:xfrm flipV="1">
            <a:off x="5375275" y="5337175"/>
            <a:ext cx="6350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直接连接符 22"/>
          <p:cNvCxnSpPr>
            <a:cxnSpLocks noChangeShapeType="1"/>
            <a:stCxn id="16390" idx="6"/>
            <a:endCxn id="16393" idx="2"/>
          </p:cNvCxnSpPr>
          <p:nvPr/>
        </p:nvCxnSpPr>
        <p:spPr bwMode="auto">
          <a:xfrm flipV="1">
            <a:off x="5880101" y="5086350"/>
            <a:ext cx="576263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直接连接符 23"/>
          <p:cNvCxnSpPr>
            <a:cxnSpLocks noChangeShapeType="1"/>
            <a:stCxn id="16393" idx="4"/>
            <a:endCxn id="16394" idx="1"/>
          </p:cNvCxnSpPr>
          <p:nvPr/>
        </p:nvCxnSpPr>
        <p:spPr bwMode="auto">
          <a:xfrm flipH="1">
            <a:off x="6924675" y="5265739"/>
            <a:ext cx="10795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3" name="直接连接符 24"/>
          <p:cNvCxnSpPr>
            <a:cxnSpLocks noChangeShapeType="1"/>
            <a:stCxn id="16394" idx="4"/>
            <a:endCxn id="16395" idx="4"/>
          </p:cNvCxnSpPr>
          <p:nvPr/>
        </p:nvCxnSpPr>
        <p:spPr bwMode="auto">
          <a:xfrm flipV="1">
            <a:off x="8580439" y="5408613"/>
            <a:ext cx="1095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直接连接符 25"/>
          <p:cNvCxnSpPr>
            <a:cxnSpLocks noChangeShapeType="1"/>
            <a:stCxn id="16395" idx="6"/>
            <a:endCxn id="16392" idx="1"/>
          </p:cNvCxnSpPr>
          <p:nvPr/>
        </p:nvCxnSpPr>
        <p:spPr bwMode="auto">
          <a:xfrm>
            <a:off x="9156701" y="5175250"/>
            <a:ext cx="5762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5" name="椭圆 31"/>
          <p:cNvSpPr>
            <a:spLocks noChangeArrowheads="1"/>
          </p:cNvSpPr>
          <p:nvPr/>
        </p:nvSpPr>
        <p:spPr bwMode="auto">
          <a:xfrm>
            <a:off x="4151314" y="2204740"/>
            <a:ext cx="1150937" cy="63023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Source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406" name="流程图: 直接访问存储器 32"/>
          <p:cNvSpPr>
            <a:spLocks noChangeArrowheads="1"/>
          </p:cNvSpPr>
          <p:nvPr/>
        </p:nvSpPr>
        <p:spPr bwMode="auto">
          <a:xfrm>
            <a:off x="5591175" y="2800053"/>
            <a:ext cx="1620838" cy="449262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lIns="18000" rIns="54000"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Channel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407" name="椭圆 33"/>
          <p:cNvSpPr>
            <a:spLocks noChangeArrowheads="1"/>
          </p:cNvSpPr>
          <p:nvPr/>
        </p:nvSpPr>
        <p:spPr bwMode="auto">
          <a:xfrm>
            <a:off x="7572376" y="2277765"/>
            <a:ext cx="1008063" cy="6111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Sink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26648" name="矩形 43"/>
          <p:cNvSpPr>
            <a:spLocks noChangeArrowheads="1"/>
          </p:cNvSpPr>
          <p:nvPr/>
        </p:nvSpPr>
        <p:spPr bwMode="auto">
          <a:xfrm>
            <a:off x="3935413" y="1988840"/>
            <a:ext cx="4716462" cy="142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 sz="160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cxnSp>
        <p:nvCxnSpPr>
          <p:cNvPr id="26649" name="直接连接符 44"/>
          <p:cNvCxnSpPr>
            <a:cxnSpLocks noChangeShapeType="1"/>
            <a:stCxn id="16406" idx="4"/>
            <a:endCxn id="16407" idx="3"/>
          </p:cNvCxnSpPr>
          <p:nvPr/>
        </p:nvCxnSpPr>
        <p:spPr bwMode="auto">
          <a:xfrm flipV="1">
            <a:off x="7212013" y="2800054"/>
            <a:ext cx="50800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0" name="直接连接符 45"/>
          <p:cNvCxnSpPr>
            <a:cxnSpLocks noChangeShapeType="1"/>
            <a:stCxn id="16405" idx="4"/>
            <a:endCxn id="16406" idx="1"/>
          </p:cNvCxnSpPr>
          <p:nvPr/>
        </p:nvCxnSpPr>
        <p:spPr bwMode="auto">
          <a:xfrm>
            <a:off x="4725989" y="2834978"/>
            <a:ext cx="865187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1" name="直接连接符 46"/>
          <p:cNvCxnSpPr>
            <a:cxnSpLocks noChangeShapeType="1"/>
            <a:stCxn id="16414" idx="1"/>
            <a:endCxn id="16405" idx="2"/>
          </p:cNvCxnSpPr>
          <p:nvPr/>
        </p:nvCxnSpPr>
        <p:spPr bwMode="auto">
          <a:xfrm flipV="1">
            <a:off x="3179763" y="2520654"/>
            <a:ext cx="97155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2" name="直接连接符 47"/>
          <p:cNvCxnSpPr>
            <a:cxnSpLocks noChangeShapeType="1"/>
            <a:stCxn id="16407" idx="6"/>
            <a:endCxn id="16413" idx="1"/>
          </p:cNvCxnSpPr>
          <p:nvPr/>
        </p:nvCxnSpPr>
        <p:spPr bwMode="auto">
          <a:xfrm>
            <a:off x="8580439" y="2582566"/>
            <a:ext cx="809625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3" name="流程图: 磁盘 48"/>
          <p:cNvSpPr>
            <a:spLocks noChangeArrowheads="1"/>
          </p:cNvSpPr>
          <p:nvPr/>
        </p:nvSpPr>
        <p:spPr bwMode="auto">
          <a:xfrm>
            <a:off x="8940801" y="2834978"/>
            <a:ext cx="900113" cy="431800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lIns="54000" rIns="54000" anchor="ctr"/>
          <a:lstStyle/>
          <a:p>
            <a:pPr algn="ctr"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HDFS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414" name="流程图: 磁盘 49"/>
          <p:cNvSpPr>
            <a:spLocks noChangeArrowheads="1"/>
          </p:cNvSpPr>
          <p:nvPr/>
        </p:nvSpPr>
        <p:spPr bwMode="auto">
          <a:xfrm>
            <a:off x="2711451" y="2834978"/>
            <a:ext cx="936625" cy="431800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Log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多</a:t>
            </a:r>
            <a:r>
              <a:rPr lang="en-US" altLang="zh-CN" dirty="0" smtClean="0">
                <a:sym typeface="Microsoft YaHei" panose="020B0503020204020204" pitchFamily="34" charset="-122"/>
              </a:rPr>
              <a:t>Agent</a:t>
            </a:r>
            <a:r>
              <a:rPr lang="zh-CN" altLang="en-US" dirty="0" smtClean="0">
                <a:sym typeface="Microsoft YaHei" panose="020B0503020204020204" pitchFamily="34" charset="-122"/>
              </a:rPr>
              <a:t>合并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16388" name="椭圆 9"/>
          <p:cNvSpPr>
            <a:spLocks noChangeArrowheads="1"/>
          </p:cNvSpPr>
          <p:nvPr/>
        </p:nvSpPr>
        <p:spPr bwMode="auto">
          <a:xfrm>
            <a:off x="1689735" y="1422400"/>
            <a:ext cx="1200150" cy="3937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Source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389" name="流程图: 直接访问存储器 10"/>
          <p:cNvSpPr>
            <a:spLocks noChangeArrowheads="1"/>
          </p:cNvSpPr>
          <p:nvPr/>
        </p:nvSpPr>
        <p:spPr bwMode="auto">
          <a:xfrm>
            <a:off x="2338705" y="1894205"/>
            <a:ext cx="1497965" cy="403860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lIns="18000" rIns="54000"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Channel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390" name="椭圆 11"/>
          <p:cNvSpPr>
            <a:spLocks noChangeArrowheads="1"/>
          </p:cNvSpPr>
          <p:nvPr/>
        </p:nvSpPr>
        <p:spPr bwMode="auto">
          <a:xfrm>
            <a:off x="3526155" y="1494790"/>
            <a:ext cx="839470" cy="3562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Sink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391" name="流程图: 磁盘 12"/>
          <p:cNvSpPr>
            <a:spLocks noChangeArrowheads="1"/>
          </p:cNvSpPr>
          <p:nvPr/>
        </p:nvSpPr>
        <p:spPr bwMode="auto">
          <a:xfrm>
            <a:off x="661035" y="1894159"/>
            <a:ext cx="619881" cy="387767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Log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393" name="椭圆 14"/>
          <p:cNvSpPr>
            <a:spLocks noChangeArrowheads="1"/>
          </p:cNvSpPr>
          <p:nvPr/>
        </p:nvSpPr>
        <p:spPr bwMode="auto">
          <a:xfrm>
            <a:off x="1731645" y="2961005"/>
            <a:ext cx="1158240" cy="32639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eaLnBrk="1" fontAlgn="t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Source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394" name="流程图: 直接访问存储器 15"/>
          <p:cNvSpPr>
            <a:spLocks noChangeArrowheads="1"/>
          </p:cNvSpPr>
          <p:nvPr/>
        </p:nvSpPr>
        <p:spPr bwMode="auto">
          <a:xfrm>
            <a:off x="2351305" y="3479585"/>
            <a:ext cx="1485318" cy="321843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lIns="18000" rIns="54000"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 smtClean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Channel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395" name="椭圆 16"/>
          <p:cNvSpPr>
            <a:spLocks noChangeArrowheads="1"/>
          </p:cNvSpPr>
          <p:nvPr/>
        </p:nvSpPr>
        <p:spPr bwMode="auto">
          <a:xfrm>
            <a:off x="3485921" y="3003302"/>
            <a:ext cx="838781" cy="41867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Sink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26636" name="矩形 17"/>
          <p:cNvSpPr>
            <a:spLocks noChangeArrowheads="1"/>
          </p:cNvSpPr>
          <p:nvPr/>
        </p:nvSpPr>
        <p:spPr bwMode="auto">
          <a:xfrm>
            <a:off x="1544096" y="1371657"/>
            <a:ext cx="3047747" cy="1069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 sz="160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26637" name="矩形 18"/>
          <p:cNvSpPr>
            <a:spLocks noChangeArrowheads="1"/>
          </p:cNvSpPr>
          <p:nvPr/>
        </p:nvSpPr>
        <p:spPr bwMode="auto">
          <a:xfrm>
            <a:off x="1544097" y="2865573"/>
            <a:ext cx="3047747" cy="1059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 sz="160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cxnSp>
        <p:nvCxnSpPr>
          <p:cNvPr id="26638" name="直接连接符 19"/>
          <p:cNvCxnSpPr>
            <a:cxnSpLocks noChangeShapeType="1"/>
          </p:cNvCxnSpPr>
          <p:nvPr/>
        </p:nvCxnSpPr>
        <p:spPr bwMode="auto">
          <a:xfrm flipV="1">
            <a:off x="982367" y="1619224"/>
            <a:ext cx="707325" cy="2749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9" name="直接连接符 20"/>
          <p:cNvCxnSpPr>
            <a:cxnSpLocks noChangeShapeType="1"/>
            <a:stCxn id="16388" idx="4"/>
            <a:endCxn id="16389" idx="1"/>
          </p:cNvCxnSpPr>
          <p:nvPr/>
        </p:nvCxnSpPr>
        <p:spPr bwMode="auto">
          <a:xfrm>
            <a:off x="2290014" y="1816140"/>
            <a:ext cx="48895" cy="280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直接连接符 21"/>
          <p:cNvCxnSpPr>
            <a:cxnSpLocks noChangeShapeType="1"/>
            <a:stCxn id="16389" idx="4"/>
            <a:endCxn id="16390" idx="4"/>
          </p:cNvCxnSpPr>
          <p:nvPr/>
        </p:nvCxnSpPr>
        <p:spPr bwMode="auto">
          <a:xfrm flipV="1">
            <a:off x="3836526" y="1851192"/>
            <a:ext cx="109220" cy="2451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直接连接符 23"/>
          <p:cNvCxnSpPr>
            <a:cxnSpLocks noChangeShapeType="1"/>
            <a:stCxn id="16393" idx="4"/>
            <a:endCxn id="16394" idx="1"/>
          </p:cNvCxnSpPr>
          <p:nvPr/>
        </p:nvCxnSpPr>
        <p:spPr bwMode="auto">
          <a:xfrm>
            <a:off x="2310985" y="3287499"/>
            <a:ext cx="40640" cy="353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3" name="直接连接符 24"/>
          <p:cNvCxnSpPr>
            <a:cxnSpLocks noChangeShapeType="1"/>
            <a:stCxn id="16394" idx="4"/>
          </p:cNvCxnSpPr>
          <p:nvPr/>
        </p:nvCxnSpPr>
        <p:spPr bwMode="auto">
          <a:xfrm flipV="1">
            <a:off x="3836623" y="3402747"/>
            <a:ext cx="199277" cy="2383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直接连接符 25"/>
          <p:cNvCxnSpPr>
            <a:cxnSpLocks noChangeShapeType="1"/>
            <a:stCxn id="16395" idx="6"/>
            <a:endCxn id="16405" idx="2"/>
          </p:cNvCxnSpPr>
          <p:nvPr/>
        </p:nvCxnSpPr>
        <p:spPr bwMode="auto">
          <a:xfrm flipV="1">
            <a:off x="4324702" y="3200089"/>
            <a:ext cx="1703891" cy="12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5" name="椭圆 31"/>
          <p:cNvSpPr>
            <a:spLocks noChangeArrowheads="1"/>
          </p:cNvSpPr>
          <p:nvPr/>
        </p:nvSpPr>
        <p:spPr bwMode="auto">
          <a:xfrm>
            <a:off x="6028593" y="2884970"/>
            <a:ext cx="1199587" cy="63023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Source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406" name="流程图: 直接访问存储器 32"/>
          <p:cNvSpPr>
            <a:spLocks noChangeArrowheads="1"/>
          </p:cNvSpPr>
          <p:nvPr/>
        </p:nvSpPr>
        <p:spPr bwMode="auto">
          <a:xfrm>
            <a:off x="7532681" y="3446004"/>
            <a:ext cx="1568740" cy="505843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lIns="18000" rIns="54000"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Channel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407" name="椭圆 33"/>
          <p:cNvSpPr>
            <a:spLocks noChangeArrowheads="1"/>
          </p:cNvSpPr>
          <p:nvPr/>
        </p:nvSpPr>
        <p:spPr bwMode="auto">
          <a:xfrm>
            <a:off x="9481108" y="2957995"/>
            <a:ext cx="838921" cy="6111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Sink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26648" name="矩形 43"/>
          <p:cNvSpPr>
            <a:spLocks noChangeArrowheads="1"/>
          </p:cNvSpPr>
          <p:nvPr/>
        </p:nvSpPr>
        <p:spPr bwMode="auto">
          <a:xfrm>
            <a:off x="5821349" y="2551460"/>
            <a:ext cx="4498940" cy="167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 sz="160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cxnSp>
        <p:nvCxnSpPr>
          <p:cNvPr id="26649" name="直接连接符 44"/>
          <p:cNvCxnSpPr>
            <a:cxnSpLocks noChangeShapeType="1"/>
            <a:stCxn id="16406" idx="4"/>
            <a:endCxn id="16407" idx="3"/>
          </p:cNvCxnSpPr>
          <p:nvPr/>
        </p:nvCxnSpPr>
        <p:spPr bwMode="auto">
          <a:xfrm flipV="1">
            <a:off x="9101421" y="3479677"/>
            <a:ext cx="502544" cy="2192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0" name="直接连接符 45"/>
          <p:cNvCxnSpPr>
            <a:cxnSpLocks noChangeShapeType="1"/>
            <a:stCxn id="16405" idx="4"/>
            <a:endCxn id="16406" idx="1"/>
          </p:cNvCxnSpPr>
          <p:nvPr/>
        </p:nvCxnSpPr>
        <p:spPr bwMode="auto">
          <a:xfrm>
            <a:off x="6628387" y="3515208"/>
            <a:ext cx="904294" cy="183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1" name="直接连接符 46"/>
          <p:cNvCxnSpPr>
            <a:cxnSpLocks noChangeShapeType="1"/>
            <a:stCxn id="46" idx="1"/>
            <a:endCxn id="35" idx="2"/>
          </p:cNvCxnSpPr>
          <p:nvPr/>
        </p:nvCxnSpPr>
        <p:spPr bwMode="auto">
          <a:xfrm flipV="1">
            <a:off x="996704" y="4490987"/>
            <a:ext cx="714291" cy="2277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2" name="直接连接符 47"/>
          <p:cNvCxnSpPr>
            <a:cxnSpLocks noChangeShapeType="1"/>
            <a:stCxn id="16407" idx="6"/>
          </p:cNvCxnSpPr>
          <p:nvPr/>
        </p:nvCxnSpPr>
        <p:spPr bwMode="auto">
          <a:xfrm>
            <a:off x="10320029" y="3263589"/>
            <a:ext cx="730830" cy="204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3" name="流程图: 磁盘 48"/>
          <p:cNvSpPr>
            <a:spLocks noChangeArrowheads="1"/>
          </p:cNvSpPr>
          <p:nvPr/>
        </p:nvSpPr>
        <p:spPr bwMode="auto">
          <a:xfrm>
            <a:off x="10798163" y="3497020"/>
            <a:ext cx="749084" cy="431800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lIns="54000" rIns="54000" anchor="ctr"/>
          <a:lstStyle/>
          <a:p>
            <a:pPr algn="ctr"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HDFS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35" name="椭圆 14"/>
          <p:cNvSpPr>
            <a:spLocks noChangeArrowheads="1"/>
          </p:cNvSpPr>
          <p:nvPr/>
        </p:nvSpPr>
        <p:spPr bwMode="auto">
          <a:xfrm>
            <a:off x="1710995" y="4317823"/>
            <a:ext cx="1107655" cy="3463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eaLnBrk="1" fontAlgn="t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Source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36" name="流程图: 直接访问存储器 15"/>
          <p:cNvSpPr>
            <a:spLocks noChangeArrowheads="1"/>
          </p:cNvSpPr>
          <p:nvPr/>
        </p:nvSpPr>
        <p:spPr bwMode="auto">
          <a:xfrm>
            <a:off x="2291976" y="4852854"/>
            <a:ext cx="1591314" cy="344807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lIns="18000" rIns="54000"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Channel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37" name="椭圆 16"/>
          <p:cNvSpPr>
            <a:spLocks noChangeArrowheads="1"/>
          </p:cNvSpPr>
          <p:nvPr/>
        </p:nvSpPr>
        <p:spPr bwMode="auto">
          <a:xfrm>
            <a:off x="3519181" y="4378549"/>
            <a:ext cx="898644" cy="44855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Sink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38" name="矩形 18"/>
          <p:cNvSpPr>
            <a:spLocks noChangeArrowheads="1"/>
          </p:cNvSpPr>
          <p:nvPr/>
        </p:nvSpPr>
        <p:spPr bwMode="auto">
          <a:xfrm>
            <a:off x="1538868" y="4237500"/>
            <a:ext cx="3052975" cy="1037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 sz="160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cxnSp>
        <p:nvCxnSpPr>
          <p:cNvPr id="39" name="直接连接符 23"/>
          <p:cNvCxnSpPr>
            <a:cxnSpLocks noChangeShapeType="1"/>
            <a:stCxn id="35" idx="4"/>
            <a:endCxn id="36" idx="1"/>
          </p:cNvCxnSpPr>
          <p:nvPr/>
        </p:nvCxnSpPr>
        <p:spPr bwMode="auto">
          <a:xfrm>
            <a:off x="2264823" y="4661456"/>
            <a:ext cx="27153" cy="3664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接连接符 24"/>
          <p:cNvCxnSpPr>
            <a:cxnSpLocks noChangeShapeType="1"/>
            <a:stCxn id="36" idx="4"/>
          </p:cNvCxnSpPr>
          <p:nvPr/>
        </p:nvCxnSpPr>
        <p:spPr bwMode="auto">
          <a:xfrm flipV="1">
            <a:off x="3883290" y="4813189"/>
            <a:ext cx="172295" cy="2120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25"/>
          <p:cNvCxnSpPr>
            <a:cxnSpLocks noChangeShapeType="1"/>
          </p:cNvCxnSpPr>
          <p:nvPr/>
        </p:nvCxnSpPr>
        <p:spPr bwMode="auto">
          <a:xfrm flipV="1">
            <a:off x="4398899" y="3344726"/>
            <a:ext cx="1786443" cy="11799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流程图: 磁盘 12"/>
          <p:cNvSpPr>
            <a:spLocks noChangeArrowheads="1"/>
          </p:cNvSpPr>
          <p:nvPr/>
        </p:nvSpPr>
        <p:spPr bwMode="auto">
          <a:xfrm>
            <a:off x="647709" y="3331527"/>
            <a:ext cx="646532" cy="404440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Log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46" name="流程图: 磁盘 12"/>
          <p:cNvSpPr>
            <a:spLocks noChangeArrowheads="1"/>
          </p:cNvSpPr>
          <p:nvPr/>
        </p:nvSpPr>
        <p:spPr bwMode="auto">
          <a:xfrm>
            <a:off x="676945" y="4718716"/>
            <a:ext cx="639517" cy="400050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 eaLnBrk="1" hangingPunct="1">
              <a:buClr>
                <a:srgbClr val="CC9900"/>
              </a:buClr>
              <a:defRPr/>
            </a:pPr>
            <a:r>
              <a:rPr lang="en-US" altLang="zh-CN" sz="14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rPr>
              <a:t>Log</a:t>
            </a:r>
            <a:endParaRPr lang="zh-CN" altLang="en-US" sz="1400" dirty="0">
              <a:latin typeface="Huawei Sans" panose="020C0503030203020204" pitchFamily="34" charset="0"/>
              <a:ea typeface="Microsoft YaHei" panose="020B0503020204020204" pitchFamily="34" charset="-122"/>
              <a:cs typeface="Huawei Sans" panose="020C0503030203020204" pitchFamily="34" charset="0"/>
              <a:sym typeface="Microsoft YaHei" panose="020B0503020204020204" pitchFamily="34" charset="-122"/>
            </a:endParaRPr>
          </a:p>
        </p:txBody>
      </p:sp>
      <p:cxnSp>
        <p:nvCxnSpPr>
          <p:cNvPr id="48" name="直接连接符 46"/>
          <p:cNvCxnSpPr>
            <a:cxnSpLocks noChangeShapeType="1"/>
            <a:stCxn id="44" idx="1"/>
            <a:endCxn id="16393" idx="2"/>
          </p:cNvCxnSpPr>
          <p:nvPr/>
        </p:nvCxnSpPr>
        <p:spPr bwMode="auto">
          <a:xfrm flipV="1">
            <a:off x="970975" y="3124517"/>
            <a:ext cx="760730" cy="2070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文本框 8"/>
          <p:cNvSpPr txBox="1"/>
          <p:nvPr/>
        </p:nvSpPr>
        <p:spPr>
          <a:xfrm>
            <a:off x="1584188" y="2144446"/>
            <a:ext cx="861671" cy="26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Agent 1</a:t>
            </a:r>
            <a:endParaRPr lang="zh-CN" altLang="en-US" sz="1400" dirty="0"/>
          </a:p>
        </p:txBody>
      </p:sp>
      <p:sp>
        <p:nvSpPr>
          <p:cNvPr id="50" name="文本框 49"/>
          <p:cNvSpPr txBox="1"/>
          <p:nvPr/>
        </p:nvSpPr>
        <p:spPr>
          <a:xfrm>
            <a:off x="1543204" y="3638582"/>
            <a:ext cx="943641" cy="27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Agent 2</a:t>
            </a:r>
            <a:endParaRPr lang="zh-CN" altLang="en-US" sz="1400" dirty="0"/>
          </a:p>
        </p:txBody>
      </p:sp>
      <p:sp>
        <p:nvSpPr>
          <p:cNvPr id="54" name="文本框 53"/>
          <p:cNvSpPr txBox="1"/>
          <p:nvPr/>
        </p:nvSpPr>
        <p:spPr>
          <a:xfrm>
            <a:off x="1540453" y="4990941"/>
            <a:ext cx="1094333" cy="32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Agent 3</a:t>
            </a:r>
            <a:endParaRPr lang="zh-CN" altLang="en-US" sz="1400" dirty="0"/>
          </a:p>
        </p:txBody>
      </p:sp>
      <p:sp>
        <p:nvSpPr>
          <p:cNvPr id="57" name="文本框 56"/>
          <p:cNvSpPr txBox="1"/>
          <p:nvPr/>
        </p:nvSpPr>
        <p:spPr>
          <a:xfrm>
            <a:off x="5982092" y="3775004"/>
            <a:ext cx="1051930" cy="31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Agent 4</a:t>
            </a:r>
            <a:endParaRPr lang="zh-CN" altLang="en-US" sz="1400" dirty="0"/>
          </a:p>
        </p:txBody>
      </p:sp>
      <p:cxnSp>
        <p:nvCxnSpPr>
          <p:cNvPr id="61" name="直接连接符 25"/>
          <p:cNvCxnSpPr>
            <a:cxnSpLocks noChangeShapeType="1"/>
            <a:endCxn id="16405" idx="1"/>
          </p:cNvCxnSpPr>
          <p:nvPr/>
        </p:nvCxnSpPr>
        <p:spPr bwMode="auto">
          <a:xfrm>
            <a:off x="4298670" y="1729362"/>
            <a:ext cx="1905598" cy="12479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椭圆形标注 24"/>
          <p:cNvSpPr/>
          <p:nvPr/>
        </p:nvSpPr>
        <p:spPr>
          <a:xfrm>
            <a:off x="6399806" y="1519745"/>
            <a:ext cx="1893220" cy="864960"/>
          </a:xfrm>
          <a:prstGeom prst="wedgeEllipseCallout">
            <a:avLst>
              <a:gd name="adj1" fmla="val -61737"/>
              <a:gd name="adj2" fmla="val 1013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411950" y="1754383"/>
            <a:ext cx="170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Consolidation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610613" y="5530588"/>
            <a:ext cx="1113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通过配置多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个一级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agents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，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然后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全部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指向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一个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agent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的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source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，这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在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Flume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上是可以实现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的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。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二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级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agent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的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source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合并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接收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events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进一个单独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channel, 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这个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channel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里面的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events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会被一个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sink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消费后进入到最终目的地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.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基本概念</a:t>
            </a:r>
            <a:r>
              <a:rPr lang="en-US" altLang="zh-CN" dirty="0" smtClean="0">
                <a:sym typeface="Microsoft YaHei" panose="020B0503020204020204" pitchFamily="34" charset="-122"/>
              </a:rPr>
              <a:t> - Source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+mn-ea"/>
              </a:rPr>
              <a:t>Source:</a:t>
            </a:r>
            <a:r>
              <a:rPr lang="zh-CN" altLang="en-US" dirty="0" smtClean="0">
                <a:sym typeface="+mn-ea"/>
              </a:rPr>
              <a:t>数据源，即是产生日志信息的源头，</a:t>
            </a:r>
            <a:r>
              <a:rPr lang="en-US" altLang="zh-CN" dirty="0" smtClean="0">
                <a:sym typeface="+mn-ea"/>
              </a:rPr>
              <a:t>Flume</a:t>
            </a:r>
            <a:r>
              <a:rPr lang="zh-CN" altLang="en-US" dirty="0" smtClean="0">
                <a:sym typeface="+mn-ea"/>
              </a:rPr>
              <a:t>会将原始数据建模抽象成自己处理的数据对象：</a:t>
            </a:r>
            <a:r>
              <a:rPr lang="en-US" altLang="zh-CN" dirty="0" smtClean="0">
                <a:sym typeface="+mn-ea"/>
              </a:rPr>
              <a:t>events(</a:t>
            </a:r>
            <a:r>
              <a:rPr lang="zh-CN" altLang="en-US" dirty="0" smtClean="0">
                <a:sym typeface="+mn-ea"/>
              </a:rPr>
              <a:t>事件</a:t>
            </a:r>
            <a:r>
              <a:rPr lang="en-US" altLang="zh-CN" dirty="0" smtClean="0">
                <a:sym typeface="+mn-ea"/>
              </a:rPr>
              <a:t>)</a:t>
            </a:r>
            <a:r>
              <a:rPr lang="zh-CN" altLang="en-US" dirty="0" smtClean="0">
                <a:sym typeface="+mn-ea"/>
              </a:rPr>
              <a:t>。</a:t>
            </a:r>
            <a:r>
              <a:rPr lang="zh-CN" altLang="en-US" dirty="0" smtClean="0">
                <a:sym typeface="Microsoft YaHei" panose="020B0503020204020204" pitchFamily="34" charset="-122"/>
              </a:rPr>
              <a:t>并将</a:t>
            </a:r>
            <a:r>
              <a:rPr lang="en-US" dirty="0" smtClean="0">
                <a:sym typeface="Microsoft YaHei" panose="020B0503020204020204" pitchFamily="34" charset="-122"/>
              </a:rPr>
              <a:t>events</a:t>
            </a:r>
            <a:r>
              <a:rPr lang="zh-CN" altLang="en-US" dirty="0" smtClean="0">
                <a:sym typeface="Microsoft YaHei" panose="020B0503020204020204" pitchFamily="34" charset="-122"/>
              </a:rPr>
              <a:t>批量放到一个或多个</a:t>
            </a:r>
            <a:r>
              <a:rPr lang="en-US" dirty="0" smtClean="0">
                <a:sym typeface="Microsoft YaHei" panose="020B0503020204020204" pitchFamily="34" charset="-122"/>
              </a:rPr>
              <a:t>Channels</a:t>
            </a:r>
            <a:r>
              <a:rPr lang="zh-CN" altLang="en-US" dirty="0" smtClean="0">
                <a:sym typeface="Microsoft YaHei" panose="020B0503020204020204" pitchFamily="34" charset="-122"/>
              </a:rPr>
              <a:t>。</a:t>
            </a:r>
            <a:endParaRPr lang="zh-CN" altLang="en-US" dirty="0" smtClean="0">
              <a:sym typeface="Microsoft YaHei" panose="020B0503020204020204" pitchFamily="34" charset="-122"/>
            </a:endParaRPr>
          </a:p>
          <a:p>
            <a:r>
              <a:rPr lang="en-US" dirty="0" smtClean="0">
                <a:sym typeface="Microsoft YaHei" panose="020B0503020204020204" pitchFamily="34" charset="-122"/>
              </a:rPr>
              <a:t>Source</a:t>
            </a:r>
            <a:r>
              <a:rPr lang="zh-CN" altLang="en-US" dirty="0" smtClean="0">
                <a:sym typeface="Microsoft YaHei" panose="020B0503020204020204" pitchFamily="34" charset="-122"/>
              </a:rPr>
              <a:t>有驱动和轮询</a:t>
            </a:r>
            <a:r>
              <a:rPr lang="en-US" dirty="0" smtClean="0">
                <a:sym typeface="Microsoft YaHei" panose="020B0503020204020204" pitchFamily="34" charset="-122"/>
              </a:rPr>
              <a:t>2</a:t>
            </a:r>
            <a:r>
              <a:rPr lang="zh-CN" altLang="en-US" dirty="0" smtClean="0">
                <a:sym typeface="Microsoft YaHei" panose="020B0503020204020204" pitchFamily="34" charset="-122"/>
              </a:rPr>
              <a:t>种类型。</a:t>
            </a:r>
            <a:endParaRPr lang="en-US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驱动型</a:t>
            </a:r>
            <a:r>
              <a:rPr lang="en-US" dirty="0" smtClean="0">
                <a:sym typeface="Microsoft YaHei" panose="020B0503020204020204" pitchFamily="34" charset="-122"/>
              </a:rPr>
              <a:t>source:</a:t>
            </a:r>
            <a:r>
              <a:rPr lang="zh-CN" altLang="en-US" dirty="0" smtClean="0">
                <a:sym typeface="Microsoft YaHei" panose="020B0503020204020204" pitchFamily="34" charset="-122"/>
              </a:rPr>
              <a:t>是外部主动发送数据给</a:t>
            </a:r>
            <a:r>
              <a:rPr lang="en-US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，驱动</a:t>
            </a:r>
            <a:r>
              <a:rPr lang="en-US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接受数据。 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轮询</a:t>
            </a:r>
            <a:r>
              <a:rPr lang="en-US" dirty="0" smtClean="0">
                <a:sym typeface="Microsoft YaHei" panose="020B0503020204020204" pitchFamily="34" charset="-122"/>
              </a:rPr>
              <a:t>source:</a:t>
            </a:r>
            <a:r>
              <a:rPr lang="zh-CN" altLang="en-US" dirty="0" smtClean="0">
                <a:sym typeface="Microsoft YaHei" panose="020B0503020204020204" pitchFamily="34" charset="-122"/>
              </a:rPr>
              <a:t>是</a:t>
            </a:r>
            <a:r>
              <a:rPr lang="en-US" dirty="0" smtClean="0">
                <a:sym typeface="Microsoft YaHei" panose="020B0503020204020204" pitchFamily="34" charset="-122"/>
              </a:rPr>
              <a:t>Flume</a:t>
            </a:r>
            <a:r>
              <a:rPr lang="zh-CN" altLang="en-US" dirty="0" smtClean="0">
                <a:sym typeface="Microsoft YaHei" panose="020B0503020204020204" pitchFamily="34" charset="-122"/>
              </a:rPr>
              <a:t>周期性主动去获取数据。 </a:t>
            </a:r>
            <a:endParaRPr lang="en-US" dirty="0" smtClean="0">
              <a:sym typeface="Microsoft YaHei" panose="020B0503020204020204" pitchFamily="34" charset="-122"/>
            </a:endParaRPr>
          </a:p>
          <a:p>
            <a:r>
              <a:rPr lang="en-US" dirty="0" smtClean="0">
                <a:sym typeface="Microsoft YaHei" panose="020B0503020204020204" pitchFamily="34" charset="-122"/>
              </a:rPr>
              <a:t>Source</a:t>
            </a:r>
            <a:r>
              <a:rPr lang="zh-CN" altLang="en-US" dirty="0" smtClean="0">
                <a:sym typeface="Microsoft YaHei" panose="020B0503020204020204" pitchFamily="34" charset="-122"/>
              </a:rPr>
              <a:t>必须至少和一个</a:t>
            </a:r>
            <a:r>
              <a:rPr lang="en-US" dirty="0" smtClean="0">
                <a:sym typeface="Microsoft YaHei" panose="020B0503020204020204" pitchFamily="34" charset="-122"/>
              </a:rPr>
              <a:t>channel</a:t>
            </a:r>
            <a:r>
              <a:rPr lang="zh-CN" altLang="en-US" dirty="0" smtClean="0">
                <a:sym typeface="Microsoft YaHei" panose="020B0503020204020204" pitchFamily="34" charset="-122"/>
              </a:rPr>
              <a:t>关联。</a:t>
            </a:r>
            <a:endParaRPr lang="en-US" dirty="0" smtClean="0">
              <a:sym typeface="Microsoft YaHei" panose="020B0503020204020204" pitchFamily="34" charset="-122"/>
            </a:endParaRPr>
          </a:p>
          <a:p>
            <a:endParaRPr lang="en-US" dirty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4221406e-bff2-4c05-9143-142ef901c02a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2603</Words>
  <Application>WPS 演示</Application>
  <PresentationFormat>宽屏</PresentationFormat>
  <Paragraphs>335</Paragraphs>
  <Slides>22</Slides>
  <Notes>43</Notes>
  <HiddenSlides>3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方正书宋_GBK</vt:lpstr>
      <vt:lpstr>Wingdings</vt:lpstr>
      <vt:lpstr>Huawei Sans</vt:lpstr>
      <vt:lpstr>苹方-简</vt:lpstr>
      <vt:lpstr>方正兰亭黑简体</vt:lpstr>
      <vt:lpstr>微软雅黑</vt:lpstr>
      <vt:lpstr>Microsoft YaHei</vt:lpstr>
      <vt:lpstr>FrutigerNext LT Regular</vt:lpstr>
      <vt:lpstr>宋体</vt:lpstr>
      <vt:lpstr>汉仪书宋二KW</vt:lpstr>
      <vt:lpstr>DengXian</vt:lpstr>
      <vt:lpstr>宋体</vt:lpstr>
      <vt:lpstr>Arial Unicode MS</vt:lpstr>
      <vt:lpstr>自定义设计方案</vt:lpstr>
      <vt:lpstr>PowerPoint 演示文稿</vt:lpstr>
      <vt:lpstr>Flume海量日志聚合</vt:lpstr>
      <vt:lpstr>PowerPoint 演示文稿</vt:lpstr>
      <vt:lpstr>PowerPoint 演示文稿</vt:lpstr>
      <vt:lpstr>Flume是什么</vt:lpstr>
      <vt:lpstr>Flume能干什么</vt:lpstr>
      <vt:lpstr>Flume Agent架构</vt:lpstr>
      <vt:lpstr>Flume多Agent合并</vt:lpstr>
      <vt:lpstr>基本概念 - Source</vt:lpstr>
      <vt:lpstr>基本概念 - Channel </vt:lpstr>
      <vt:lpstr>基本概念 - Channel (2)</vt:lpstr>
      <vt:lpstr>基本概念 - Sink </vt:lpstr>
      <vt:lpstr>PowerPoint 演示文稿</vt:lpstr>
      <vt:lpstr>Flume支持采集日志文件</vt:lpstr>
      <vt:lpstr>Flume支持多级级联和多路复制</vt:lpstr>
      <vt:lpstr>Flume级联消息压缩、加密</vt:lpstr>
      <vt:lpstr>Flume数据监控</vt:lpstr>
      <vt:lpstr>Flume传输可靠性</vt:lpstr>
      <vt:lpstr>Flume传输可靠性 (failover)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zeng</cp:lastModifiedBy>
  <cp:revision>225</cp:revision>
  <dcterms:created xsi:type="dcterms:W3CDTF">2021-09-03T15:43:05Z</dcterms:created>
  <dcterms:modified xsi:type="dcterms:W3CDTF">2021-09-03T15:43:05Z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(3)M3oLPM9JZycpSimfrSqSGnYmmD48hrURxu76N+axuLR0zYgzPxXtfRIaKrVBcDKIeIWt1k53
BrMRUh3t+DnXPuhjZUEhoyHd2+vwwixu7/njx9MU4/BXj3HIDibkjUq8aQJ4S4ZYDiSdpY8t
jKQepTUd7lurY2/4viukSy8F8U346Qe+E6ZUWvk0Zq1H/r17WvTfhLvCo1ldtt8d/jrJo6Xr
mbt9Z2t8q1aU6kpJVs</vt:lpwstr>
  </property>
  <property fmtid="{D5CDD505-2E9C-101B-9397-08002B2CF9AE}" pid="3" name="_2015_ms_pID_7253431">
    <vt:lpwstr>A3Y/U7KNqHsTpDuoyTC+Wjf1qw3tOjar6Qi3xQgk4NVln0EUJTCcDO
NkHRiDAuV4J41P9Or3/2jeNfEdo8N6UEaf4uZUtEiAoj3C0rsUbYCv98LN2qpsXl8UoNPR23
TnQiQPtOeryR++tLpo2NVQ5QCPF/EDW2yRPAqg2py6uhPhMbaInhX3wAsO7kNYGfdt4bt8e4
tgVqeahOLcCYnfvNy0vUd6dizJcuk8Mh4ePc</vt:lpwstr>
  </property>
  <property fmtid="{D5CDD505-2E9C-101B-9397-08002B2CF9AE}" pid="4" name="_2015_ms_pID_7253432">
    <vt:lpwstr>EA==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1597106099</vt:lpwstr>
  </property>
  <property fmtid="{D5CDD505-2E9C-101B-9397-08002B2CF9AE}" pid="9" name="KSOProductBuildVer">
    <vt:lpwstr>2052-3.8.1.6116</vt:lpwstr>
  </property>
</Properties>
</file>