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71" r:id="rId5"/>
    <p:sldId id="272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2" r:id="rId14"/>
    <p:sldId id="283" r:id="rId15"/>
    <p:sldId id="305" r:id="rId16"/>
    <p:sldId id="286" r:id="rId17"/>
    <p:sldId id="287" r:id="rId18"/>
    <p:sldId id="288" r:id="rId19"/>
    <p:sldId id="289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69" r:id="rId30"/>
    <p:sldId id="270" r:id="rId31"/>
  </p:sldIdLst>
  <p:sldSz cx="12192000" cy="6858000"/>
  <p:notesSz cx="6797675" cy="9926320"/>
  <p:embeddedFontLst>
    <p:embeddedFont>
      <p:font typeface="方正兰亭黑简体" panose="02000000000000000000" pitchFamily="2" charset="-122"/>
      <p:regular r:id="rId37"/>
    </p:embeddedFont>
    <p:embeddedFont>
      <p:font typeface="MS PGothic" panose="020B0600070205080204" pitchFamily="34" charset="-128"/>
      <p:regular r:id="rId38"/>
    </p:embeddedFont>
    <p:embeddedFont>
      <p:font typeface="微软雅黑" panose="020B0503020204020204" pitchFamily="34" charset="-122"/>
      <p:regular r:id="rId39"/>
    </p:embeddedFont>
    <p:embeddedFont>
      <p:font typeface="Microsoft YaHei" panose="020B0503020204020204" pitchFamily="34" charset="-122"/>
      <p:regular r:id="rId40"/>
    </p:embeddedFont>
    <p:embeddedFont>
      <p:font typeface="DengXian" panose="02010600030101010101" pitchFamily="2" charset="-122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xinqizjhw" initials="z" lastIdx="0" clrIdx="0"/>
  <p:cmAuthor id="2" name="maojianzjhw" initials="m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79B"/>
    <a:srgbClr val="151515"/>
    <a:srgbClr val="C7000B"/>
    <a:srgbClr val="575756"/>
    <a:srgbClr val="FFFFFF"/>
    <a:srgbClr val="DD4654"/>
    <a:srgbClr val="F3D2D5"/>
    <a:srgbClr val="E6A8AD"/>
    <a:srgbClr val="E57B84"/>
    <a:srgbClr val="E57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73509" autoAdjust="0"/>
  </p:normalViewPr>
  <p:slideViewPr>
    <p:cSldViewPr snapToGrid="0" snapToObjects="1">
      <p:cViewPr varScale="1">
        <p:scale>
          <a:sx n="66" d="100"/>
          <a:sy n="66" d="100"/>
        </p:scale>
        <p:origin x="1253" y="43"/>
      </p:cViewPr>
      <p:guideLst/>
    </p:cSldViewPr>
  </p:slideViewPr>
  <p:outlineViewPr>
    <p:cViewPr>
      <p:scale>
        <a:sx n="33" d="100"/>
        <a:sy n="33" d="100"/>
      </p:scale>
      <p:origin x="0" y="-1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60" y="28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39750" indent="-179705" algn="l" defTabSz="1219200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899795" indent="-179705" algn="l" defTabSz="1219200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59840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1988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HiveServer</a:t>
            </a:r>
            <a:r>
              <a:rPr lang="en-US" altLang="zh-CN" dirty="0" smtClean="0"/>
              <a:t> Hive</a:t>
            </a:r>
            <a:r>
              <a:rPr lang="zh-CN" altLang="en-US" dirty="0" smtClean="0"/>
              <a:t>对外提供</a:t>
            </a:r>
            <a:r>
              <a:rPr lang="en-US" altLang="zh-CN" dirty="0" smtClean="0"/>
              <a:t>SQL</a:t>
            </a:r>
            <a:r>
              <a:rPr lang="zh-CN" altLang="en-US" dirty="0" smtClean="0"/>
              <a:t>服务的主要进程。</a:t>
            </a:r>
            <a:endParaRPr lang="en-US" altLang="zh-CN" dirty="0" smtClean="0"/>
          </a:p>
          <a:p>
            <a:r>
              <a:rPr lang="en-US" altLang="zh-CN" dirty="0" err="1" smtClean="0"/>
              <a:t>MetaStore</a:t>
            </a:r>
            <a:r>
              <a:rPr lang="en-US" altLang="zh-CN" dirty="0" smtClean="0"/>
              <a:t> Hive</a:t>
            </a:r>
            <a:r>
              <a:rPr lang="zh-CN" altLang="en-US" dirty="0" smtClean="0"/>
              <a:t>提供元数据信息的进程，可供</a:t>
            </a:r>
            <a:r>
              <a:rPr lang="en-US" altLang="zh-CN" dirty="0" err="1" smtClean="0"/>
              <a:t>HiveServer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SparkSQL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Oozie</a:t>
            </a:r>
            <a:r>
              <a:rPr lang="zh-CN" altLang="en-US" dirty="0" smtClean="0"/>
              <a:t>等组件调用。</a:t>
            </a:r>
            <a:endParaRPr lang="en-US" altLang="zh-CN" dirty="0" smtClean="0"/>
          </a:p>
          <a:p>
            <a:r>
              <a:rPr lang="en-US" altLang="zh-CN" dirty="0" smtClean="0"/>
              <a:t>Beeline hive</a:t>
            </a:r>
            <a:r>
              <a:rPr lang="zh-CN" altLang="en-US" dirty="0" smtClean="0"/>
              <a:t>的命令行客户端。</a:t>
            </a:r>
            <a:endParaRPr lang="en-US" altLang="zh-CN" dirty="0" smtClean="0"/>
          </a:p>
          <a:p>
            <a:r>
              <a:rPr lang="en-US" altLang="zh-CN" dirty="0" smtClean="0"/>
              <a:t>JDBC java</a:t>
            </a:r>
            <a:r>
              <a:rPr lang="zh-CN" altLang="en-US" dirty="0" smtClean="0"/>
              <a:t>统一数据库接口。</a:t>
            </a:r>
            <a:endParaRPr lang="en-US" altLang="zh-CN" dirty="0" smtClean="0"/>
          </a:p>
          <a:p>
            <a:r>
              <a:rPr lang="en-US" altLang="zh-CN" dirty="0" smtClean="0"/>
              <a:t>Thrift </a:t>
            </a:r>
            <a:r>
              <a:rPr lang="zh-CN" altLang="en-US" dirty="0" smtClean="0"/>
              <a:t>一种序列化、通信协议。</a:t>
            </a:r>
            <a:endParaRPr lang="en-US" altLang="zh-CN" dirty="0" smtClean="0"/>
          </a:p>
          <a:p>
            <a:r>
              <a:rPr lang="en-US" altLang="zh-CN" dirty="0" smtClean="0"/>
              <a:t>Python </a:t>
            </a:r>
            <a:r>
              <a:rPr lang="zh-CN" altLang="en-US" dirty="0" smtClean="0"/>
              <a:t>一种动态语言。</a:t>
            </a:r>
            <a:endParaRPr lang="en-US" altLang="zh-CN" dirty="0" smtClean="0"/>
          </a:p>
          <a:p>
            <a:r>
              <a:rPr lang="en-US" altLang="zh-CN" dirty="0" smtClean="0"/>
              <a:t>ODBC </a:t>
            </a:r>
            <a:r>
              <a:rPr lang="zh-CN" altLang="en-US" dirty="0" smtClean="0"/>
              <a:t>基于</a:t>
            </a:r>
            <a:r>
              <a:rPr lang="en-US" altLang="zh-CN" dirty="0" smtClean="0"/>
              <a:t>C/C++</a:t>
            </a:r>
            <a:r>
              <a:rPr lang="zh-CN" altLang="en-US" dirty="0" smtClean="0"/>
              <a:t>的数据库标准接口。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MetaStore</a:t>
            </a:r>
            <a:r>
              <a:rPr lang="en-US" altLang="zh-CN" dirty="0" smtClean="0"/>
              <a:t> : </a:t>
            </a:r>
            <a:r>
              <a:rPr lang="zh-CN" altLang="en-US" dirty="0" smtClean="0"/>
              <a:t>存储表、列和</a:t>
            </a:r>
            <a:r>
              <a:rPr lang="en-US" altLang="zh-CN" dirty="0" smtClean="0"/>
              <a:t>Partition</a:t>
            </a:r>
            <a:r>
              <a:rPr lang="zh-CN" altLang="en-US" dirty="0" smtClean="0"/>
              <a:t>等元数据。</a:t>
            </a:r>
            <a:endParaRPr lang="en-US" altLang="zh-CN" dirty="0" smtClean="0"/>
          </a:p>
          <a:p>
            <a:r>
              <a:rPr lang="en-US" altLang="zh-CN" dirty="0" smtClean="0"/>
              <a:t>Driver :  </a:t>
            </a:r>
            <a:r>
              <a:rPr lang="zh-CN" altLang="en-US" dirty="0" smtClean="0"/>
              <a:t>管理</a:t>
            </a:r>
            <a:r>
              <a:rPr lang="en-US" altLang="zh-CN" dirty="0" err="1" smtClean="0"/>
              <a:t>HiveQL</a:t>
            </a:r>
            <a:r>
              <a:rPr lang="zh-CN" altLang="en-US" dirty="0" smtClean="0"/>
              <a:t>执行的生命周期，并贯穿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任务整个执行期间。</a:t>
            </a:r>
            <a:endParaRPr lang="en-US" altLang="zh-CN" dirty="0" smtClean="0"/>
          </a:p>
          <a:p>
            <a:r>
              <a:rPr lang="en-US" altLang="zh-CN" dirty="0" smtClean="0"/>
              <a:t>Compiler : </a:t>
            </a:r>
            <a:r>
              <a:rPr lang="zh-CN" altLang="en-US" dirty="0" smtClean="0"/>
              <a:t>编译</a:t>
            </a:r>
            <a:r>
              <a:rPr lang="en-US" altLang="zh-CN" dirty="0" err="1" smtClean="0"/>
              <a:t>HiveQL</a:t>
            </a:r>
            <a:r>
              <a:rPr lang="zh-CN" altLang="en-US" dirty="0" smtClean="0"/>
              <a:t>并将其转化为一系列相互依赖的</a:t>
            </a:r>
            <a:r>
              <a:rPr lang="en-US" altLang="zh-CN" dirty="0" smtClean="0"/>
              <a:t>Map/Reduce</a:t>
            </a:r>
            <a:r>
              <a:rPr lang="zh-CN" altLang="en-US" dirty="0" smtClean="0"/>
              <a:t>任务。</a:t>
            </a:r>
            <a:endParaRPr lang="en-US" altLang="zh-CN" dirty="0" smtClean="0"/>
          </a:p>
          <a:p>
            <a:r>
              <a:rPr lang="en-US" altLang="zh-CN" dirty="0" smtClean="0"/>
              <a:t>Optimizer : </a:t>
            </a:r>
            <a:r>
              <a:rPr lang="zh-CN" altLang="en-US" dirty="0" smtClean="0"/>
              <a:t>优化器，分为逻辑优化器和物理优化器，分别对</a:t>
            </a:r>
            <a:r>
              <a:rPr lang="en-US" altLang="zh-CN" dirty="0" err="1" smtClean="0"/>
              <a:t>HiveQL</a:t>
            </a:r>
            <a:r>
              <a:rPr lang="zh-CN" altLang="en-US" dirty="0" smtClean="0"/>
              <a:t>生成的执行计划和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任务进行优化。</a:t>
            </a:r>
            <a:endParaRPr lang="en-US" altLang="zh-CN" dirty="0" smtClean="0"/>
          </a:p>
          <a:p>
            <a:r>
              <a:rPr lang="en-US" altLang="zh-CN" dirty="0" smtClean="0"/>
              <a:t>Executor : </a:t>
            </a:r>
            <a:r>
              <a:rPr lang="zh-CN" altLang="en-US" dirty="0" smtClean="0"/>
              <a:t>按照任务的依赖关系分别执行</a:t>
            </a:r>
            <a:r>
              <a:rPr lang="en-US" altLang="zh-CN" dirty="0" smtClean="0"/>
              <a:t>Map/Reduce</a:t>
            </a:r>
            <a:r>
              <a:rPr lang="zh-CN" altLang="en-US" dirty="0" smtClean="0"/>
              <a:t>任务。</a:t>
            </a:r>
            <a:endParaRPr lang="en-US" altLang="zh-CN" dirty="0" smtClean="0"/>
          </a:p>
          <a:p>
            <a:r>
              <a:rPr lang="en-US" altLang="zh-CN" dirty="0" err="1" smtClean="0"/>
              <a:t>ThriftServer</a:t>
            </a:r>
            <a:r>
              <a:rPr lang="en-US" altLang="zh-CN" dirty="0" smtClean="0"/>
              <a:t> : 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thrift</a:t>
            </a:r>
            <a:r>
              <a:rPr lang="zh-CN" altLang="en-US" dirty="0" smtClean="0"/>
              <a:t>接口，作为</a:t>
            </a:r>
            <a:r>
              <a:rPr lang="en-US" altLang="zh-CN" dirty="0" smtClean="0"/>
              <a:t>JDBC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ODBC</a:t>
            </a:r>
            <a:r>
              <a:rPr lang="zh-CN" altLang="en-US" dirty="0" smtClean="0"/>
              <a:t>的服务端，并将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和其他应用程序集成起来。</a:t>
            </a:r>
            <a:endParaRPr lang="en-US" altLang="zh-CN" dirty="0" smtClean="0"/>
          </a:p>
          <a:p>
            <a:r>
              <a:rPr lang="en-US" altLang="zh-CN" dirty="0" smtClean="0"/>
              <a:t>Clients : </a:t>
            </a:r>
            <a:r>
              <a:rPr lang="zh-CN" altLang="en-US" dirty="0" smtClean="0"/>
              <a:t>包含命令行接口</a:t>
            </a:r>
            <a:r>
              <a:rPr lang="en-US" altLang="zh-CN" dirty="0" smtClean="0"/>
              <a:t>Beeline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JDBC/ODBC </a:t>
            </a:r>
            <a:r>
              <a:rPr lang="zh-CN" altLang="en-US" dirty="0" smtClean="0"/>
              <a:t>接口，为用户访问提供接口。</a:t>
            </a:r>
            <a:endParaRPr lang="en-US" altLang="zh-CN" dirty="0" smtClean="0"/>
          </a:p>
          <a:p>
            <a:pPr marL="179705" marR="0" lvl="0" indent="-179705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defRPr/>
            </a:pPr>
            <a:r>
              <a:rPr lang="en-US" altLang="zh-CN" dirty="0" smtClean="0"/>
              <a:t>Hive</a:t>
            </a:r>
            <a:r>
              <a:rPr lang="zh-CN" altLang="en-US" dirty="0" smtClean="0"/>
              <a:t>的语句最终在</a:t>
            </a:r>
            <a:r>
              <a:rPr lang="en-US" altLang="zh-CN" dirty="0" err="1" smtClean="0">
                <a:solidFill>
                  <a:schemeClr val="bg1"/>
                </a:solidFill>
                <a:ea typeface="宋体" pitchFamily="2" charset="-122"/>
              </a:rPr>
              <a:t>Tez,MapReduce,Spark</a:t>
            </a:r>
            <a:r>
              <a:rPr lang="zh-CN" altLang="en-US" dirty="0" smtClean="0">
                <a:solidFill>
                  <a:schemeClr val="bg1"/>
                </a:solidFill>
                <a:ea typeface="宋体" pitchFamily="2" charset="-122"/>
              </a:rPr>
              <a:t>上执行</a:t>
            </a:r>
            <a:endParaRPr lang="zh-CN" altLang="en-US" sz="1100" dirty="0" smtClean="0">
              <a:solidFill>
                <a:schemeClr val="bg1"/>
              </a:solidFill>
              <a:ea typeface="宋体" pitchFamily="2" charset="-122"/>
            </a:endParaRPr>
          </a:p>
          <a:p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数据库：创建表时如果不指定数据库，则默认为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数据库。</a:t>
            </a:r>
            <a:endParaRPr lang="en-US" altLang="zh-CN" dirty="0" smtClean="0"/>
          </a:p>
          <a:p>
            <a:r>
              <a:rPr lang="zh-CN" altLang="en-US" dirty="0" smtClean="0"/>
              <a:t>表：物理概念，实际对应</a:t>
            </a:r>
            <a:r>
              <a:rPr lang="en-US" altLang="zh-CN" dirty="0" smtClean="0"/>
              <a:t>HDFS</a:t>
            </a:r>
            <a:r>
              <a:rPr lang="zh-CN" altLang="en-US" dirty="0" smtClean="0"/>
              <a:t>上的一个目录。</a:t>
            </a:r>
            <a:endParaRPr lang="en-US" altLang="zh-CN" dirty="0" smtClean="0"/>
          </a:p>
          <a:p>
            <a:r>
              <a:rPr lang="zh-CN" altLang="en-US" dirty="0" smtClean="0"/>
              <a:t>分区：对应所在表所在目录下的一个子目录。</a:t>
            </a:r>
            <a:endParaRPr lang="en-US" altLang="zh-CN" dirty="0" smtClean="0"/>
          </a:p>
          <a:p>
            <a:r>
              <a:rPr lang="zh-CN" altLang="en-US" dirty="0" smtClean="0"/>
              <a:t>桶：对应表或分区所在路径的一个文件。</a:t>
            </a:r>
            <a:endParaRPr lang="en-US" altLang="zh-CN" dirty="0" smtClean="0"/>
          </a:p>
          <a:p>
            <a:r>
              <a:rPr lang="zh-CN" altLang="en-US" dirty="0" smtClean="0"/>
              <a:t>倾斜数据：数据集中于个别字段值的场景，比如按照城市分区时，</a:t>
            </a:r>
            <a:r>
              <a:rPr lang="en-US" altLang="zh-CN" dirty="0" smtClean="0"/>
              <a:t>80%</a:t>
            </a:r>
            <a:r>
              <a:rPr lang="zh-CN" altLang="en-US" dirty="0" smtClean="0"/>
              <a:t>的数据都来自某个大城市。</a:t>
            </a:r>
            <a:endParaRPr lang="en-US" altLang="zh-CN" dirty="0" smtClean="0"/>
          </a:p>
          <a:p>
            <a:r>
              <a:rPr lang="zh-CN" altLang="en-US" dirty="0" smtClean="0"/>
              <a:t>正常数据：不存在倾斜的数据。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对于每一个表或者是分区，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可以进一步组织成桶，也就是说桶是更为细粒度的数据范围划分。</a:t>
            </a:r>
            <a:endParaRPr lang="en-US" altLang="zh-CN" dirty="0" smtClean="0"/>
          </a:p>
          <a:p>
            <a:r>
              <a:rPr lang="en-US" altLang="zh-CN" dirty="0" smtClean="0"/>
              <a:t>Hive</a:t>
            </a:r>
            <a:r>
              <a:rPr lang="zh-CN" altLang="en-US" dirty="0" smtClean="0"/>
              <a:t>是针对某一列进行分桶。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采用对列值哈希，然后除以桶的个数求余的方式决定该条记录存放在哪个桶中。分桶的好处是可以获得更高的查询处理效率。使取样更高效。</a:t>
            </a:r>
            <a:endParaRPr lang="en-US" altLang="zh-CN" dirty="0" smtClean="0"/>
          </a:p>
          <a:p>
            <a:r>
              <a:rPr lang="zh-CN" altLang="en-US" dirty="0" smtClean="0"/>
              <a:t>分桶的应用场景：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）数据抽样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）提升某些查询操作效率，如：</a:t>
            </a:r>
            <a:r>
              <a:rPr lang="en-US" altLang="zh-CN" dirty="0" smtClean="0"/>
              <a:t>mapside join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当表格数据量较大时，可对表格进行分区处理</a:t>
            </a:r>
            <a:r>
              <a:rPr lang="en-US" altLang="zh-CN" dirty="0" smtClean="0"/>
              <a:t>(Partition)</a:t>
            </a:r>
            <a:r>
              <a:rPr lang="zh-CN" altLang="en-US" dirty="0" smtClean="0"/>
              <a:t>，便于局部数据的查询操作，如按时间分区、按地域分区等，将具有相同性质的数据存储到同一磁盘块上，从而加快查询效率。</a:t>
            </a:r>
            <a:endParaRPr lang="en-US" altLang="zh-CN" dirty="0" smtClean="0"/>
          </a:p>
          <a:p>
            <a:r>
              <a:rPr lang="zh-CN" altLang="en-US" dirty="0" smtClean="0"/>
              <a:t>分区表：</a:t>
            </a:r>
            <a:r>
              <a:rPr lang="en-US" altLang="zh-CN" dirty="0" smtClean="0"/>
              <a:t>CREATE TABLE invites (foo INT, bar STRING) PARTITIONED BY (ds STRING);</a:t>
            </a:r>
            <a:endParaRPr lang="en-US" altLang="zh-CN" dirty="0" smtClean="0"/>
          </a:p>
          <a:p>
            <a:r>
              <a:rPr lang="zh-CN" altLang="en-US" dirty="0" smtClean="0"/>
              <a:t>分桶表：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create table </a:t>
            </a:r>
            <a:r>
              <a:rPr lang="en-US" altLang="zh-CN" dirty="0" err="1" smtClean="0"/>
              <a:t>stu_buck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int,sname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string,sex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string,sage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int,sdept</a:t>
            </a:r>
            <a:r>
              <a:rPr lang="en-US" altLang="zh-CN" dirty="0" smtClean="0"/>
              <a:t> string)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clustered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) 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sorted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 DESC)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into 4 buckets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row format delimited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fields terminated by ',';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#</a:t>
            </a:r>
            <a:r>
              <a:rPr lang="zh-CN" altLang="en-US" dirty="0" smtClean="0"/>
              <a:t>设置变量</a:t>
            </a:r>
            <a:r>
              <a:rPr lang="en-US" altLang="zh-CN" dirty="0" smtClean="0"/>
              <a:t>,</a:t>
            </a:r>
            <a:r>
              <a:rPr lang="zh-CN" altLang="en-US" dirty="0" smtClean="0"/>
              <a:t>设置分桶为</a:t>
            </a:r>
            <a:r>
              <a:rPr lang="en-US" altLang="zh-CN" dirty="0" smtClean="0"/>
              <a:t>true, </a:t>
            </a:r>
            <a:r>
              <a:rPr lang="zh-CN" altLang="en-US" dirty="0" smtClean="0"/>
              <a:t>设置</a:t>
            </a:r>
            <a:r>
              <a:rPr lang="en-US" altLang="zh-CN" dirty="0" smtClean="0"/>
              <a:t>reduce</a:t>
            </a:r>
            <a:r>
              <a:rPr lang="zh-CN" altLang="en-US" dirty="0" smtClean="0"/>
              <a:t>数量是分桶的数量个数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set </a:t>
            </a:r>
            <a:r>
              <a:rPr lang="en-US" altLang="zh-CN" dirty="0" err="1" smtClean="0"/>
              <a:t>hive.enforce.bucketing</a:t>
            </a:r>
            <a:r>
              <a:rPr lang="en-US" altLang="zh-CN" dirty="0" smtClean="0"/>
              <a:t> = true;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set </a:t>
            </a:r>
            <a:r>
              <a:rPr lang="en-US" altLang="zh-CN" dirty="0" err="1" smtClean="0"/>
              <a:t>mapreduce.job.reduces</a:t>
            </a:r>
            <a:r>
              <a:rPr lang="en-US" altLang="zh-CN" dirty="0" smtClean="0"/>
              <a:t>=4;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#</a:t>
            </a:r>
            <a:r>
              <a:rPr lang="zh-CN" altLang="en-US" dirty="0" smtClean="0"/>
              <a:t>开会往创建的分通表插入数据</a:t>
            </a:r>
            <a:r>
              <a:rPr lang="en-US" altLang="zh-CN" dirty="0" smtClean="0"/>
              <a:t>(</a:t>
            </a:r>
            <a:r>
              <a:rPr lang="zh-CN" altLang="en-US" dirty="0" smtClean="0"/>
              <a:t>插入数据需要是已分桶</a:t>
            </a:r>
            <a:r>
              <a:rPr lang="en-US" altLang="zh-CN" dirty="0" smtClean="0"/>
              <a:t>, </a:t>
            </a:r>
            <a:r>
              <a:rPr lang="zh-CN" altLang="en-US" dirty="0" smtClean="0"/>
              <a:t>且排序的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#</a:t>
            </a:r>
            <a:r>
              <a:rPr lang="zh-CN" altLang="en-US" dirty="0" smtClean="0"/>
              <a:t>可以使用</a:t>
            </a:r>
            <a:r>
              <a:rPr lang="en-US" altLang="zh-CN" dirty="0" smtClean="0"/>
              <a:t>distribute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) sort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asc</a:t>
            </a:r>
            <a:r>
              <a:rPr lang="en-US" altLang="zh-CN" dirty="0" smtClean="0"/>
              <a:t>)   </a:t>
            </a:r>
            <a:r>
              <a:rPr lang="zh-CN" altLang="en-US" dirty="0" smtClean="0"/>
              <a:t>或是排序和分桶的字段相同的时候使用</a:t>
            </a:r>
            <a:r>
              <a:rPr lang="en-US" altLang="zh-CN" dirty="0" smtClean="0"/>
              <a:t>Cluster by(</a:t>
            </a:r>
            <a:r>
              <a:rPr lang="zh-CN" altLang="en-US" dirty="0" smtClean="0"/>
              <a:t>字段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#</a:t>
            </a:r>
            <a:r>
              <a:rPr lang="zh-CN" altLang="en-US" dirty="0" smtClean="0"/>
              <a:t>注意使用</a:t>
            </a:r>
            <a:r>
              <a:rPr lang="en-US" altLang="zh-CN" dirty="0" smtClean="0"/>
              <a:t>cluster by  </a:t>
            </a:r>
            <a:r>
              <a:rPr lang="zh-CN" altLang="en-US" dirty="0" smtClean="0"/>
              <a:t>就等同于分桶</a:t>
            </a:r>
            <a:r>
              <a:rPr lang="en-US" altLang="zh-CN" dirty="0" smtClean="0"/>
              <a:t>+</a:t>
            </a:r>
            <a:r>
              <a:rPr lang="zh-CN" altLang="en-US" dirty="0" smtClean="0"/>
              <a:t>排序</a:t>
            </a:r>
            <a:r>
              <a:rPr lang="en-US" altLang="zh-CN" dirty="0" smtClean="0"/>
              <a:t>(sort)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insert into table </a:t>
            </a:r>
            <a:r>
              <a:rPr lang="en-US" altLang="zh-CN" dirty="0" err="1" smtClean="0"/>
              <a:t>stu_buck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select </a:t>
            </a:r>
            <a:r>
              <a:rPr lang="en-US" altLang="zh-CN" dirty="0" err="1" smtClean="0"/>
              <a:t>sno,sname,sex,sage,sdept</a:t>
            </a:r>
            <a:r>
              <a:rPr lang="en-US" altLang="zh-CN" dirty="0" smtClean="0"/>
              <a:t> from student distribute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) sort by(</a:t>
            </a:r>
            <a:r>
              <a:rPr lang="en-US" altLang="zh-CN" dirty="0" err="1" smtClean="0"/>
              <a:t>sno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asc</a:t>
            </a:r>
            <a:r>
              <a:rPr lang="en-US" altLang="zh-CN" dirty="0" smtClean="0"/>
              <a:t>);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Hive </a:t>
            </a:r>
            <a:r>
              <a:rPr lang="zh-CN" altLang="en-US" smtClean="0"/>
              <a:t>创建内部表时，会将数据移动到数据仓库指向的路径；若创建外部表，仅记录数据所在的路径， 不对数据的位置做任何改变。</a:t>
            </a:r>
            <a:endParaRPr lang="zh-CN" altLang="en-US" smtClean="0"/>
          </a:p>
          <a:p>
            <a:r>
              <a:rPr lang="zh-CN" altLang="en-US" smtClean="0"/>
              <a:t>建表时加上EXTERNAL关键字就是外部表</a:t>
            </a:r>
            <a:endParaRPr lang="zh-CN" altLang="en-US" smtClean="0"/>
          </a:p>
          <a:p>
            <a:r>
              <a:rPr lang="zh-CN" altLang="en-US" smtClean="0"/>
              <a:t>在删除表的时候，内部表的元数据和数据会被一起删除， 而外部表只删除元数据，不删除数据。这样外部表相对来说更加安全些，数据组织也更加灵活，方便共享源数据。 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Round </a:t>
            </a:r>
            <a:r>
              <a:rPr lang="zh-CN" altLang="en-US" dirty="0" smtClean="0"/>
              <a:t>四舍五入，</a:t>
            </a:r>
            <a:r>
              <a:rPr lang="en-US" altLang="zh-CN" dirty="0" smtClean="0"/>
              <a:t>Floor</a:t>
            </a:r>
            <a:r>
              <a:rPr lang="zh-CN" altLang="en-US" dirty="0" smtClean="0"/>
              <a:t>向下取整，</a:t>
            </a:r>
            <a:r>
              <a:rPr lang="en-US" altLang="zh-CN" dirty="0" smtClean="0"/>
              <a:t>abs </a:t>
            </a:r>
            <a:r>
              <a:rPr lang="zh-CN" altLang="en-US" dirty="0" smtClean="0"/>
              <a:t>绝对值，</a:t>
            </a:r>
            <a:r>
              <a:rPr lang="en-US" altLang="zh-CN" dirty="0" smtClean="0"/>
              <a:t>rand </a:t>
            </a:r>
            <a:r>
              <a:rPr lang="zh-CN" altLang="en-US" dirty="0" smtClean="0"/>
              <a:t>随机数</a:t>
            </a:r>
            <a:endParaRPr lang="en-US" altLang="zh-CN" dirty="0" smtClean="0"/>
          </a:p>
          <a:p>
            <a:r>
              <a:rPr lang="en-US" altLang="zh-CN" dirty="0" err="1" smtClean="0"/>
              <a:t>To_data</a:t>
            </a:r>
            <a:r>
              <a:rPr lang="en-US" altLang="zh-CN" dirty="0" smtClean="0"/>
              <a:t> </a:t>
            </a:r>
            <a:r>
              <a:rPr lang="zh-CN" altLang="en-US" dirty="0" smtClean="0"/>
              <a:t>返回日期 </a:t>
            </a:r>
            <a:r>
              <a:rPr lang="en-US" altLang="zh-CN" dirty="0" smtClean="0"/>
              <a:t>month </a:t>
            </a:r>
            <a:r>
              <a:rPr lang="zh-CN" altLang="en-US" dirty="0" smtClean="0"/>
              <a:t>返回日期中月份 </a:t>
            </a:r>
            <a:r>
              <a:rPr lang="en-US" altLang="zh-CN" dirty="0" smtClean="0"/>
              <a:t>day </a:t>
            </a:r>
            <a:r>
              <a:rPr lang="zh-CN" altLang="en-US" dirty="0" smtClean="0"/>
              <a:t>返回日期中的具体天</a:t>
            </a:r>
            <a:endParaRPr lang="en-US" altLang="zh-CN" dirty="0" smtClean="0"/>
          </a:p>
          <a:p>
            <a:r>
              <a:rPr lang="en-US" altLang="zh-CN" sz="1100" b="0" i="0" kern="1200" dirty="0" smtClean="0">
                <a:solidFill>
                  <a:schemeClr val="tx1"/>
                </a:solidFill>
                <a:effectLst/>
                <a:latin typeface="+mn-lt"/>
                <a:ea typeface="微软雅黑" panose="020B0503020204020204" pitchFamily="34" charset="-122"/>
                <a:cs typeface="+mn-cs"/>
              </a:rPr>
              <a:t>hive&gt;   select day('2011-12-08 10:03:01') from dual;</a:t>
            </a:r>
            <a:br>
              <a:rPr lang="en-US" altLang="zh-CN" dirty="0" smtClean="0"/>
            </a:br>
            <a:r>
              <a:rPr lang="en-US" altLang="zh-CN" sz="1100" b="0" i="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</a:t>
            </a:r>
            <a:endParaRPr lang="en-US" altLang="zh-CN" dirty="0" smtClean="0"/>
          </a:p>
          <a:p>
            <a:r>
              <a:rPr lang="zh-CN" altLang="en-US" dirty="0" smtClean="0"/>
              <a:t>如果内置函数不能满足用户需求时，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可支持自定义函数。</a:t>
            </a:r>
            <a:endParaRPr lang="en-US" altLang="zh-CN" dirty="0" smtClean="0"/>
          </a:p>
          <a:p>
            <a:r>
              <a:rPr lang="en-US" altLang="zh-CN" dirty="0" smtClean="0"/>
              <a:t>UDF</a:t>
            </a:r>
            <a:r>
              <a:rPr lang="zh-CN" altLang="en-US" dirty="0" smtClean="0"/>
              <a:t>用来解决 一行输入一行输出</a:t>
            </a:r>
            <a:r>
              <a:rPr lang="en-US" altLang="zh-CN" dirty="0" smtClean="0"/>
              <a:t>(One-to-One </a:t>
            </a:r>
            <a:r>
              <a:rPr lang="en-US" altLang="zh-CN" dirty="0" err="1" smtClean="0"/>
              <a:t>maping</a:t>
            </a:r>
            <a:r>
              <a:rPr lang="en-US" altLang="zh-CN" dirty="0" smtClean="0"/>
              <a:t>) </a:t>
            </a:r>
            <a:r>
              <a:rPr lang="zh-CN" altLang="en-US" dirty="0" smtClean="0"/>
              <a:t>的需求。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DDL</a:t>
            </a:r>
            <a:r>
              <a:rPr lang="zh-CN" altLang="en-US" smtClean="0"/>
              <a:t>即数据定义语言，</a:t>
            </a:r>
            <a:r>
              <a:rPr lang="en-US" altLang="zh-CN" smtClean="0"/>
              <a:t>DDL</a:t>
            </a:r>
            <a:r>
              <a:rPr lang="zh-CN" altLang="en-US" smtClean="0"/>
              <a:t>操作都是对元数据的操作。主要包含如下操作：</a:t>
            </a:r>
            <a:endParaRPr lang="en-US" altLang="zh-CN" smtClean="0"/>
          </a:p>
          <a:p>
            <a:pPr lvl="1"/>
            <a:r>
              <a:rPr lang="en-US" altLang="zh-CN" smtClean="0"/>
              <a:t>Create/Drop/Alter Database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Create/Drop/Truncate Table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Alter Table/Partition/Column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Create/Drop/Alter View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 Index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 Function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Show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Describe</a:t>
            </a:r>
            <a:r>
              <a:rPr lang="zh-CN" altLang="en-US" smtClean="0"/>
              <a:t>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DDL</a:t>
            </a:r>
            <a:r>
              <a:rPr lang="zh-CN" altLang="en-US" smtClean="0"/>
              <a:t>即数据定义语言，</a:t>
            </a:r>
            <a:r>
              <a:rPr lang="en-US" altLang="zh-CN" smtClean="0"/>
              <a:t>DDL</a:t>
            </a:r>
            <a:r>
              <a:rPr lang="zh-CN" altLang="en-US" smtClean="0"/>
              <a:t>操作都是对元数据的操作。主要包含如下操作：</a:t>
            </a:r>
            <a:endParaRPr lang="en-US" altLang="zh-CN" smtClean="0"/>
          </a:p>
          <a:p>
            <a:pPr lvl="1"/>
            <a:r>
              <a:rPr lang="en-US" altLang="zh-CN" smtClean="0"/>
              <a:t>Create/Drop/Alter Database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Create/Drop/Truncate Table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Alter Table/Partition/Column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Create/Drop/Alter View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 Index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Create/Drop Function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Show</a:t>
            </a:r>
            <a:r>
              <a:rPr lang="zh-CN" altLang="en-US" smtClean="0"/>
              <a:t>；</a:t>
            </a:r>
            <a:endParaRPr lang="en-US" altLang="zh-CN" smtClean="0"/>
          </a:p>
          <a:p>
            <a:pPr lvl="1"/>
            <a:r>
              <a:rPr lang="en-US" altLang="zh-CN" smtClean="0"/>
              <a:t>Describe</a:t>
            </a:r>
            <a:r>
              <a:rPr lang="zh-CN" altLang="en-US" smtClean="0"/>
              <a:t>。</a:t>
            </a:r>
            <a:endParaRPr lang="en-US" altLang="zh-CN" dirty="0" smtClean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hive&gt; ALTER TABLE events RENAME TO 3koobecaf; </a:t>
            </a:r>
            <a:endParaRPr lang="en-US" altLang="zh-CN" dirty="0" smtClean="0"/>
          </a:p>
          <a:p>
            <a:r>
              <a:rPr lang="en-US" altLang="zh-CN" dirty="0" smtClean="0"/>
              <a:t>hive&gt; ALTER TABLE pokes ADD COLUMNS (</a:t>
            </a:r>
            <a:r>
              <a:rPr lang="en-US" altLang="zh-CN" dirty="0" err="1" smtClean="0"/>
              <a:t>new_col</a:t>
            </a:r>
            <a:r>
              <a:rPr lang="en-US" altLang="zh-CN" dirty="0" smtClean="0"/>
              <a:t> INT);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hive&gt; ALTER TABLE events RENAME TO 3koobecaf; </a:t>
            </a:r>
            <a:endParaRPr lang="en-US" altLang="zh-CN" dirty="0" smtClean="0"/>
          </a:p>
          <a:p>
            <a:r>
              <a:rPr lang="en-US" altLang="zh-CN" dirty="0" smtClean="0"/>
              <a:t>hive&gt; ALTER TABLE pokes ADD COLUMNS (</a:t>
            </a:r>
            <a:r>
              <a:rPr lang="en-US" altLang="zh-CN" dirty="0" err="1" smtClean="0"/>
              <a:t>new_col</a:t>
            </a:r>
            <a:r>
              <a:rPr lang="en-US" altLang="zh-CN" dirty="0" smtClean="0"/>
              <a:t> INT);</a:t>
            </a:r>
            <a:endParaRPr lang="en-US" altLang="zh-CN" dirty="0" smtClean="0"/>
          </a:p>
          <a:p>
            <a:r>
              <a:rPr lang="zh-CN" altLang="en-US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导出数据到</a:t>
            </a:r>
            <a:r>
              <a:rPr lang="en-US" altLang="zh-CN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HDFS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hive&gt; ALTER TABLE events RENAME TO 3koobecaf; </a:t>
            </a:r>
            <a:endParaRPr lang="en-US" altLang="zh-CN" dirty="0" smtClean="0"/>
          </a:p>
          <a:p>
            <a:r>
              <a:rPr lang="en-US" altLang="zh-CN" dirty="0" smtClean="0"/>
              <a:t>hive&gt; ALTER TABLE pokes ADD COLUMNS (</a:t>
            </a:r>
            <a:r>
              <a:rPr lang="en-US" altLang="zh-CN" dirty="0" err="1" smtClean="0"/>
              <a:t>new_col</a:t>
            </a:r>
            <a:r>
              <a:rPr lang="en-US" altLang="zh-CN" dirty="0" smtClean="0"/>
              <a:t> INT);</a:t>
            </a:r>
            <a:endParaRPr lang="en-US" altLang="zh-CN" dirty="0" smtClean="0"/>
          </a:p>
          <a:p>
            <a:r>
              <a:rPr lang="zh-CN" altLang="en-US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导出数据到</a:t>
            </a:r>
            <a:r>
              <a:rPr lang="en-US" altLang="zh-CN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HDFS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hive&gt; ALTER TABLE events RENAME TO 3koobecaf; </a:t>
            </a:r>
            <a:endParaRPr lang="en-US" altLang="zh-CN" dirty="0" smtClean="0"/>
          </a:p>
          <a:p>
            <a:r>
              <a:rPr lang="en-US" altLang="zh-CN" dirty="0" smtClean="0"/>
              <a:t>hive&gt; ALTER TABLE pokes ADD COLUMNS (</a:t>
            </a:r>
            <a:r>
              <a:rPr lang="en-US" altLang="zh-CN" dirty="0" err="1" smtClean="0"/>
              <a:t>new_col</a:t>
            </a:r>
            <a:r>
              <a:rPr lang="en-US" altLang="zh-CN" dirty="0" smtClean="0"/>
              <a:t> INT);</a:t>
            </a:r>
            <a:endParaRPr lang="en-US" altLang="zh-CN" dirty="0" smtClean="0"/>
          </a:p>
          <a:p>
            <a:r>
              <a:rPr lang="zh-CN" altLang="en-US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导出数据到</a:t>
            </a:r>
            <a:r>
              <a:rPr lang="en-US" altLang="zh-CN" sz="11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HDFS</a:t>
            </a:r>
            <a:endParaRPr lang="en-US" altLang="zh-CN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BCD</a:t>
            </a:r>
            <a:endParaRPr lang="en-US" altLang="zh-CN" dirty="0" smtClean="0"/>
          </a:p>
          <a:p>
            <a:r>
              <a:rPr lang="en-US" altLang="zh-CN" dirty="0" smtClean="0"/>
              <a:t>D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Hive </a:t>
            </a:r>
            <a:r>
              <a:rPr lang="zh-CN" altLang="en-US" dirty="0" smtClean="0"/>
              <a:t>构建在基于静态批处理的</a:t>
            </a:r>
            <a:r>
              <a:rPr lang="en-US" altLang="zh-CN" dirty="0" smtClean="0"/>
              <a:t>Hadoop </a:t>
            </a:r>
            <a:r>
              <a:rPr lang="zh-CN" altLang="en-US" dirty="0" smtClean="0"/>
              <a:t>之上，</a:t>
            </a:r>
            <a:r>
              <a:rPr lang="en-US" altLang="zh-CN" dirty="0" smtClean="0"/>
              <a:t>Hadoop </a:t>
            </a:r>
            <a:r>
              <a:rPr lang="zh-CN" altLang="en-US" dirty="0" smtClean="0"/>
              <a:t>通常都有较高的延迟并且在作业提交和调度的时候需要大量的开销。</a:t>
            </a:r>
            <a:endParaRPr lang="en-US" altLang="zh-CN" dirty="0" smtClean="0"/>
          </a:p>
          <a:p>
            <a:r>
              <a:rPr lang="en-US" altLang="zh-CN" dirty="0" smtClean="0"/>
              <a:t>Hive </a:t>
            </a:r>
            <a:r>
              <a:rPr lang="zh-CN" altLang="en-US" dirty="0" smtClean="0"/>
              <a:t>并不能够在大规模数据集上实现低延迟快速的查询，例如，</a:t>
            </a:r>
            <a:r>
              <a:rPr lang="en-US" altLang="zh-CN" dirty="0" smtClean="0"/>
              <a:t>Hive </a:t>
            </a:r>
            <a:r>
              <a:rPr lang="zh-CN" altLang="en-US" dirty="0" smtClean="0"/>
              <a:t>在几百</a:t>
            </a:r>
            <a:r>
              <a:rPr lang="en-US" altLang="zh-CN" dirty="0" smtClean="0"/>
              <a:t>MB </a:t>
            </a:r>
            <a:r>
              <a:rPr lang="zh-CN" altLang="en-US" dirty="0" smtClean="0"/>
              <a:t>的数据集上执行查询一般有分钟级的时间延迟。因此，</a:t>
            </a:r>
            <a:r>
              <a:rPr lang="en-US" altLang="zh-CN" dirty="0" smtClean="0"/>
              <a:t>Hive </a:t>
            </a:r>
            <a:r>
              <a:rPr lang="zh-CN" altLang="en-US" dirty="0" smtClean="0"/>
              <a:t>并不适合那些需要低延迟的应用，例如，联机事务处理（</a:t>
            </a:r>
            <a:r>
              <a:rPr lang="en-US" altLang="zh-CN" dirty="0" smtClean="0"/>
              <a:t>OLTP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en-US" altLang="zh-CN" dirty="0" smtClean="0"/>
              <a:t>Hive </a:t>
            </a:r>
            <a:r>
              <a:rPr lang="zh-CN" altLang="en-US" dirty="0" smtClean="0"/>
              <a:t>并非为联机事务处理而设计，</a:t>
            </a:r>
            <a:r>
              <a:rPr lang="en-US" altLang="zh-CN" dirty="0" smtClean="0"/>
              <a:t>Hive </a:t>
            </a:r>
            <a:r>
              <a:rPr lang="zh-CN" altLang="en-US" dirty="0" smtClean="0"/>
              <a:t>并不提供实时的查询和基于行级的数据更新操作。</a:t>
            </a:r>
            <a:r>
              <a:rPr lang="en-US" altLang="zh-CN" dirty="0" smtClean="0"/>
              <a:t>Hive </a:t>
            </a:r>
            <a:r>
              <a:rPr lang="zh-CN" altLang="en-US" dirty="0" smtClean="0"/>
              <a:t>的最佳使用场合是大数据集的批处理作业，例如，网络日志分析。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 userDrawn="1"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 userDrawn="1"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封面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04900"/>
            <a:ext cx="1219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54" y="5265204"/>
            <a:ext cx="1072800" cy="1093042"/>
          </a:xfrm>
          <a:prstGeom prst="rect">
            <a:avLst/>
          </a:prstGeom>
        </p:spPr>
      </p:pic>
      <p:sp>
        <p:nvSpPr>
          <p:cNvPr id="1414185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07533" y="1233488"/>
            <a:ext cx="10465330" cy="2482850"/>
          </a:xfrm>
          <a:ln algn="ctr"/>
        </p:spPr>
        <p:txBody>
          <a:bodyPr lIns="87802" tIns="43901" rIns="87802" bIns="43901"/>
          <a:lstStyle>
            <a:lvl1pPr algn="l" defTabSz="784225" eaLnBrk="0" hangingPunct="0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10265828" y="4094164"/>
            <a:ext cx="1338784" cy="2655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80115" tIns="40059" rIns="80115" bIns="40059">
            <a:spAutoFit/>
          </a:bodyPr>
          <a:lstStyle/>
          <a:p>
            <a:pPr defTabSz="801370" eaLnBrk="0" fontAlgn="base" hangingPunct="0">
              <a:defRPr/>
            </a:pPr>
            <a:r>
              <a:rPr lang="en-US" altLang="zh-CN" sz="1200" dirty="0">
                <a:solidFill>
                  <a:schemeClr val="bg1"/>
                </a:solidFill>
                <a:ea typeface="MS PGothic" panose="020B0600070205080204" pitchFamily="34" charset="-128"/>
              </a:rPr>
              <a:t>www.huawei.com</a:t>
            </a:r>
            <a:endParaRPr lang="en-US" altLang="zh-CN" sz="12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007533" y="6088128"/>
            <a:ext cx="3821423" cy="32710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370" eaLnBrk="0" fontAlgn="base" hangingPunct="0"/>
            <a:r>
              <a:rPr lang="zh-CN" altLang="en-US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版权所有</a:t>
            </a:r>
            <a:r>
              <a:rPr lang="en-US" altLang="zh-CN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 © </a:t>
            </a:r>
            <a:r>
              <a:rPr lang="zh-CN" altLang="en-US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浙江华为通信技术有限公司</a:t>
            </a:r>
            <a:r>
              <a:rPr lang="en-US" altLang="zh-CN" sz="1600" b="1" i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</a:rPr>
              <a:t> </a:t>
            </a:r>
            <a:endParaRPr lang="en-US" altLang="zh-CN" sz="1600" b="1" i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Arial" panose="020B060402020209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</a:t>
            </a:r>
            <a:r>
              <a:rPr lang="zh-CN" altLang="en-US" dirty="0"/>
              <a:t>此处编辑母版标题样式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 userDrawn="1"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汪孟德</a:t>
            </a:r>
            <a:r>
              <a:rPr lang="en-US" altLang="zh-CN" dirty="0" smtClean="0"/>
              <a:t>/wwx711842</a:t>
            </a:r>
            <a:endParaRPr lang="zh-CN" altLang="en-US" dirty="0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2020.03.12</a:t>
            </a:r>
            <a:endParaRPr lang="zh-CN" altLang="en-US" dirty="0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黄浩洋</a:t>
            </a:r>
            <a:r>
              <a:rPr lang="en-US" altLang="zh-CN" dirty="0"/>
              <a:t>/</a:t>
            </a:r>
            <a:r>
              <a:rPr lang="en-US" altLang="zh-CN" dirty="0" smtClean="0"/>
              <a:t>hwx690472</a:t>
            </a:r>
            <a:endParaRPr lang="zh-CN" altLang="en-US" dirty="0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的优点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4" name="文本占位符 4"/>
          <p:cNvGrpSpPr>
            <a:grpSpLocks noGrp="1"/>
          </p:cNvGrpSpPr>
          <p:nvPr/>
        </p:nvGrpSpPr>
        <p:grpSpPr>
          <a:xfrm>
            <a:off x="2370734" y="1412187"/>
            <a:ext cx="7524836" cy="4200578"/>
            <a:chOff x="828672" y="1609725"/>
            <a:chExt cx="7729541" cy="4187825"/>
          </a:xfrm>
        </p:grpSpPr>
        <p:cxnSp>
          <p:nvCxnSpPr>
            <p:cNvPr id="5" name="直接连接符 4"/>
            <p:cNvCxnSpPr/>
            <p:nvPr/>
          </p:nvCxnSpPr>
          <p:spPr>
            <a:xfrm rot="5400000">
              <a:off x="1524794" y="2859882"/>
              <a:ext cx="406400" cy="11112"/>
            </a:xfrm>
            <a:prstGeom prst="line">
              <a:avLst/>
            </a:prstGeom>
            <a:noFill/>
            <a:ln w="762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grpSp>
          <p:nvGrpSpPr>
            <p:cNvPr id="6" name="组合 42"/>
            <p:cNvGrpSpPr/>
            <p:nvPr/>
          </p:nvGrpSpPr>
          <p:grpSpPr>
            <a:xfrm>
              <a:off x="828672" y="1609725"/>
              <a:ext cx="7729541" cy="4187825"/>
              <a:chOff x="828672" y="1609725"/>
              <a:chExt cx="7729541" cy="4187825"/>
            </a:xfrm>
          </p:grpSpPr>
          <p:grpSp>
            <p:nvGrpSpPr>
              <p:cNvPr id="7" name="组合 10"/>
              <p:cNvGrpSpPr/>
              <p:nvPr/>
            </p:nvGrpSpPr>
            <p:grpSpPr bwMode="auto">
              <a:xfrm>
                <a:off x="828672" y="3068638"/>
                <a:ext cx="1795941" cy="2716212"/>
                <a:chOff x="3336876" y="2908348"/>
                <a:chExt cx="1794681" cy="2714317"/>
              </a:xfrm>
            </p:grpSpPr>
            <p:grpSp>
              <p:nvGrpSpPr>
                <p:cNvPr id="32" name="组合 6"/>
                <p:cNvGrpSpPr/>
                <p:nvPr/>
              </p:nvGrpSpPr>
              <p:grpSpPr bwMode="auto">
                <a:xfrm>
                  <a:off x="3336876" y="2908348"/>
                  <a:ext cx="1787857" cy="2714317"/>
                  <a:chOff x="3336876" y="2908348"/>
                  <a:chExt cx="1787857" cy="2714317"/>
                </a:xfrm>
              </p:grpSpPr>
              <p:sp>
                <p:nvSpPr>
                  <p:cNvPr id="36" name="圆角矩形 3"/>
                  <p:cNvSpPr/>
                  <p:nvPr/>
                </p:nvSpPr>
                <p:spPr>
                  <a:xfrm>
                    <a:off x="3336876" y="2908348"/>
                    <a:ext cx="1787857" cy="2714317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762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37" name="圆角矩形 4"/>
                  <p:cNvSpPr/>
                  <p:nvPr/>
                </p:nvSpPr>
                <p:spPr>
                  <a:xfrm>
                    <a:off x="3419368" y="2979735"/>
                    <a:ext cx="1622873" cy="528270"/>
                  </a:xfrm>
                  <a:prstGeom prst="roundRect">
                    <a:avLst>
                      <a:gd name="adj" fmla="val 24503"/>
                    </a:avLst>
                  </a:prstGeom>
                  <a:solidFill>
                    <a:srgbClr val="4F81BD"/>
                  </a:solidFill>
                  <a:ln w="762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</p:grpSp>
            <p:sp>
              <p:nvSpPr>
                <p:cNvPr id="3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3390388" y="3726581"/>
                  <a:ext cx="1741169" cy="1073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>
                  <a:defPPr>
                    <a:defRPr lang="zh-CN"/>
                  </a:defPPr>
                  <a:lvl1pPr marL="285750" marR="0" lvl="0" indent="-2857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>
                        <a:lumMod val="50000"/>
                      </a:schemeClr>
                    </a:buClr>
                    <a:buSzPct val="60000"/>
                    <a:buFont typeface="Wingdings" panose="05000000000000000000" pitchFamily="2" charset="2"/>
                    <a:buChar char="l"/>
                    <a:defRPr sz="1600" kern="0">
                      <a:solidFill>
                        <a:sysClr val="windowText" lastClr="000000"/>
                      </a:solidFill>
                      <a:latin typeface="+mn-ea"/>
                      <a:ea typeface="+mn-ea"/>
                    </a:defRPr>
                  </a:lvl1pPr>
                </a:lstStyle>
                <a:p>
                  <a:pPr marL="0" indent="0">
                    <a:buNone/>
                  </a:pPr>
                  <a:r>
                    <a:rPr lang="en-US" altLang="zh-CN" dirty="0">
                      <a:cs typeface="+mn-ea"/>
                      <a:sym typeface="Microsoft YaHei" panose="020B0503020204020204" pitchFamily="34" charset="-122"/>
                    </a:rPr>
                    <a:t>1.</a:t>
                  </a:r>
                  <a:r>
                    <a:rPr lang="en-US" altLang="zh-CN" dirty="0">
                      <a:latin typeface="+mn-lt"/>
                      <a:cs typeface="+mn-ea"/>
                      <a:sym typeface="Microsoft YaHei" panose="020B0503020204020204" pitchFamily="34" charset="-122"/>
                    </a:rPr>
                    <a:t>HiveServer</a:t>
                  </a:r>
                  <a:r>
                    <a:rPr lang="zh-CN" altLang="en-US" dirty="0" smtClean="0">
                      <a:cs typeface="+mn-ea"/>
                      <a:sym typeface="Microsoft YaHei" panose="020B0503020204020204" pitchFamily="34" charset="-122"/>
                    </a:rPr>
                    <a:t>采 用</a:t>
                  </a:r>
                  <a:r>
                    <a:rPr lang="zh-CN" altLang="en-US" dirty="0">
                      <a:cs typeface="+mn-ea"/>
                      <a:sym typeface="Microsoft YaHei" panose="020B0503020204020204" pitchFamily="34" charset="-122"/>
                    </a:rPr>
                    <a:t>集群模式</a:t>
                  </a:r>
                  <a:endParaRPr lang="en-US" altLang="zh-CN" dirty="0">
                    <a:cs typeface="+mn-ea"/>
                    <a:sym typeface="Microsoft YaHei" panose="020B0503020204020204" pitchFamily="34" charset="-122"/>
                  </a:endParaRPr>
                </a:p>
                <a:p>
                  <a:pPr marL="0" indent="0">
                    <a:buNone/>
                  </a:pPr>
                  <a:r>
                    <a:rPr lang="en-US" altLang="zh-CN" dirty="0">
                      <a:cs typeface="+mn-ea"/>
                      <a:sym typeface="Microsoft YaHei" panose="020B0503020204020204" pitchFamily="34" charset="-122"/>
                    </a:rPr>
                    <a:t>2.</a:t>
                  </a:r>
                  <a:r>
                    <a:rPr lang="zh-CN" altLang="en-US" dirty="0">
                      <a:cs typeface="+mn-ea"/>
                      <a:sym typeface="Microsoft YaHei" panose="020B0503020204020204" pitchFamily="34" charset="-122"/>
                    </a:rPr>
                    <a:t>双</a:t>
                  </a:r>
                  <a:r>
                    <a:rPr lang="en-US" altLang="zh-CN" dirty="0" err="1">
                      <a:latin typeface="+mn-lt"/>
                      <a:cs typeface="+mn-ea"/>
                      <a:sym typeface="Microsoft YaHei" panose="020B0503020204020204" pitchFamily="34" charset="-122"/>
                    </a:rPr>
                    <a:t>MetaStore</a:t>
                  </a:r>
                  <a:endParaRPr lang="en-US" altLang="zh-CN" dirty="0">
                    <a:latin typeface="+mn-lt"/>
                    <a:cs typeface="+mn-ea"/>
                    <a:sym typeface="Microsoft YaHei" panose="020B0503020204020204" pitchFamily="34" charset="-122"/>
                  </a:endParaRPr>
                </a:p>
                <a:p>
                  <a:pPr marL="0" indent="0">
                    <a:buNone/>
                  </a:pPr>
                  <a:r>
                    <a:rPr lang="en-US" altLang="zh-CN" dirty="0">
                      <a:cs typeface="+mn-ea"/>
                      <a:sym typeface="Microsoft YaHei" panose="020B0503020204020204" pitchFamily="34" charset="-122"/>
                    </a:rPr>
                    <a:t>3.</a:t>
                  </a:r>
                  <a:r>
                    <a:rPr lang="zh-CN" altLang="en-US" dirty="0">
                      <a:cs typeface="+mn-ea"/>
                      <a:sym typeface="Microsoft YaHei" panose="020B0503020204020204" pitchFamily="34" charset="-122"/>
                    </a:rPr>
                    <a:t>超时重试机制</a:t>
                  </a:r>
                  <a:endParaRPr lang="zh-CN" altLang="en-US" dirty="0"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3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3468806" y="3059374"/>
                  <a:ext cx="1594255" cy="306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400" b="1" kern="0" dirty="0">
                      <a:solidFill>
                        <a:sysClr val="window" lastClr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高可靠、高容错</a:t>
                  </a:r>
                  <a:endParaRPr lang="en-US" altLang="zh-CN" sz="1400" b="1" kern="0" dirty="0">
                    <a:solidFill>
                      <a:sysClr val="window" lastClr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35" name="TextBox 38"/>
                <p:cNvSpPr txBox="1"/>
                <p:nvPr/>
              </p:nvSpPr>
              <p:spPr>
                <a:xfrm>
                  <a:off x="3468806" y="5076091"/>
                  <a:ext cx="1500721" cy="52509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800" b="1" kern="0" dirty="0">
                      <a:solidFill>
                        <a:srgbClr val="BFBFB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1</a:t>
                  </a:r>
                  <a:endParaRPr lang="en-US" altLang="zh-CN" sz="2800" b="1" kern="0" dirty="0">
                    <a:solidFill>
                      <a:srgbClr val="BFBFB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8" name="组合 11"/>
              <p:cNvGrpSpPr/>
              <p:nvPr/>
            </p:nvGrpSpPr>
            <p:grpSpPr bwMode="auto">
              <a:xfrm>
                <a:off x="2854325" y="3081338"/>
                <a:ext cx="1789113" cy="2716212"/>
                <a:chOff x="3336876" y="2908348"/>
                <a:chExt cx="1787857" cy="2714317"/>
              </a:xfrm>
            </p:grpSpPr>
            <p:grpSp>
              <p:nvGrpSpPr>
                <p:cNvPr id="27" name="组合 6"/>
                <p:cNvGrpSpPr/>
                <p:nvPr/>
              </p:nvGrpSpPr>
              <p:grpSpPr bwMode="auto">
                <a:xfrm>
                  <a:off x="3336876" y="2908348"/>
                  <a:ext cx="1787857" cy="2714317"/>
                  <a:chOff x="3336876" y="2908348"/>
                  <a:chExt cx="1787857" cy="2714317"/>
                </a:xfrm>
              </p:grpSpPr>
              <p:sp>
                <p:nvSpPr>
                  <p:cNvPr id="30" name="圆角矩形 29"/>
                  <p:cNvSpPr/>
                  <p:nvPr/>
                </p:nvSpPr>
                <p:spPr>
                  <a:xfrm>
                    <a:off x="3336876" y="2908348"/>
                    <a:ext cx="1787857" cy="2714317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762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31" name="圆角矩形 30"/>
                  <p:cNvSpPr/>
                  <p:nvPr/>
                </p:nvSpPr>
                <p:spPr>
                  <a:xfrm>
                    <a:off x="3419368" y="2979735"/>
                    <a:ext cx="1622873" cy="515578"/>
                  </a:xfrm>
                  <a:prstGeom prst="roundRect">
                    <a:avLst>
                      <a:gd name="adj" fmla="val 24503"/>
                    </a:avLst>
                  </a:prstGeom>
                  <a:solidFill>
                    <a:srgbClr val="9BBB59"/>
                  </a:solidFill>
                  <a:ln w="762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</p:grpSp>
            <p:sp>
              <p:nvSpPr>
                <p:cNvPr id="2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468806" y="3059374"/>
                  <a:ext cx="1501254" cy="314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400" b="1" kern="0" dirty="0">
                      <a:solidFill>
                        <a:sysClr val="window" lastClr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类</a:t>
                  </a:r>
                  <a:r>
                    <a:rPr lang="en-US" altLang="zh-CN" sz="1400" b="1" kern="0" dirty="0">
                      <a:solidFill>
                        <a:sysClr val="window" lastClr="FFFFFF"/>
                      </a:solidFill>
                      <a:cs typeface="+mn-ea"/>
                      <a:sym typeface="Microsoft YaHei" panose="020B0503020204020204" pitchFamily="34" charset="-122"/>
                    </a:rPr>
                    <a:t>SQL</a:t>
                  </a:r>
                  <a:endParaRPr lang="en-US" altLang="zh-CN" sz="1400" b="1" kern="0" dirty="0">
                    <a:solidFill>
                      <a:sysClr val="window" lastClr="FFFFFF"/>
                    </a:solidFill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29" name="TextBox 31"/>
                <p:cNvSpPr txBox="1"/>
                <p:nvPr/>
              </p:nvSpPr>
              <p:spPr>
                <a:xfrm>
                  <a:off x="3471719" y="5065842"/>
                  <a:ext cx="1500721" cy="52509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800" b="1" kern="0">
                      <a:solidFill>
                        <a:srgbClr val="BFBFB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2</a:t>
                  </a:r>
                  <a:endParaRPr lang="en-US" altLang="zh-CN" sz="2800" b="1" kern="0">
                    <a:solidFill>
                      <a:srgbClr val="BFBFB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9" name="组合 19"/>
              <p:cNvGrpSpPr/>
              <p:nvPr/>
            </p:nvGrpSpPr>
            <p:grpSpPr bwMode="auto">
              <a:xfrm>
                <a:off x="4786313" y="3081338"/>
                <a:ext cx="1787525" cy="2716212"/>
                <a:chOff x="3336876" y="2908348"/>
                <a:chExt cx="1787857" cy="2714317"/>
              </a:xfrm>
            </p:grpSpPr>
            <p:grpSp>
              <p:nvGrpSpPr>
                <p:cNvPr id="22" name="组合 6"/>
                <p:cNvGrpSpPr/>
                <p:nvPr/>
              </p:nvGrpSpPr>
              <p:grpSpPr bwMode="auto">
                <a:xfrm>
                  <a:off x="3336876" y="2908348"/>
                  <a:ext cx="1787857" cy="2714317"/>
                  <a:chOff x="3336876" y="2908348"/>
                  <a:chExt cx="1787857" cy="2714317"/>
                </a:xfrm>
              </p:grpSpPr>
              <p:sp>
                <p:nvSpPr>
                  <p:cNvPr id="25" name="圆角矩形 24"/>
                  <p:cNvSpPr/>
                  <p:nvPr/>
                </p:nvSpPr>
                <p:spPr>
                  <a:xfrm>
                    <a:off x="3336876" y="2908348"/>
                    <a:ext cx="1787857" cy="2714317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762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26" name="圆角矩形 25"/>
                  <p:cNvSpPr/>
                  <p:nvPr/>
                </p:nvSpPr>
                <p:spPr>
                  <a:xfrm>
                    <a:off x="3419441" y="2979735"/>
                    <a:ext cx="1622726" cy="502887"/>
                  </a:xfrm>
                  <a:prstGeom prst="roundRect">
                    <a:avLst>
                      <a:gd name="adj" fmla="val 24503"/>
                    </a:avLst>
                  </a:prstGeom>
                  <a:solidFill>
                    <a:srgbClr val="F79646"/>
                  </a:solidFill>
                  <a:ln w="762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</p:grpSp>
            <p:sp>
              <p:nvSpPr>
                <p:cNvPr id="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3468806" y="3059374"/>
                  <a:ext cx="1501254" cy="314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400" b="1" kern="0" dirty="0">
                      <a:solidFill>
                        <a:sysClr val="window" lastClr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可扩展</a:t>
                  </a:r>
                  <a:endParaRPr lang="en-US" altLang="zh-CN" sz="1400" b="1" kern="0" dirty="0">
                    <a:solidFill>
                      <a:sysClr val="window" lastClr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24" name="TextBox 25"/>
                <p:cNvSpPr txBox="1"/>
                <p:nvPr/>
              </p:nvSpPr>
              <p:spPr>
                <a:xfrm>
                  <a:off x="3471838" y="5065842"/>
                  <a:ext cx="1500467" cy="52509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800" b="1" kern="0">
                      <a:solidFill>
                        <a:srgbClr val="BFBFB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3</a:t>
                  </a:r>
                  <a:endParaRPr lang="en-US" altLang="zh-CN" sz="2800" b="1" kern="0">
                    <a:solidFill>
                      <a:srgbClr val="BFBFB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0" name="组合 27"/>
              <p:cNvGrpSpPr/>
              <p:nvPr/>
            </p:nvGrpSpPr>
            <p:grpSpPr bwMode="auto">
              <a:xfrm>
                <a:off x="6770688" y="3068638"/>
                <a:ext cx="1787525" cy="2716212"/>
                <a:chOff x="3336876" y="2908348"/>
                <a:chExt cx="1787857" cy="2714317"/>
              </a:xfrm>
            </p:grpSpPr>
            <p:grpSp>
              <p:nvGrpSpPr>
                <p:cNvPr id="17" name="组合 6"/>
                <p:cNvGrpSpPr/>
                <p:nvPr/>
              </p:nvGrpSpPr>
              <p:grpSpPr bwMode="auto">
                <a:xfrm>
                  <a:off x="3336876" y="2908348"/>
                  <a:ext cx="1787857" cy="2714317"/>
                  <a:chOff x="3336876" y="2908348"/>
                  <a:chExt cx="1787857" cy="2714317"/>
                </a:xfrm>
              </p:grpSpPr>
              <p:sp>
                <p:nvSpPr>
                  <p:cNvPr id="20" name="圆角矩形 19"/>
                  <p:cNvSpPr/>
                  <p:nvPr/>
                </p:nvSpPr>
                <p:spPr>
                  <a:xfrm>
                    <a:off x="3336876" y="2908348"/>
                    <a:ext cx="1787857" cy="2714317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76200" cap="flat" cmpd="sng" algn="ctr">
                    <a:solidFill>
                      <a:sysClr val="window" lastClr="FFFFFF">
                        <a:lumMod val="7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  <p:sp>
                <p:nvSpPr>
                  <p:cNvPr id="21" name="圆角矩形 20"/>
                  <p:cNvSpPr/>
                  <p:nvPr/>
                </p:nvSpPr>
                <p:spPr>
                  <a:xfrm>
                    <a:off x="3419441" y="2979735"/>
                    <a:ext cx="1622726" cy="515578"/>
                  </a:xfrm>
                  <a:prstGeom prst="roundRect">
                    <a:avLst>
                      <a:gd name="adj" fmla="val 24503"/>
                    </a:avLst>
                  </a:prstGeom>
                  <a:solidFill>
                    <a:srgbClr val="8064A2"/>
                  </a:solidFill>
                  <a:ln w="762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endParaRPr>
                  </a:p>
                </p:txBody>
              </p:sp>
            </p:grpSp>
            <p:sp>
              <p:nvSpPr>
                <p:cNvPr id="18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3468806" y="3059374"/>
                  <a:ext cx="1501254" cy="314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400" b="1" kern="0" dirty="0">
                      <a:solidFill>
                        <a:sysClr val="window" lastClr="FFFFF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多接口</a:t>
                  </a:r>
                  <a:endParaRPr lang="en-US" altLang="zh-CN" sz="1400" b="1" kern="0" dirty="0">
                    <a:solidFill>
                      <a:sysClr val="window" lastClr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3471838" y="5065842"/>
                  <a:ext cx="1500467" cy="52509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2800" b="1" kern="0" dirty="0">
                      <a:solidFill>
                        <a:srgbClr val="BFBFBF"/>
                      </a:solidFill>
                      <a:latin typeface="+mn-ea"/>
                      <a:cs typeface="+mn-ea"/>
                      <a:sym typeface="Microsoft YaHei" panose="020B0503020204020204" pitchFamily="34" charset="-122"/>
                    </a:rPr>
                    <a:t>4</a:t>
                  </a:r>
                  <a:endParaRPr lang="en-US" altLang="zh-CN" sz="2800" b="1" kern="0" dirty="0">
                    <a:solidFill>
                      <a:srgbClr val="BFBFBF"/>
                    </a:solidFill>
                    <a:latin typeface="+mn-ea"/>
                    <a:cs typeface="+mn-ea"/>
                    <a:sym typeface="Microsoft YaHei" panose="020B0503020204020204" pitchFamily="34" charset="-122"/>
                  </a:endParaRPr>
                </a:p>
              </p:txBody>
            </p:sp>
          </p:grpSp>
          <p:cxnSp>
            <p:nvCxnSpPr>
              <p:cNvPr id="11" name="直接连接符 10"/>
              <p:cNvCxnSpPr/>
              <p:nvPr/>
            </p:nvCxnSpPr>
            <p:spPr>
              <a:xfrm flipV="1">
                <a:off x="1720850" y="2649538"/>
                <a:ext cx="5868988" cy="26987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2" name="直接连接符 11"/>
              <p:cNvCxnSpPr/>
              <p:nvPr/>
            </p:nvCxnSpPr>
            <p:spPr>
              <a:xfrm rot="16200000" flipH="1">
                <a:off x="3462338" y="2898775"/>
                <a:ext cx="412750" cy="1905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 rot="16200000" flipH="1">
                <a:off x="5461794" y="2864644"/>
                <a:ext cx="431800" cy="1588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4" name="直接连接符 13"/>
              <p:cNvCxnSpPr/>
              <p:nvPr/>
            </p:nvCxnSpPr>
            <p:spPr>
              <a:xfrm rot="16200000" flipH="1">
                <a:off x="7349332" y="2866231"/>
                <a:ext cx="431800" cy="1587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 rot="16200000" flipH="1">
                <a:off x="4385469" y="2429669"/>
                <a:ext cx="433388" cy="0"/>
              </a:xfrm>
              <a:prstGeom prst="line">
                <a:avLst/>
              </a:prstGeom>
              <a:noFill/>
              <a:ln w="762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6" name="圆角矩形 15"/>
              <p:cNvSpPr/>
              <p:nvPr/>
            </p:nvSpPr>
            <p:spPr>
              <a:xfrm>
                <a:off x="2511425" y="1609725"/>
                <a:ext cx="4298950" cy="615950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alpha val="79000"/>
                </a:sysClr>
              </a:solidFill>
              <a:ln w="38100" cap="flat" cmpd="sng" algn="ctr">
                <a:solidFill>
                  <a:srgbClr val="990000"/>
                </a:solidFill>
                <a:prstDash val="solid"/>
              </a:ln>
              <a:effectLst/>
            </p:spPr>
            <p:txBody>
              <a:bodyPr lIns="92382" tIns="46191" rIns="92382" bIns="46191" anchor="ctr"/>
              <a:lstStyle/>
              <a:p>
                <a:pPr algn="ctr">
                  <a:defRPr/>
                </a:pPr>
                <a:r>
                  <a:rPr lang="en-US" altLang="zh-CN" sz="2200" b="1" kern="0" dirty="0">
                    <a:solidFill>
                      <a:sysClr val="windowText" lastClr="000000"/>
                    </a:solidFill>
                    <a:cs typeface="+mn-ea"/>
                    <a:sym typeface="Microsoft YaHei" panose="020B0503020204020204" pitchFamily="34" charset="-122"/>
                  </a:rPr>
                  <a:t>Hive</a:t>
                </a:r>
                <a:r>
                  <a:rPr lang="zh-CN" altLang="en-US" sz="2200" b="1" kern="0" dirty="0">
                    <a:solidFill>
                      <a:sysClr val="windowText" lastClr="000000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的优点</a:t>
                </a:r>
                <a:endParaRPr lang="zh-CN" altLang="en-US" sz="2200" b="1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</p:grp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4380461" y="3704554"/>
            <a:ext cx="174239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60000"/>
              <a:defRPr/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1.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类似</a:t>
            </a:r>
            <a:r>
              <a:rPr lang="en-US" altLang="zh-CN" sz="1600" kern="0" dirty="0">
                <a:solidFill>
                  <a:sysClr val="windowText" lastClr="000000"/>
                </a:solidFill>
                <a:cs typeface="+mn-ea"/>
                <a:sym typeface="Microsoft YaHei" panose="020B0503020204020204" pitchFamily="34" charset="-122"/>
              </a:rPr>
              <a:t>SQL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语法</a:t>
            </a:r>
            <a:endParaRPr lang="en-US" altLang="zh-CN" sz="1600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  <a:p>
            <a:pPr>
              <a:buClr>
                <a:schemeClr val="bg1">
                  <a:lumMod val="50000"/>
                </a:schemeClr>
              </a:buClr>
              <a:buSzPct val="60000"/>
              <a:defRPr/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2.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内置大量函数</a:t>
            </a:r>
            <a:endParaRPr lang="zh-CN" altLang="en-US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6187159" y="3704554"/>
            <a:ext cx="19469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1600" kern="0">
                <a:solidFill>
                  <a:sysClr val="windowText" lastClr="000000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1.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自定义存储格式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自定义函数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40" name="TextBox 7"/>
          <p:cNvSpPr txBox="1">
            <a:spLocks noChangeArrowheads="1"/>
          </p:cNvSpPr>
          <p:nvPr/>
        </p:nvSpPr>
        <p:spPr bwMode="auto">
          <a:xfrm>
            <a:off x="8332888" y="3677259"/>
            <a:ext cx="158399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0000"/>
              <a:buFont typeface="Wingdings" panose="05000000000000000000" pitchFamily="2" charset="2"/>
              <a:buChar char="l"/>
              <a:defRPr sz="1600" kern="0">
                <a:solidFill>
                  <a:sysClr val="windowText" lastClr="000000"/>
                </a:solidFill>
                <a:latin typeface="+mn-ea"/>
                <a:ea typeface="+mn-ea"/>
              </a:defRPr>
            </a:lvl1pPr>
          </a:lstStyle>
          <a:p>
            <a:pPr marL="0" indent="0">
              <a:buNone/>
            </a:pPr>
            <a:r>
              <a:rPr lang="en-US" altLang="zh-CN" dirty="0"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1.Beeline</a:t>
            </a:r>
            <a:endParaRPr lang="en-US" altLang="zh-CN" dirty="0">
              <a:latin typeface="+mn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2.JDBC</a:t>
            </a:r>
            <a:endParaRPr lang="en-US" altLang="zh-CN" dirty="0">
              <a:latin typeface="+mn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3.Thrift</a:t>
            </a:r>
            <a:endParaRPr lang="en-US" altLang="zh-CN" dirty="0">
              <a:latin typeface="+mn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4</a:t>
            </a:r>
            <a:r>
              <a:rPr lang="en-US" altLang="zh-CN" dirty="0" smtClean="0">
                <a:latin typeface="+mn-lt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rPr>
              <a:t>.ODBC</a:t>
            </a:r>
            <a:endParaRPr lang="zh-CN" altLang="en-US" dirty="0">
              <a:latin typeface="+mn-lt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概述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功能与架构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基本操作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的架构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236096" y="3716338"/>
            <a:ext cx="6139366" cy="108012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Driver</a:t>
            </a:r>
            <a:endParaRPr lang="en-US" altLang="zh-CN" sz="1800" dirty="0">
              <a:solidFill>
                <a:schemeClr val="bg1"/>
              </a:solidFill>
              <a:ea typeface="宋体" pitchFamily="2" charset="-122"/>
            </a:endParaRPr>
          </a:p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(Compiler, Optimizer, Executor)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470616" y="3716338"/>
            <a:ext cx="1323243" cy="1080120"/>
          </a:xfrm>
          <a:prstGeom prst="rect">
            <a:avLst/>
          </a:prstGeom>
          <a:solidFill>
            <a:srgbClr val="45C1A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 err="1">
                <a:solidFill>
                  <a:schemeClr val="bg1"/>
                </a:solidFill>
              </a:rPr>
              <a:t>MetaStore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316554" y="2836319"/>
            <a:ext cx="2058907" cy="880019"/>
          </a:xfrm>
          <a:prstGeom prst="rect">
            <a:avLst/>
          </a:prstGeom>
          <a:solidFill>
            <a:srgbClr val="45C1A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latin typeface="+mn-ea"/>
              </a:rPr>
              <a:t>Thrift Server</a:t>
            </a:r>
            <a:endParaRPr lang="zh-CN" altLang="en-US" sz="1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099098" y="2836319"/>
            <a:ext cx="1224136" cy="880019"/>
          </a:xfrm>
          <a:prstGeom prst="rect">
            <a:avLst/>
          </a:prstGeom>
          <a:solidFill>
            <a:srgbClr val="0096D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Web</a:t>
            </a:r>
            <a:endParaRPr lang="en-US" altLang="zh-CN" sz="1800" dirty="0">
              <a:solidFill>
                <a:schemeClr val="bg1"/>
              </a:solidFill>
              <a:ea typeface="宋体" pitchFamily="2" charset="-122"/>
            </a:endParaRPr>
          </a:p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Interface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323233" y="1988146"/>
            <a:ext cx="1036133" cy="848173"/>
          </a:xfrm>
          <a:prstGeom prst="rect">
            <a:avLst/>
          </a:prstGeom>
          <a:solidFill>
            <a:srgbClr val="00BCF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JDBC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7352688" y="1988145"/>
            <a:ext cx="1022774" cy="848173"/>
          </a:xfrm>
          <a:prstGeom prst="rect">
            <a:avLst/>
          </a:prstGeom>
          <a:solidFill>
            <a:srgbClr val="9C71A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sz="1800" dirty="0">
                <a:solidFill>
                  <a:schemeClr val="bg1"/>
                </a:solidFill>
                <a:ea typeface="宋体" pitchFamily="2" charset="-122"/>
              </a:rPr>
              <a:t>ODBC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49837" y="1557059"/>
            <a:ext cx="8892326" cy="4500233"/>
            <a:chOff x="3299439" y="2537806"/>
            <a:chExt cx="17786711" cy="9001508"/>
          </a:xfrm>
        </p:grpSpPr>
        <p:sp>
          <p:nvSpPr>
            <p:cNvPr id="24" name="圆角矩形 23"/>
            <p:cNvSpPr/>
            <p:nvPr/>
          </p:nvSpPr>
          <p:spPr bwMode="auto">
            <a:xfrm>
              <a:off x="3299439" y="2537806"/>
              <a:ext cx="17786711" cy="9001508"/>
            </a:xfrm>
            <a:prstGeom prst="roundRect">
              <a:avLst>
                <a:gd name="adj" fmla="val 1031"/>
              </a:avLst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 bwMode="auto">
            <a:xfrm>
              <a:off x="4199905" y="2682287"/>
              <a:ext cx="2160490" cy="971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9980" tIns="49986" rIns="99980" bIns="49986" rtlCol="0" anchor="ctr">
              <a:spAutoFit/>
            </a:bodyPr>
            <a:lstStyle/>
            <a:p>
              <a:pPr algn="ctr" defTabSz="1001395" eaLnBrk="0" hangingPunct="0"/>
              <a:r>
                <a:rPr lang="en-US" altLang="zh-CN" sz="2500" b="1" dirty="0">
                  <a:solidFill>
                    <a:srgbClr val="505050"/>
                  </a:solidFill>
                  <a:cs typeface="Arial" panose="020B0604020202090204" pitchFamily="34" charset="0"/>
                </a:rPr>
                <a:t>Hive</a:t>
              </a:r>
              <a:endParaRPr lang="zh-CN" altLang="en-US" sz="2500" b="1" dirty="0">
                <a:solidFill>
                  <a:srgbClr val="505050"/>
                </a:solidFill>
                <a:cs typeface="Arial" panose="020B060402020209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 bwMode="auto">
          <a:xfrm>
            <a:off x="2236096" y="4939582"/>
            <a:ext cx="1710871" cy="1080120"/>
          </a:xfrm>
          <a:prstGeom prst="rect">
            <a:avLst/>
          </a:prstGeom>
          <a:solidFill>
            <a:srgbClr val="00BCF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dirty="0" err="1">
                <a:solidFill>
                  <a:schemeClr val="bg1"/>
                </a:solidFill>
                <a:ea typeface="宋体" pitchFamily="2" charset="-122"/>
              </a:rPr>
              <a:t>Tez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542914" y="4939582"/>
            <a:ext cx="1710871" cy="1080120"/>
          </a:xfrm>
          <a:prstGeom prst="rect">
            <a:avLst/>
          </a:prstGeom>
          <a:solidFill>
            <a:srgbClr val="00BCF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dirty="0" err="1">
                <a:solidFill>
                  <a:schemeClr val="bg1"/>
                </a:solidFill>
                <a:ea typeface="宋体" pitchFamily="2" charset="-122"/>
              </a:rPr>
              <a:t>MapReduce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6664590" y="4939582"/>
            <a:ext cx="1710871" cy="1080120"/>
          </a:xfrm>
          <a:prstGeom prst="rect">
            <a:avLst/>
          </a:prstGeom>
          <a:solidFill>
            <a:srgbClr val="00BCF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dirty="0">
                <a:solidFill>
                  <a:schemeClr val="bg1"/>
                </a:solidFill>
                <a:ea typeface="宋体" pitchFamily="2" charset="-122"/>
              </a:rPr>
              <a:t>Spark</a:t>
            </a:r>
            <a:endParaRPr lang="zh-CN" altLang="en-US" dirty="0">
              <a:solidFill>
                <a:schemeClr val="bg1"/>
              </a:solidFill>
              <a:ea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bldLvl="0" animBg="1"/>
      <p:bldP spid="20" grpId="0" animBg="1"/>
      <p:bldP spid="21" grpId="0" animBg="1"/>
      <p:bldP spid="22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Hive</a:t>
            </a:r>
            <a:r>
              <a:rPr lang="zh-CN" altLang="en-US" dirty="0" smtClean="0"/>
              <a:t>运行流程</a:t>
            </a:r>
            <a:endParaRPr lang="zh-CN" altLang="en-US" dirty="0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10"/>
          </p:nvPr>
        </p:nvSpPr>
        <p:spPr>
          <a:xfrm>
            <a:off x="444603" y="1247556"/>
            <a:ext cx="5478677" cy="4680000"/>
          </a:xfrm>
        </p:spPr>
        <p:txBody>
          <a:bodyPr/>
          <a:lstStyle/>
          <a:p>
            <a:r>
              <a:rPr lang="en-US" altLang="zh-CN" dirty="0" smtClean="0"/>
              <a:t>Client</a:t>
            </a:r>
            <a:r>
              <a:rPr lang="zh-CN" altLang="en-US" dirty="0" smtClean="0"/>
              <a:t>提交</a:t>
            </a:r>
            <a:r>
              <a:rPr lang="en-US" altLang="zh-CN" dirty="0" smtClean="0"/>
              <a:t>HQL</a:t>
            </a:r>
            <a:r>
              <a:rPr lang="zh-CN" altLang="en-US" dirty="0" smtClean="0"/>
              <a:t>命令</a:t>
            </a:r>
            <a:endParaRPr lang="en-US" altLang="zh-CN" dirty="0" smtClean="0"/>
          </a:p>
          <a:p>
            <a:r>
              <a:rPr lang="en-US" altLang="zh-CN" dirty="0" err="1"/>
              <a:t>Tez</a:t>
            </a:r>
            <a:r>
              <a:rPr lang="zh-CN" altLang="en-US" dirty="0"/>
              <a:t>执行</a:t>
            </a:r>
            <a:r>
              <a:rPr lang="zh-CN" altLang="en-US" dirty="0" smtClean="0"/>
              <a:t>查询</a:t>
            </a:r>
            <a:endParaRPr lang="en-US" altLang="zh-CN" dirty="0" smtClean="0"/>
          </a:p>
          <a:p>
            <a:r>
              <a:rPr lang="en-US" altLang="zh-CN" dirty="0"/>
              <a:t>YARN</a:t>
            </a:r>
            <a:r>
              <a:rPr lang="zh-CN" altLang="en-US" dirty="0"/>
              <a:t>为群集中的应用程序分配资源，并为</a:t>
            </a:r>
            <a:r>
              <a:rPr lang="en-US" altLang="zh-CN" dirty="0"/>
              <a:t>YARN</a:t>
            </a:r>
            <a:r>
              <a:rPr lang="zh-CN" altLang="en-US" dirty="0"/>
              <a:t>队列中的</a:t>
            </a:r>
            <a:r>
              <a:rPr lang="en-US" altLang="zh-CN" dirty="0"/>
              <a:t>Hive</a:t>
            </a:r>
            <a:r>
              <a:rPr lang="zh-CN" altLang="en-US" dirty="0"/>
              <a:t>作业启用授权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Hive</a:t>
            </a:r>
            <a:r>
              <a:rPr lang="zh-CN" altLang="en-US" dirty="0"/>
              <a:t>根据表类型更新</a:t>
            </a:r>
            <a:r>
              <a:rPr lang="en-US" altLang="zh-CN" dirty="0"/>
              <a:t>HDFS</a:t>
            </a:r>
            <a:r>
              <a:rPr lang="zh-CN" altLang="en-US" dirty="0"/>
              <a:t>或</a:t>
            </a:r>
            <a:r>
              <a:rPr lang="en-US" altLang="zh-CN" dirty="0"/>
              <a:t>Hive</a:t>
            </a:r>
            <a:r>
              <a:rPr lang="zh-CN" altLang="en-US" dirty="0"/>
              <a:t>仓库中的数据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Hive</a:t>
            </a:r>
            <a:r>
              <a:rPr lang="zh-CN" altLang="en-US" dirty="0"/>
              <a:t>通过</a:t>
            </a:r>
            <a:r>
              <a:rPr lang="en-US" altLang="zh-CN" dirty="0"/>
              <a:t>JDBC</a:t>
            </a:r>
            <a:r>
              <a:rPr lang="zh-CN" altLang="en-US" dirty="0"/>
              <a:t>连接返回查询结果。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6800330" y="1389163"/>
            <a:ext cx="1995026" cy="3060051"/>
            <a:chOff x="6763806" y="1233488"/>
            <a:chExt cx="1995026" cy="3060051"/>
          </a:xfrm>
        </p:grpSpPr>
        <p:sp>
          <p:nvSpPr>
            <p:cNvPr id="12" name="矩形 11"/>
            <p:cNvSpPr/>
            <p:nvPr/>
          </p:nvSpPr>
          <p:spPr bwMode="auto">
            <a:xfrm>
              <a:off x="6763806" y="1233488"/>
              <a:ext cx="1992567" cy="503548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/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HQL</a:t>
              </a:r>
              <a:r>
                <a:rPr lang="zh-CN" altLang="en-US" dirty="0" smtClean="0">
                  <a:solidFill>
                    <a:schemeClr val="bg1"/>
                  </a:solidFill>
                  <a:ea typeface="宋体" pitchFamily="2" charset="-122"/>
                </a:rPr>
                <a:t>语句</a:t>
              </a:r>
              <a:endParaRPr lang="zh-CN" altLang="en-US" sz="18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6763806" y="2048387"/>
              <a:ext cx="1995026" cy="503548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/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Hive</a:t>
              </a:r>
              <a:endParaRPr lang="zh-CN" altLang="en-US" sz="18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763806" y="3789991"/>
              <a:ext cx="1958502" cy="503548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/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Yarn</a:t>
              </a:r>
              <a:endParaRPr lang="zh-CN" altLang="en-US" sz="18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6763806" y="2919189"/>
              <a:ext cx="1995026" cy="503548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/>
            <a:lstStyle/>
            <a:p>
              <a:pPr algn="ctr" defTabSz="913765"/>
              <a:r>
                <a:rPr lang="en-US" altLang="zh-CN" sz="1800" dirty="0" err="1" smtClean="0">
                  <a:solidFill>
                    <a:schemeClr val="bg1"/>
                  </a:solidFill>
                  <a:ea typeface="宋体" pitchFamily="2" charset="-122"/>
                </a:rPr>
                <a:t>Tez</a:t>
              </a:r>
              <a:r>
                <a:rPr lang="en-US" altLang="zh-CN" dirty="0" smtClean="0">
                  <a:solidFill>
                    <a:schemeClr val="bg1"/>
                  </a:solidFill>
                  <a:ea typeface="宋体" pitchFamily="2" charset="-122"/>
                </a:rPr>
                <a:t>(default)</a:t>
              </a:r>
              <a:endParaRPr lang="zh-CN" altLang="en-US" sz="1800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cxnSp>
          <p:nvCxnSpPr>
            <p:cNvPr id="17" name="直接箭头连接符 16"/>
            <p:cNvCxnSpPr>
              <a:stCxn id="12" idx="2"/>
            </p:cNvCxnSpPr>
            <p:nvPr/>
          </p:nvCxnSpPr>
          <p:spPr>
            <a:xfrm>
              <a:off x="7760090" y="1737036"/>
              <a:ext cx="9640" cy="311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3" idx="2"/>
              <a:endCxn id="15" idx="0"/>
            </p:cNvCxnSpPr>
            <p:nvPr/>
          </p:nvCxnSpPr>
          <p:spPr>
            <a:xfrm>
              <a:off x="7761319" y="2551935"/>
              <a:ext cx="0" cy="36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5" idx="2"/>
            </p:cNvCxnSpPr>
            <p:nvPr/>
          </p:nvCxnSpPr>
          <p:spPr>
            <a:xfrm flipH="1">
              <a:off x="7760089" y="3422737"/>
              <a:ext cx="1230" cy="3672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矩形 36"/>
          <p:cNvSpPr/>
          <p:nvPr/>
        </p:nvSpPr>
        <p:spPr bwMode="auto">
          <a:xfrm>
            <a:off x="6800330" y="4816468"/>
            <a:ext cx="1995026" cy="503548"/>
          </a:xfrm>
          <a:prstGeom prst="rect">
            <a:avLst/>
          </a:prstGeom>
          <a:solidFill>
            <a:srgbClr val="00BCF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/>
          <a:lstStyle/>
          <a:p>
            <a:pPr algn="ctr" defTabSz="913765"/>
            <a:r>
              <a:rPr lang="en-US" altLang="zh-CN" dirty="0" smtClean="0">
                <a:solidFill>
                  <a:schemeClr val="bg1"/>
                </a:solidFill>
                <a:ea typeface="宋体" pitchFamily="2" charset="-122"/>
              </a:rPr>
              <a:t>HDFS</a:t>
            </a:r>
            <a:endParaRPr lang="zh-CN" altLang="en-US" sz="1800" dirty="0">
              <a:solidFill>
                <a:schemeClr val="bg1"/>
              </a:solidFill>
              <a:ea typeface="宋体" pitchFamily="2" charset="-122"/>
            </a:endParaRPr>
          </a:p>
        </p:txBody>
      </p:sp>
      <p:cxnSp>
        <p:nvCxnSpPr>
          <p:cNvPr id="39" name="直接箭头连接符 38"/>
          <p:cNvCxnSpPr>
            <a:stCxn id="14" idx="2"/>
            <a:endCxn id="37" idx="0"/>
          </p:cNvCxnSpPr>
          <p:nvPr/>
        </p:nvCxnSpPr>
        <p:spPr>
          <a:xfrm>
            <a:off x="7779581" y="4449214"/>
            <a:ext cx="18262" cy="36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数据存储模型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65" name="文本占位符 4"/>
          <p:cNvGrpSpPr>
            <a:grpSpLocks noGrp="1"/>
          </p:cNvGrpSpPr>
          <p:nvPr/>
        </p:nvGrpSpPr>
        <p:grpSpPr>
          <a:xfrm>
            <a:off x="2495601" y="1556793"/>
            <a:ext cx="7416179" cy="3924845"/>
            <a:chOff x="1619672" y="1196752"/>
            <a:chExt cx="5544616" cy="3600400"/>
          </a:xfrm>
        </p:grpSpPr>
        <p:sp>
          <p:nvSpPr>
            <p:cNvPr id="66" name="圆角矩形 65"/>
            <p:cNvSpPr/>
            <p:nvPr/>
          </p:nvSpPr>
          <p:spPr>
            <a:xfrm>
              <a:off x="1619672" y="1196752"/>
              <a:ext cx="5544616" cy="864096"/>
            </a:xfrm>
            <a:prstGeom prst="roundRect">
              <a:avLst/>
            </a:prstGeom>
            <a:solidFill>
              <a:srgbClr val="077FBF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1619672" y="2204864"/>
              <a:ext cx="2772308" cy="936104"/>
            </a:xfrm>
            <a:prstGeom prst="roundRect">
              <a:avLst/>
            </a:prstGeom>
            <a:solidFill>
              <a:srgbClr val="58C4B8">
                <a:lumMod val="75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499992" y="2204864"/>
              <a:ext cx="2664296" cy="936104"/>
            </a:xfrm>
            <a:prstGeom prst="roundRect">
              <a:avLst/>
            </a:prstGeom>
            <a:solidFill>
              <a:srgbClr val="58C4B8">
                <a:lumMod val="75000"/>
              </a:srgbClr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2915816" y="1412776"/>
              <a:ext cx="2664296" cy="3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数据库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0" name="TextBox 9"/>
            <p:cNvSpPr txBox="1"/>
            <p:nvPr/>
          </p:nvSpPr>
          <p:spPr>
            <a:xfrm>
              <a:off x="1691680" y="2483604"/>
              <a:ext cx="2664296" cy="3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表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1" name="TextBox 10"/>
            <p:cNvSpPr txBox="1"/>
            <p:nvPr/>
          </p:nvSpPr>
          <p:spPr>
            <a:xfrm>
              <a:off x="4499992" y="2492896"/>
              <a:ext cx="2664296" cy="3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表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541567" y="3205793"/>
              <a:ext cx="1224136" cy="1584176"/>
            </a:xfrm>
            <a:prstGeom prst="roundRect">
              <a:avLst/>
            </a:prstGeom>
            <a:solidFill>
              <a:srgbClr val="25B0D2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5868144" y="3212976"/>
              <a:ext cx="1224136" cy="1584176"/>
            </a:xfrm>
            <a:prstGeom prst="roundRect">
              <a:avLst/>
            </a:prstGeom>
            <a:solidFill>
              <a:srgbClr val="25B0D2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74" name="TextBox 13"/>
            <p:cNvSpPr txBox="1"/>
            <p:nvPr/>
          </p:nvSpPr>
          <p:spPr>
            <a:xfrm>
              <a:off x="4572000" y="3789040"/>
              <a:ext cx="1080120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倾斜数据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75" name="组合 17"/>
            <p:cNvGrpSpPr/>
            <p:nvPr/>
          </p:nvGrpSpPr>
          <p:grpSpPr>
            <a:xfrm>
              <a:off x="2730225" y="3205793"/>
              <a:ext cx="750695" cy="1584176"/>
              <a:chOff x="2749419" y="3205793"/>
              <a:chExt cx="1224136" cy="1584176"/>
            </a:xfrm>
          </p:grpSpPr>
          <p:sp>
            <p:nvSpPr>
              <p:cNvPr id="92" name="圆角矩形 15"/>
              <p:cNvSpPr/>
              <p:nvPr/>
            </p:nvSpPr>
            <p:spPr>
              <a:xfrm>
                <a:off x="2749419" y="3205793"/>
                <a:ext cx="1224136" cy="1584176"/>
              </a:xfrm>
              <a:prstGeom prst="roundRect">
                <a:avLst/>
              </a:prstGeom>
              <a:solidFill>
                <a:srgbClr val="25B0D2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TextBox 16"/>
              <p:cNvSpPr txBox="1"/>
              <p:nvPr/>
            </p:nvSpPr>
            <p:spPr>
              <a:xfrm>
                <a:off x="2760658" y="3789040"/>
                <a:ext cx="1080120" cy="31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分区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18"/>
            <p:cNvGrpSpPr/>
            <p:nvPr/>
          </p:nvGrpSpPr>
          <p:grpSpPr>
            <a:xfrm>
              <a:off x="3563706" y="3205792"/>
              <a:ext cx="786699" cy="745341"/>
              <a:chOff x="2749419" y="3197710"/>
              <a:chExt cx="1282847" cy="1584176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2749419" y="3197710"/>
                <a:ext cx="1282847" cy="1584176"/>
              </a:xfrm>
              <a:prstGeom prst="roundRect">
                <a:avLst/>
              </a:prstGeom>
              <a:solidFill>
                <a:srgbClr val="25B0D2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TextBox 29"/>
              <p:cNvSpPr txBox="1"/>
              <p:nvPr/>
            </p:nvSpPr>
            <p:spPr>
              <a:xfrm>
                <a:off x="2760658" y="3789041"/>
                <a:ext cx="1080120" cy="66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分区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24"/>
            <p:cNvGrpSpPr/>
            <p:nvPr/>
          </p:nvGrpSpPr>
          <p:grpSpPr>
            <a:xfrm>
              <a:off x="1691680" y="3212976"/>
              <a:ext cx="432048" cy="1584176"/>
              <a:chOff x="1691680" y="3212976"/>
              <a:chExt cx="432048" cy="1584176"/>
            </a:xfrm>
          </p:grpSpPr>
          <p:sp>
            <p:nvSpPr>
              <p:cNvPr id="88" name="矩形 13"/>
              <p:cNvSpPr/>
              <p:nvPr/>
            </p:nvSpPr>
            <p:spPr>
              <a:xfrm>
                <a:off x="1691680" y="3212976"/>
                <a:ext cx="432048" cy="1584176"/>
              </a:xfrm>
              <a:prstGeom prst="rect">
                <a:avLst/>
              </a:prstGeom>
              <a:solidFill>
                <a:srgbClr val="25B0D2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TextBox 27"/>
              <p:cNvSpPr txBox="1"/>
              <p:nvPr/>
            </p:nvSpPr>
            <p:spPr>
              <a:xfrm>
                <a:off x="1691680" y="3810526"/>
                <a:ext cx="432048" cy="31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桶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组合 25"/>
            <p:cNvGrpSpPr/>
            <p:nvPr/>
          </p:nvGrpSpPr>
          <p:grpSpPr>
            <a:xfrm>
              <a:off x="2195736" y="3212976"/>
              <a:ext cx="432048" cy="1584176"/>
              <a:chOff x="2195736" y="3212976"/>
              <a:chExt cx="432048" cy="1584176"/>
            </a:xfrm>
          </p:grpSpPr>
          <p:sp>
            <p:nvSpPr>
              <p:cNvPr id="86" name="矩形 14"/>
              <p:cNvSpPr/>
              <p:nvPr/>
            </p:nvSpPr>
            <p:spPr>
              <a:xfrm>
                <a:off x="2195736" y="3212976"/>
                <a:ext cx="432048" cy="1584176"/>
              </a:xfrm>
              <a:prstGeom prst="rect">
                <a:avLst/>
              </a:prstGeom>
              <a:solidFill>
                <a:srgbClr val="25B0D2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TextBox 25"/>
              <p:cNvSpPr txBox="1"/>
              <p:nvPr/>
            </p:nvSpPr>
            <p:spPr>
              <a:xfrm>
                <a:off x="2195736" y="3810526"/>
                <a:ext cx="432048" cy="31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桶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9" name="组合 26"/>
            <p:cNvGrpSpPr/>
            <p:nvPr/>
          </p:nvGrpSpPr>
          <p:grpSpPr>
            <a:xfrm>
              <a:off x="3539234" y="4005064"/>
              <a:ext cx="344732" cy="792088"/>
              <a:chOff x="2235900" y="3212976"/>
              <a:chExt cx="432048" cy="1584176"/>
            </a:xfrm>
          </p:grpSpPr>
          <p:sp>
            <p:nvSpPr>
              <p:cNvPr id="84" name="矩形 83"/>
              <p:cNvSpPr/>
              <p:nvPr/>
            </p:nvSpPr>
            <p:spPr>
              <a:xfrm>
                <a:off x="2235900" y="3212976"/>
                <a:ext cx="432048" cy="1584176"/>
              </a:xfrm>
              <a:prstGeom prst="rect">
                <a:avLst/>
              </a:prstGeom>
              <a:solidFill>
                <a:srgbClr val="25B0D2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TextBox 23"/>
              <p:cNvSpPr txBox="1"/>
              <p:nvPr/>
            </p:nvSpPr>
            <p:spPr>
              <a:xfrm>
                <a:off x="2235900" y="3810526"/>
                <a:ext cx="432048" cy="62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桶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29"/>
            <p:cNvGrpSpPr/>
            <p:nvPr/>
          </p:nvGrpSpPr>
          <p:grpSpPr>
            <a:xfrm>
              <a:off x="3955974" y="4005064"/>
              <a:ext cx="344732" cy="792088"/>
              <a:chOff x="2235900" y="3212976"/>
              <a:chExt cx="432048" cy="1584176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2235900" y="3212976"/>
                <a:ext cx="432048" cy="1584176"/>
              </a:xfrm>
              <a:prstGeom prst="rect">
                <a:avLst/>
              </a:prstGeom>
              <a:solidFill>
                <a:srgbClr val="25B0D2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TextBox 21"/>
              <p:cNvSpPr txBox="1"/>
              <p:nvPr/>
            </p:nvSpPr>
            <p:spPr>
              <a:xfrm>
                <a:off x="2235900" y="3810526"/>
                <a:ext cx="432048" cy="62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桶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1" name="TextBox 32"/>
            <p:cNvSpPr txBox="1"/>
            <p:nvPr/>
          </p:nvSpPr>
          <p:spPr>
            <a:xfrm>
              <a:off x="6007298" y="3806319"/>
              <a:ext cx="1080120" cy="31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rPr>
                <a:t>正常数据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数据存储模型 </a:t>
            </a:r>
            <a:r>
              <a:rPr lang="en-US" altLang="zh-CN" smtClean="0">
                <a:sym typeface="Microsoft YaHei" panose="020B0503020204020204" pitchFamily="34" charset="-122"/>
              </a:rPr>
              <a:t>– </a:t>
            </a:r>
            <a:r>
              <a:rPr lang="zh-CN" altLang="en-US" smtClean="0">
                <a:sym typeface="Microsoft YaHei" panose="020B0503020204020204" pitchFamily="34" charset="-122"/>
              </a:rPr>
              <a:t>分区和分桶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Microsoft YaHei" panose="020B0503020204020204" pitchFamily="34" charset="-122"/>
              </a:rPr>
              <a:t>分区：数据表可以按照某个字段的值划分分区。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每个分区是一个目录。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分区数量不固定。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分区下可再有分区或者桶。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zh-CN" altLang="en-US" dirty="0" smtClean="0">
                <a:sym typeface="Microsoft YaHei" panose="020B0503020204020204" pitchFamily="34" charset="-122"/>
              </a:rPr>
              <a:t>桶：数据可以根据桶的方式将不同数据放入不同的桶中。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每个桶是一个文件。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建表时指定桶个数，桶内可排序。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数据按照某个字段的值</a:t>
            </a:r>
            <a:r>
              <a:rPr lang="en-US" altLang="zh-CN" dirty="0" smtClean="0">
                <a:sym typeface="Microsoft YaHei" panose="020B0503020204020204" pitchFamily="34" charset="-122"/>
              </a:rPr>
              <a:t>Hash</a:t>
            </a:r>
            <a:r>
              <a:rPr lang="zh-CN" altLang="en-US" dirty="0" smtClean="0">
                <a:sym typeface="Microsoft YaHei" panose="020B0503020204020204" pitchFamily="34" charset="-122"/>
              </a:rPr>
              <a:t>后放入某个桶中。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数据存储模型 </a:t>
            </a:r>
            <a:r>
              <a:rPr lang="en-US" altLang="zh-CN" smtClean="0">
                <a:sym typeface="Microsoft YaHei" panose="020B0503020204020204" pitchFamily="34" charset="-122"/>
              </a:rPr>
              <a:t>- </a:t>
            </a:r>
            <a:r>
              <a:rPr lang="zh-CN" altLang="en-US" smtClean="0">
                <a:sym typeface="Microsoft YaHei" panose="020B0503020204020204" pitchFamily="34" charset="-122"/>
              </a:rPr>
              <a:t>托管表</a:t>
            </a:r>
            <a:r>
              <a:rPr lang="en-US" altLang="zh-CN" smtClean="0">
                <a:sym typeface="Microsoft YaHei" panose="020B0503020204020204" pitchFamily="34" charset="-122"/>
              </a:rPr>
              <a:t>(内部表)</a:t>
            </a:r>
            <a:r>
              <a:rPr lang="zh-CN" altLang="en-US" smtClean="0">
                <a:sym typeface="Microsoft YaHei" panose="020B0503020204020204" pitchFamily="34" charset="-122"/>
              </a:rPr>
              <a:t>和外部表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可以创建托管表和外部表：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zh-CN" dirty="0" smtClean="0">
                <a:sym typeface="Microsoft YaHei" panose="020B0503020204020204" pitchFamily="34" charset="-122"/>
              </a:rPr>
              <a:t>创建</a:t>
            </a:r>
            <a:r>
              <a:rPr lang="en-US" altLang="zh-CN" dirty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表</a:t>
            </a:r>
            <a:r>
              <a:rPr lang="zh-CN" altLang="zh-CN" dirty="0" smtClean="0">
                <a:sym typeface="Microsoft YaHei" panose="020B0503020204020204" pitchFamily="34" charset="-122"/>
              </a:rPr>
              <a:t>，</a:t>
            </a:r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zh-CN" dirty="0" smtClean="0">
                <a:sym typeface="Microsoft YaHei" panose="020B0503020204020204" pitchFamily="34" charset="-122"/>
              </a:rPr>
              <a:t>会将数据移动到数据仓库目录。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zh-CN" dirty="0" smtClean="0">
                <a:sym typeface="Microsoft YaHei" panose="020B0503020204020204" pitchFamily="34" charset="-122"/>
              </a:rPr>
              <a:t>如果所有处理都由</a:t>
            </a:r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zh-CN" dirty="0" smtClean="0">
                <a:sym typeface="Microsoft YaHei" panose="020B0503020204020204" pitchFamily="34" charset="-122"/>
              </a:rPr>
              <a:t>完成，</a:t>
            </a:r>
            <a:r>
              <a:rPr lang="zh-CN" altLang="en-US" dirty="0" smtClean="0">
                <a:sym typeface="Microsoft YaHei" panose="020B0503020204020204" pitchFamily="34" charset="-122"/>
              </a:rPr>
              <a:t>建议</a:t>
            </a:r>
            <a:r>
              <a:rPr lang="zh-CN" altLang="zh-CN" dirty="0" smtClean="0">
                <a:sym typeface="Microsoft YaHei" panose="020B0503020204020204" pitchFamily="34" charset="-122"/>
              </a:rPr>
              <a:t>使用</a:t>
            </a:r>
            <a:r>
              <a:rPr lang="zh-CN" altLang="en-US" dirty="0" smtClean="0">
                <a:sym typeface="Microsoft YaHei" panose="020B0503020204020204" pitchFamily="34" charset="-122"/>
              </a:rPr>
              <a:t>托管表。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zh-CN" dirty="0" smtClean="0">
                <a:sym typeface="Microsoft YaHei" panose="020B0503020204020204" pitchFamily="34" charset="-122"/>
              </a:rPr>
              <a:t>如果要用</a:t>
            </a:r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zh-CN" dirty="0" smtClean="0">
                <a:sym typeface="Microsoft YaHei" panose="020B0503020204020204" pitchFamily="34" charset="-122"/>
              </a:rPr>
              <a:t>和其它工具来处理同一个数据集，</a:t>
            </a:r>
            <a:r>
              <a:rPr lang="zh-CN" altLang="en-US" dirty="0" smtClean="0">
                <a:sym typeface="Microsoft YaHei" panose="020B0503020204020204" pitchFamily="34" charset="-122"/>
              </a:rPr>
              <a:t>建议</a:t>
            </a:r>
            <a:r>
              <a:rPr lang="zh-CN" altLang="zh-CN" dirty="0" smtClean="0">
                <a:sym typeface="Microsoft YaHei" panose="020B0503020204020204" pitchFamily="34" charset="-122"/>
              </a:rPr>
              <a:t>使用</a:t>
            </a:r>
            <a:r>
              <a:rPr lang="zh-CN" altLang="en-US" dirty="0" smtClean="0">
                <a:sym typeface="Microsoft YaHei" panose="020B0503020204020204" pitchFamily="34" charset="-122"/>
              </a:rPr>
              <a:t>外部表</a:t>
            </a:r>
            <a:r>
              <a:rPr lang="zh-CN" altLang="zh-CN" dirty="0" smtClean="0">
                <a:sym typeface="Microsoft YaHei" panose="020B0503020204020204" pitchFamily="34" charset="-122"/>
              </a:rPr>
              <a:t>。</a:t>
            </a:r>
            <a:endParaRPr lang="zh-CN" altLang="zh-CN" dirty="0" smtClean="0">
              <a:sym typeface="Microsoft YaHei" panose="020B0503020204020204" pitchFamily="34" charset="-122"/>
            </a:endParaRPr>
          </a:p>
          <a:p>
            <a:endParaRPr lang="zh-CN" altLang="en-US" dirty="0">
              <a:sym typeface="Microsoft YaHei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05302" y="4490174"/>
          <a:ext cx="7692696" cy="912102"/>
        </p:xfrm>
        <a:graphic>
          <a:graphicData uri="http://schemas.openxmlformats.org/drawingml/2006/table">
            <a:tbl>
              <a:tblPr firstRow="1" bandRow="1"/>
              <a:tblGrid>
                <a:gridCol w="1932056"/>
                <a:gridCol w="3348372"/>
                <a:gridCol w="2412268"/>
              </a:tblGrid>
              <a:tr h="45605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托管表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外部表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605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DROP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en-US" sz="1600" dirty="0" smtClean="0"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元数据和数据会被一起删除</a:t>
                      </a:r>
                      <a:endParaRPr lang="zh-CN" altLang="en-US" sz="1600" dirty="0"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zh-CN" altLang="en-US" sz="1600" dirty="0" smtClean="0"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只删除元数据</a:t>
                      </a:r>
                      <a:endParaRPr lang="zh-CN" altLang="en-US" sz="1600" dirty="0"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支持的函数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内置函数</a:t>
            </a:r>
            <a:r>
              <a:rPr lang="en-US" altLang="zh-CN" dirty="0" smtClean="0">
                <a:sym typeface="Microsoft YaHei" panose="020B0503020204020204" pitchFamily="34" charset="-122"/>
              </a:rPr>
              <a:t>: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数学函数，如</a:t>
            </a:r>
            <a:r>
              <a:rPr lang="en-US" altLang="zh-CN" dirty="0" smtClean="0">
                <a:sym typeface="Microsoft YaHei" panose="020B0503020204020204" pitchFamily="34" charset="-122"/>
              </a:rPr>
              <a:t>round( ),floor( ),abs( ),rand( )</a:t>
            </a:r>
            <a:r>
              <a:rPr lang="zh-CN" altLang="en-US" dirty="0" smtClean="0">
                <a:sym typeface="Microsoft YaHei" panose="020B0503020204020204" pitchFamily="34" charset="-122"/>
              </a:rPr>
              <a:t>等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日期函数，如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to_date</a:t>
            </a:r>
            <a:r>
              <a:rPr lang="en-US" altLang="zh-CN" dirty="0" smtClean="0">
                <a:sym typeface="Microsoft YaHei" panose="020B0503020204020204" pitchFamily="34" charset="-122"/>
              </a:rPr>
              <a:t>( ),month( ),day( )</a:t>
            </a:r>
            <a:r>
              <a:rPr lang="zh-CN" altLang="en-US" dirty="0" smtClean="0">
                <a:sym typeface="Microsoft YaHei" panose="020B0503020204020204" pitchFamily="34" charset="-122"/>
              </a:rPr>
              <a:t>等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字符串函数，如</a:t>
            </a:r>
            <a:r>
              <a:rPr lang="en-US" altLang="zh-CN" dirty="0" smtClean="0">
                <a:sym typeface="Microsoft YaHei" panose="020B0503020204020204" pitchFamily="34" charset="-122"/>
              </a:rPr>
              <a:t>trim( ),length( ),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substr</a:t>
            </a:r>
            <a:r>
              <a:rPr lang="en-US" altLang="zh-CN" dirty="0" smtClean="0">
                <a:sym typeface="Microsoft YaHei" panose="020B0503020204020204" pitchFamily="34" charset="-122"/>
              </a:rPr>
              <a:t>( )</a:t>
            </a:r>
            <a:r>
              <a:rPr lang="zh-CN" altLang="en-US" dirty="0" smtClean="0">
                <a:sym typeface="Microsoft YaHei" panose="020B0503020204020204" pitchFamily="34" charset="-122"/>
              </a:rPr>
              <a:t>等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UDF</a:t>
            </a:r>
            <a:r>
              <a:rPr lang="zh-CN" altLang="en-US" dirty="0">
                <a:sym typeface="Microsoft YaHei" panose="020B0503020204020204" pitchFamily="34" charset="-122"/>
              </a:rPr>
              <a:t> </a:t>
            </a:r>
            <a:r>
              <a:rPr lang="en-US" altLang="zh-CN" dirty="0" smtClean="0">
                <a:sym typeface="Microsoft YaHei" panose="020B0503020204020204" pitchFamily="34" charset="-122"/>
              </a:rPr>
              <a:t>(User - Defined Funcation</a:t>
            </a:r>
            <a:r>
              <a:rPr lang="en-US" altLang="zh-CN" dirty="0">
                <a:sym typeface="Microsoft YaHei" panose="020B0503020204020204" pitchFamily="34" charset="-122"/>
              </a:rPr>
              <a:t>)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概述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功能与架构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b="1" dirty="0"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基本操作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使用方式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Running </a:t>
            </a:r>
            <a:r>
              <a:rPr lang="en-US" altLang="zh-CN" dirty="0">
                <a:sym typeface="Microsoft YaHei" panose="020B0503020204020204" pitchFamily="34" charset="-122"/>
              </a:rPr>
              <a:t>HiveServer2 and Beeline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Running 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Hcatalog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>
                <a:sym typeface="Microsoft YaHei" panose="020B0503020204020204" pitchFamily="34" charset="-122"/>
              </a:rPr>
              <a:t>Running </a:t>
            </a:r>
            <a:r>
              <a:rPr lang="en-US" altLang="zh-CN" dirty="0" err="1">
                <a:sym typeface="Microsoft YaHei" panose="020B0503020204020204" pitchFamily="34" charset="-122"/>
              </a:rPr>
              <a:t>WebHCat</a:t>
            </a:r>
            <a:r>
              <a:rPr lang="en-US" altLang="zh-CN" dirty="0">
                <a:sym typeface="Microsoft YaHei" panose="020B0503020204020204" pitchFamily="34" charset="-122"/>
              </a:rPr>
              <a:t> (Templeton</a:t>
            </a:r>
            <a:r>
              <a:rPr lang="en-US" altLang="zh-CN" dirty="0" smtClean="0">
                <a:sym typeface="Microsoft YaHei" panose="020B0503020204020204" pitchFamily="34" charset="-122"/>
              </a:rPr>
              <a:t>)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endParaRPr lang="en-US" altLang="zh-CN" dirty="0" smtClean="0">
              <a:sym typeface="Microsoft YaHei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5738" y="1931788"/>
            <a:ext cx="6034674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$ $HIVE_HOME/bin/hiveserver2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05738" y="2642842"/>
            <a:ext cx="6845286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$ $HIVE_HOME/bin/beeline -u jdbc:hive2://$HS2_HOST:$HS2_PORT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5738" y="3757172"/>
            <a:ext cx="6034674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$ $HIVE_HOME/hcatalog/sbin/hcat_server.sh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05738" y="4958736"/>
            <a:ext cx="6034674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$ $HIVE_HOME/hcatalog/sbin/webhcat_server.sh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技术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原理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267" name="DtsShapeName" descr="8CE5295821885C70CB254E5500C4G505083E@F83E@PB26513!!!!!!BIHO@]b26513!!!!@5E19B011306188854E31!籽吓纪撑泞变/qqu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1524000" y="0"/>
            <a:ext cx="1588" cy="15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 SQL</a:t>
            </a:r>
            <a:r>
              <a:rPr lang="zh-CN" altLang="en-US" smtClean="0">
                <a:sym typeface="Microsoft YaHei" panose="020B0503020204020204" pitchFamily="34" charset="-122"/>
              </a:rPr>
              <a:t>介绍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ym typeface="Microsoft YaHei" panose="020B0503020204020204" pitchFamily="34" charset="-122"/>
              </a:rPr>
              <a:t>DDL-</a:t>
            </a:r>
            <a:r>
              <a:rPr lang="zh-CN" altLang="en-US" dirty="0" smtClean="0">
                <a:sym typeface="Microsoft YaHei" panose="020B0503020204020204" pitchFamily="34" charset="-122"/>
              </a:rPr>
              <a:t>数据定义语言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建表，修改表，删表、分区、数据类型。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0"/>
            <a:r>
              <a:rPr lang="en-US" altLang="zh-CN" dirty="0" smtClean="0">
                <a:sym typeface="Microsoft YaHei" panose="020B0503020204020204" pitchFamily="34" charset="-122"/>
              </a:rPr>
              <a:t>DML-</a:t>
            </a:r>
            <a:r>
              <a:rPr lang="zh-CN" altLang="en-US" dirty="0" smtClean="0">
                <a:sym typeface="Microsoft YaHei" panose="020B0503020204020204" pitchFamily="34" charset="-122"/>
              </a:rPr>
              <a:t>数据管理语言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数据导入、数据导出。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0"/>
            <a:r>
              <a:rPr lang="en-US" altLang="zh-CN" dirty="0" smtClean="0">
                <a:sym typeface="Microsoft YaHei" panose="020B0503020204020204" pitchFamily="34" charset="-122"/>
              </a:rPr>
              <a:t>DQL-</a:t>
            </a:r>
            <a:r>
              <a:rPr lang="zh-CN" altLang="en-US" dirty="0" smtClean="0">
                <a:sym typeface="Microsoft YaHei" panose="020B0503020204020204" pitchFamily="34" charset="-122"/>
              </a:rPr>
              <a:t>数据查询语言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简单查询。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复杂查询</a:t>
            </a:r>
            <a:r>
              <a:rPr lang="en-US" altLang="zh-CN" dirty="0" smtClean="0">
                <a:sym typeface="Microsoft YaHei" panose="020B0503020204020204" pitchFamily="34" charset="-122"/>
              </a:rPr>
              <a:t>Group by</a:t>
            </a:r>
            <a:r>
              <a:rPr lang="zh-CN" altLang="en-US" dirty="0" smtClean="0">
                <a:sym typeface="Microsoft YaHei" panose="020B0503020204020204" pitchFamily="34" charset="-122"/>
              </a:rPr>
              <a:t>，</a:t>
            </a:r>
            <a:r>
              <a:rPr lang="en-US" altLang="zh-CN" dirty="0" smtClean="0">
                <a:sym typeface="Microsoft YaHei" panose="020B0503020204020204" pitchFamily="34" charset="-122"/>
              </a:rPr>
              <a:t>Order by</a:t>
            </a:r>
            <a:r>
              <a:rPr lang="zh-CN" altLang="en-US" dirty="0" smtClean="0">
                <a:sym typeface="Microsoft YaHei" panose="020B0503020204020204" pitchFamily="34" charset="-122"/>
              </a:rPr>
              <a:t>，</a:t>
            </a:r>
            <a:r>
              <a:rPr lang="en-US" altLang="zh-CN" dirty="0" smtClean="0">
                <a:sym typeface="Microsoft YaHei" panose="020B0503020204020204" pitchFamily="34" charset="-122"/>
              </a:rPr>
              <a:t>Join</a:t>
            </a:r>
            <a:r>
              <a:rPr lang="zh-CN" altLang="en-US" dirty="0" smtClean="0">
                <a:sym typeface="Microsoft YaHei" panose="020B0503020204020204" pitchFamily="34" charset="-122"/>
              </a:rPr>
              <a:t>等。</a:t>
            </a:r>
            <a:endParaRPr lang="en-US" altLang="zh-CN" dirty="0" smtClean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DDL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创建表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浏览表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>
                <a:sym typeface="Microsoft YaHei" panose="020B0503020204020204" pitchFamily="34" charset="-122"/>
              </a:rPr>
              <a:t>描述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表</a:t>
            </a:r>
            <a:endParaRPr lang="en-US" altLang="zh-CN" sz="1600" b="1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修改表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9980" y="1700808"/>
            <a:ext cx="4322017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CREATE TABLE pokes (foo INT, bar STRING);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9980" y="2191667"/>
            <a:ext cx="6949338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hive&gt; CREATE TABLE invites (foo INT, bar STRING) PARTITIONED BY (ds STRING);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79980" y="3032956"/>
            <a:ext cx="2270272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SHOW TABLES;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9980" y="3821329"/>
            <a:ext cx="3271904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DESCRIBE invites;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511" y="4766721"/>
            <a:ext cx="5580621" cy="523220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ALTER TABLE events RENAME TO 3koobecaf; 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ALTER TABLE pokes ADD COLUMNS (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new_col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INT);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DML</a:t>
            </a:r>
            <a:r>
              <a:rPr lang="zh-CN" altLang="en-US" dirty="0" smtClean="0"/>
              <a:t>操作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向表里加载数据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zh-CN" altLang="en-US" sz="1600" b="1" dirty="0" smtClean="0">
                <a:sym typeface="Microsoft YaHei" panose="020B0503020204020204" pitchFamily="34" charset="-122"/>
              </a:rPr>
              <a:t>导出数据到</a:t>
            </a:r>
            <a:r>
              <a:rPr lang="en-US" altLang="zh-CN" sz="1600" b="1" dirty="0" smtClean="0">
                <a:sym typeface="Microsoft YaHei" panose="020B0503020204020204" pitchFamily="34" charset="-122"/>
              </a:rPr>
              <a:t>HDFS</a:t>
            </a:r>
            <a:endParaRPr lang="en-US" altLang="zh-CN" sz="1600" b="1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9980" y="1757423"/>
            <a:ext cx="7746031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hive&gt; LOAD DATA LOCAL INPATH './examples/files/kv1.txt' OVERWRITE INTO TABLE pokes;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980" y="2467257"/>
            <a:ext cx="9206492" cy="523220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LOAD DATA LOCAL INPATH './examples/files/kv2.txt' OVERWRITE INTO TABLE invites PARTITION (ds='2008-08-15');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779980" y="4135590"/>
            <a:ext cx="3510511" cy="316392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kern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</a:defRPr>
            </a:lvl1pPr>
          </a:lstStyle>
          <a:p>
            <a:r>
              <a:rPr lang="en-US" altLang="zh-CN" dirty="0">
                <a:sym typeface="Microsoft YaHei" panose="020B0503020204020204" pitchFamily="34" charset="-122"/>
              </a:rPr>
              <a:t>EXPORT TABLE </a:t>
            </a:r>
            <a:r>
              <a:rPr lang="en-US" altLang="zh-CN" dirty="0">
                <a:sym typeface="+mn-lt"/>
              </a:rPr>
              <a:t>invites</a:t>
            </a:r>
            <a:r>
              <a:rPr lang="en-US" altLang="zh-CN" dirty="0">
                <a:sym typeface="Microsoft YaHei" panose="020B0503020204020204" pitchFamily="34" charset="-122"/>
              </a:rPr>
              <a:t> TO '/department';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DQL</a:t>
            </a:r>
            <a:r>
              <a:rPr lang="zh-CN" altLang="en-US" dirty="0" smtClean="0"/>
              <a:t>操作 </a:t>
            </a:r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1320" lvl="1" indent="0">
              <a:buNone/>
            </a:pPr>
            <a:r>
              <a:rPr lang="en-US" altLang="zh-CN" sz="1600" b="1" dirty="0">
                <a:sym typeface="Microsoft YaHei" panose="020B0503020204020204" pitchFamily="34" charset="-122"/>
              </a:rPr>
              <a:t>--SELECTS and FILTERS</a:t>
            </a:r>
            <a:endParaRPr lang="en-US" altLang="zh-CN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>
                <a:sym typeface="Microsoft YaHei" panose="020B0503020204020204" pitchFamily="34" charset="-122"/>
              </a:rPr>
              <a:t>--GROUP BY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9980" y="1871170"/>
            <a:ext cx="5264583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SELECT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a.foo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FROM invites a WHERE a.ds='2008-08-15';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980" y="2467257"/>
            <a:ext cx="9206492" cy="307777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hive&gt; INSERT OVERWRITE DIRECTORY '/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tmp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/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hdfs_out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' SELECT a.* FROM invites a WHERE a.ds='2008-08-15';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812221" y="4041068"/>
            <a:ext cx="9391671" cy="962723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kern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</a:defRPr>
            </a:lvl1pPr>
          </a:lstStyle>
          <a:p>
            <a:r>
              <a:rPr lang="en-US" altLang="zh-CN" dirty="0">
                <a:sym typeface="Microsoft YaHei" panose="020B0503020204020204" pitchFamily="34" charset="-122"/>
              </a:rPr>
              <a:t>hive&gt; FROM invites a INSERT OVERWRITE TABLE events SELECT </a:t>
            </a:r>
            <a:r>
              <a:rPr lang="en-US" altLang="zh-CN" dirty="0" err="1">
                <a:sym typeface="Microsoft YaHei" panose="020B0503020204020204" pitchFamily="34" charset="-122"/>
              </a:rPr>
              <a:t>a.bar</a:t>
            </a:r>
            <a:r>
              <a:rPr lang="en-US" altLang="zh-CN" dirty="0">
                <a:sym typeface="Microsoft YaHei" panose="020B0503020204020204" pitchFamily="34" charset="-122"/>
              </a:rPr>
              <a:t>, count(*) WHERE </a:t>
            </a:r>
            <a:r>
              <a:rPr lang="en-US" altLang="zh-CN" dirty="0" err="1">
                <a:sym typeface="Microsoft YaHei" panose="020B0503020204020204" pitchFamily="34" charset="-122"/>
              </a:rPr>
              <a:t>a.foo</a:t>
            </a:r>
            <a:r>
              <a:rPr lang="en-US" altLang="zh-CN" dirty="0">
                <a:sym typeface="Microsoft YaHei" panose="020B0503020204020204" pitchFamily="34" charset="-122"/>
              </a:rPr>
              <a:t> &gt; 0 GROUP BY </a:t>
            </a:r>
            <a:r>
              <a:rPr lang="en-US" altLang="zh-CN" dirty="0" err="1">
                <a:sym typeface="Microsoft YaHei" panose="020B0503020204020204" pitchFamily="34" charset="-122"/>
              </a:rPr>
              <a:t>a.bar</a:t>
            </a:r>
            <a:r>
              <a:rPr lang="en-US" altLang="zh-CN" dirty="0">
                <a:sym typeface="Microsoft YaHei" panose="020B0503020204020204" pitchFamily="34" charset="-122"/>
              </a:rPr>
              <a:t>;</a:t>
            </a:r>
            <a:endParaRPr lang="en-US" altLang="zh-CN" dirty="0">
              <a:sym typeface="Microsoft YaHei" panose="020B0503020204020204" pitchFamily="34" charset="-122"/>
            </a:endParaRPr>
          </a:p>
          <a:p>
            <a:r>
              <a:rPr lang="en-US" altLang="zh-CN" dirty="0">
                <a:sym typeface="Microsoft YaHei" panose="020B0503020204020204" pitchFamily="34" charset="-122"/>
              </a:rPr>
              <a:t>hive&gt; INSERT OVERWRITE TABLE events SELECT </a:t>
            </a:r>
            <a:r>
              <a:rPr lang="en-US" altLang="zh-CN" dirty="0" err="1">
                <a:sym typeface="Microsoft YaHei" panose="020B0503020204020204" pitchFamily="34" charset="-122"/>
              </a:rPr>
              <a:t>a.bar</a:t>
            </a:r>
            <a:r>
              <a:rPr lang="en-US" altLang="zh-CN" dirty="0">
                <a:sym typeface="Microsoft YaHei" panose="020B0503020204020204" pitchFamily="34" charset="-122"/>
              </a:rPr>
              <a:t>, count(*) FROM invites a WHERE </a:t>
            </a:r>
            <a:r>
              <a:rPr lang="en-US" altLang="zh-CN" dirty="0" err="1">
                <a:sym typeface="Microsoft YaHei" panose="020B0503020204020204" pitchFamily="34" charset="-122"/>
              </a:rPr>
              <a:t>a.foo</a:t>
            </a:r>
            <a:r>
              <a:rPr lang="en-US" altLang="zh-CN" dirty="0">
                <a:sym typeface="Microsoft YaHei" panose="020B0503020204020204" pitchFamily="34" charset="-122"/>
              </a:rPr>
              <a:t> &gt; 0 GROUP BY </a:t>
            </a:r>
            <a:r>
              <a:rPr lang="en-US" altLang="zh-CN" dirty="0" err="1">
                <a:sym typeface="Microsoft YaHei" panose="020B0503020204020204" pitchFamily="34" charset="-122"/>
              </a:rPr>
              <a:t>a.bar</a:t>
            </a:r>
            <a:r>
              <a:rPr lang="en-US" altLang="zh-CN" dirty="0">
                <a:sym typeface="Microsoft YaHei" panose="020B0503020204020204" pitchFamily="34" charset="-122"/>
              </a:rPr>
              <a:t>;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DQL</a:t>
            </a:r>
            <a:r>
              <a:rPr lang="zh-CN" altLang="en-US" dirty="0" smtClean="0"/>
              <a:t>操作 </a:t>
            </a:r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01320" lvl="1" indent="0">
              <a:buNone/>
            </a:pPr>
            <a:r>
              <a:rPr lang="en-US" altLang="zh-CN" sz="1600" b="1" dirty="0">
                <a:sym typeface="Microsoft YaHei" panose="020B0503020204020204" pitchFamily="34" charset="-122"/>
              </a:rPr>
              <a:t>--MULTITABLE INSERT</a:t>
            </a:r>
            <a:endParaRPr lang="en-US" altLang="zh-CN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</a:t>
            </a:r>
            <a:r>
              <a:rPr lang="en-US" altLang="zh-CN" sz="1600" b="1" dirty="0">
                <a:sym typeface="Microsoft YaHei" panose="020B0503020204020204" pitchFamily="34" charset="-122"/>
              </a:rPr>
              <a:t>JOIN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en-US" altLang="zh-CN" sz="1600" b="1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r>
              <a:rPr lang="en-US" altLang="zh-CN" sz="1600" b="1" dirty="0" smtClean="0">
                <a:sym typeface="Microsoft YaHei" panose="020B0503020204020204" pitchFamily="34" charset="-122"/>
              </a:rPr>
              <a:t>--STREAMING</a:t>
            </a:r>
            <a:endParaRPr lang="en-US" altLang="zh-CN" sz="1600" b="1" dirty="0" smtClean="0">
              <a:sym typeface="Microsoft YaHei" panose="020B0503020204020204" pitchFamily="34" charset="-122"/>
            </a:endParaRPr>
          </a:p>
          <a:p>
            <a:pPr marL="401320" lvl="1" indent="0">
              <a:buNone/>
            </a:pPr>
            <a:endParaRPr lang="zh-CN" altLang="en-US" sz="1600" dirty="0">
              <a:sym typeface="Microsoft YaHei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83680" y="1961819"/>
            <a:ext cx="8488784" cy="738664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/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FROM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 INSERT OVERWRITE TABLE dest1 SELECT src.* WHERE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src.key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&lt; 100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  <a:p>
            <a:pPr defTabSz="914400" eaLnBrk="0" fontAlgn="base" hangingPunct="0"/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 INSERT OVERWRITE TABLE dest2 SELECT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src.key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,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src.value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WHERE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src.key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&gt;= 100 and </a:t>
            </a:r>
            <a:r>
              <a:rPr lang="en-US" altLang="zh-CN" sz="1400" kern="0" dirty="0" err="1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src.key</a:t>
            </a:r>
            <a:r>
              <a:rPr lang="en-US" altLang="zh-CN" sz="1400" kern="0" dirty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  <a:sym typeface="+mn-lt"/>
              </a:rPr>
              <a:t> &lt; 200;</a:t>
            </a:r>
            <a:endParaRPr lang="en-US" altLang="zh-CN" sz="1400" kern="0" dirty="0">
              <a:solidFill>
                <a:srgbClr val="000000"/>
              </a:solidFill>
              <a:ea typeface="DengXian" panose="02010600030101010101" pitchFamily="2" charset="-122"/>
              <a:cs typeface="Courier New" panose="02070609020205090404" pitchFamily="49" charset="0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 bwMode="auto">
          <a:xfrm>
            <a:off x="1723300" y="3587556"/>
            <a:ext cx="9391671" cy="53183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kern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</a:defRPr>
            </a:lvl1pPr>
          </a:lstStyle>
          <a:p>
            <a:r>
              <a:rPr lang="en-US" altLang="zh-CN" dirty="0">
                <a:sym typeface="Microsoft YaHei" panose="020B0503020204020204" pitchFamily="34" charset="-122"/>
              </a:rPr>
              <a:t>hive&gt; FROM pokes t1 JOIN invites t2 ON (t1.bar = t2.bar) INSERT OVERWRITE TABLE events SELECT t1.bar, t1.foo, t2.foo;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 bwMode="auto">
          <a:xfrm>
            <a:off x="1723300" y="5006464"/>
            <a:ext cx="9391671" cy="531835"/>
          </a:xfrm>
          <a:prstGeom prst="rect">
            <a:avLst/>
          </a:prstGeom>
          <a:solidFill>
            <a:srgbClr val="FFFFFF">
              <a:lumMod val="85000"/>
            </a:srgb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kern="0">
                <a:solidFill>
                  <a:srgbClr val="000000"/>
                </a:solidFill>
                <a:ea typeface="DengXian" panose="02010600030101010101" pitchFamily="2" charset="-122"/>
                <a:cs typeface="Courier New" panose="02070609020205090404" pitchFamily="49" charset="0"/>
              </a:defRPr>
            </a:lvl1pPr>
          </a:lstStyle>
          <a:p>
            <a:r>
              <a:rPr lang="en-US" altLang="zh-CN" dirty="0">
                <a:sym typeface="Microsoft YaHei" panose="020B0503020204020204" pitchFamily="34" charset="-122"/>
              </a:rPr>
              <a:t>hive&gt; FROM invites a INSERT OVERWRITE TABLE events SELECT TRANSFORM(</a:t>
            </a:r>
            <a:r>
              <a:rPr lang="en-US" altLang="zh-CN" dirty="0" err="1">
                <a:sym typeface="Microsoft YaHei" panose="020B0503020204020204" pitchFamily="34" charset="-122"/>
              </a:rPr>
              <a:t>a.foo</a:t>
            </a:r>
            <a:r>
              <a:rPr lang="en-US" altLang="zh-CN" dirty="0">
                <a:sym typeface="Microsoft YaHei" panose="020B0503020204020204" pitchFamily="34" charset="-122"/>
              </a:rPr>
              <a:t>, </a:t>
            </a:r>
            <a:r>
              <a:rPr lang="en-US" altLang="zh-CN" dirty="0" err="1">
                <a:sym typeface="Microsoft YaHei" panose="020B0503020204020204" pitchFamily="34" charset="-122"/>
              </a:rPr>
              <a:t>a.bar</a:t>
            </a:r>
            <a:r>
              <a:rPr lang="en-US" altLang="zh-CN" dirty="0">
                <a:sym typeface="Microsoft YaHei" panose="020B0503020204020204" pitchFamily="34" charset="-122"/>
              </a:rPr>
              <a:t>) AS (</a:t>
            </a:r>
            <a:r>
              <a:rPr lang="en-US" altLang="zh-CN" dirty="0" err="1">
                <a:sym typeface="Microsoft YaHei" panose="020B0503020204020204" pitchFamily="34" charset="-122"/>
              </a:rPr>
              <a:t>oof</a:t>
            </a:r>
            <a:r>
              <a:rPr lang="en-US" altLang="zh-CN" dirty="0">
                <a:sym typeface="Microsoft YaHei" panose="020B0503020204020204" pitchFamily="34" charset="-122"/>
              </a:rPr>
              <a:t>, </a:t>
            </a:r>
            <a:r>
              <a:rPr lang="en-US" altLang="zh-CN" dirty="0" err="1">
                <a:sym typeface="Microsoft YaHei" panose="020B0503020204020204" pitchFamily="34" charset="-122"/>
              </a:rPr>
              <a:t>rab</a:t>
            </a:r>
            <a:r>
              <a:rPr lang="en-US" altLang="zh-CN" dirty="0">
                <a:sym typeface="Microsoft YaHei" panose="020B0503020204020204" pitchFamily="34" charset="-122"/>
              </a:rPr>
              <a:t>) USING '/bin/cat' WHERE a.ds &gt; '2008-08-09';</a:t>
            </a:r>
            <a:endParaRPr lang="en-US" altLang="zh-CN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通过本章的学习，介绍了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应用场景与基本原理，然后介绍了</a:t>
            </a:r>
            <a:r>
              <a:rPr lang="en-US" altLang="zh-CN" dirty="0" smtClean="0"/>
              <a:t>Hive</a:t>
            </a:r>
            <a:r>
              <a:rPr lang="zh-CN" altLang="en-US" dirty="0" smtClean="0"/>
              <a:t>的架构和运行流程以及常用的</a:t>
            </a:r>
            <a:r>
              <a:rPr lang="en-US" altLang="zh-CN" dirty="0" smtClean="0"/>
              <a:t>Hive SQL</a:t>
            </a:r>
            <a:r>
              <a:rPr lang="zh-CN" altLang="en-US" dirty="0" smtClean="0"/>
              <a:t>语句。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51485" y="1247775"/>
            <a:ext cx="11307445" cy="499173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以下哪些是</a:t>
            </a:r>
            <a:r>
              <a:rPr lang="en-US" altLang="zh-CN" dirty="0"/>
              <a:t>Hive</a:t>
            </a:r>
            <a:r>
              <a:rPr lang="zh-CN" altLang="en-US" dirty="0"/>
              <a:t>适用的场景？（     ）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实时的在线数据分析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数据挖掘（用户行为分析，兴趣分区，区域展示）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数据汇总（每天</a:t>
            </a:r>
            <a:r>
              <a:rPr lang="en-US" altLang="zh-CN" dirty="0"/>
              <a:t>/</a:t>
            </a:r>
            <a:r>
              <a:rPr lang="zh-CN" altLang="en-US" dirty="0"/>
              <a:t>每周用户点击数，点击排行）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非实时分析（日志分析，统计分析）</a:t>
            </a:r>
            <a:endParaRPr lang="zh-CN" altLang="en-US" dirty="0"/>
          </a:p>
          <a:p>
            <a:r>
              <a:rPr lang="zh-CN" altLang="en-US" dirty="0" smtClean="0"/>
              <a:t>以下</a:t>
            </a:r>
            <a:r>
              <a:rPr lang="zh-CN" altLang="en-US" dirty="0"/>
              <a:t>关于</a:t>
            </a:r>
            <a:r>
              <a:rPr lang="en-US" altLang="zh-CN" dirty="0"/>
              <a:t>Hive </a:t>
            </a:r>
            <a:r>
              <a:rPr lang="en-US" altLang="zh-CN" dirty="0" err="1"/>
              <a:t>SQl</a:t>
            </a:r>
            <a:r>
              <a:rPr lang="zh-CN" altLang="en-US" dirty="0"/>
              <a:t>基本操作描述正确的是？（     ）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创建外部表使用</a:t>
            </a:r>
            <a:r>
              <a:rPr lang="en-US" altLang="zh-CN" dirty="0"/>
              <a:t>external</a:t>
            </a:r>
            <a:r>
              <a:rPr lang="zh-CN" altLang="en-US" dirty="0"/>
              <a:t>关键字，创建普通表需要指定</a:t>
            </a:r>
            <a:r>
              <a:rPr lang="en-US" altLang="zh-CN" dirty="0"/>
              <a:t>internal</a:t>
            </a:r>
            <a:r>
              <a:rPr lang="zh-CN" altLang="en-US" dirty="0"/>
              <a:t>关键字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创建外部表必须要指定</a:t>
            </a:r>
            <a:r>
              <a:rPr lang="en-US" altLang="zh-CN" dirty="0"/>
              <a:t>location</a:t>
            </a:r>
            <a:r>
              <a:rPr lang="zh-CN" altLang="en-US" dirty="0"/>
              <a:t>信息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加载数据到</a:t>
            </a:r>
            <a:r>
              <a:rPr lang="en-US" altLang="zh-CN" dirty="0"/>
              <a:t>Hive</a:t>
            </a:r>
            <a:r>
              <a:rPr lang="zh-CN" altLang="en-US" dirty="0"/>
              <a:t>时源数据必须是</a:t>
            </a:r>
            <a:r>
              <a:rPr lang="en-US" altLang="zh-CN" dirty="0"/>
              <a:t>HDFS</a:t>
            </a:r>
            <a:r>
              <a:rPr lang="zh-CN" altLang="en-US" dirty="0"/>
              <a:t>的一个路径</a:t>
            </a:r>
            <a:endParaRPr lang="zh-CN" altLang="en-US" dirty="0"/>
          </a:p>
          <a:p>
            <a:pPr marL="744220" lvl="1" indent="-342900">
              <a:buFont typeface="+mj-lt"/>
              <a:buAutoNum type="alphaUcPeriod"/>
            </a:pPr>
            <a:r>
              <a:rPr lang="zh-CN" altLang="en-US" dirty="0"/>
              <a:t>创建表时可以</a:t>
            </a:r>
            <a:r>
              <a:rPr lang="zh-CN" altLang="en-US" dirty="0" smtClean="0"/>
              <a:t>指定列分隔符</a:t>
            </a:r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华为</a:t>
            </a:r>
            <a:r>
              <a:rPr lang="en-US" altLang="zh-CN" dirty="0"/>
              <a:t>Learning</a:t>
            </a:r>
            <a:r>
              <a:rPr lang="zh-CN" altLang="en-US" dirty="0"/>
              <a:t>网站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https://support.huawei.com/learning	</a:t>
            </a:r>
            <a:endParaRPr lang="en-US" altLang="zh-CN" dirty="0"/>
          </a:p>
          <a:p>
            <a:r>
              <a:rPr lang="zh-CN" altLang="en-US" dirty="0"/>
              <a:t>华为</a:t>
            </a:r>
            <a:r>
              <a:rPr lang="en-US" altLang="zh-CN" dirty="0"/>
              <a:t>e</a:t>
            </a:r>
            <a:r>
              <a:rPr lang="zh-CN" altLang="en-US" dirty="0"/>
              <a:t>学云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https://support.huawei.com/learning/elearning </a:t>
            </a:r>
            <a:endParaRPr lang="en-US" altLang="zh-CN" dirty="0"/>
          </a:p>
          <a:p>
            <a:r>
              <a:rPr lang="zh-CN" altLang="en-US" dirty="0"/>
              <a:t>华为</a:t>
            </a:r>
            <a:r>
              <a:rPr lang="en-US" altLang="zh-CN" dirty="0"/>
              <a:t>Support</a:t>
            </a:r>
            <a:r>
              <a:rPr lang="zh-CN" altLang="en-US" dirty="0"/>
              <a:t>案例库</a:t>
            </a:r>
            <a:endParaRPr lang="zh-CN" altLang="en-US" dirty="0"/>
          </a:p>
          <a:p>
            <a:pPr lvl="1"/>
            <a:r>
              <a:rPr lang="en-US" altLang="zh-CN" dirty="0"/>
              <a:t>https://support.huawei.com/enterprise 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Apache </a:t>
            </a:r>
            <a:r>
              <a:rPr lang="en-US" altLang="zh-CN" dirty="0" smtClean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数据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仓库软件有助于使用</a:t>
            </a:r>
            <a:r>
              <a:rPr lang="en-US" altLang="zh-CN" dirty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SQL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读取，写入和管理驻留在分布式存储中的大型数据集。可以将结构投影到已经存储的数据上。提供了命令行工具和</a:t>
            </a:r>
            <a:r>
              <a:rPr lang="en-US" altLang="zh-CN" dirty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JDBC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驱动程序以将用户连接到</a:t>
            </a:r>
            <a:r>
              <a:rPr lang="en-US" altLang="zh-CN" dirty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学完本章节后，您将能够：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掌握</a:t>
            </a:r>
            <a:r>
              <a:rPr lang="en-US" altLang="zh-CN" dirty="0" smtClean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应用场景与基本原理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掌握</a:t>
            </a:r>
            <a:r>
              <a:rPr lang="en-US" altLang="zh-CN" dirty="0" smtClean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的架构和运行流程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熟悉常用</a:t>
            </a:r>
            <a:r>
              <a:rPr lang="en-US" altLang="zh-CN" dirty="0" smtClean="0">
                <a:latin typeface="+mn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 SQL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语句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+mj-lt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概述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功能与架构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基本操作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简介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是基于</a:t>
            </a:r>
            <a:r>
              <a:rPr lang="en-US" altLang="zh-CN" dirty="0" smtClean="0">
                <a:sym typeface="Microsoft YaHei" panose="020B0503020204020204" pitchFamily="34" charset="-122"/>
              </a:rPr>
              <a:t>Hadoop</a:t>
            </a:r>
            <a:r>
              <a:rPr lang="zh-CN" altLang="en-US" dirty="0" smtClean="0">
                <a:sym typeface="Microsoft YaHei" panose="020B0503020204020204" pitchFamily="34" charset="-122"/>
              </a:rPr>
              <a:t>的数据仓库软件，可以查询和管理</a:t>
            </a:r>
            <a:r>
              <a:rPr lang="en-US" altLang="zh-CN" dirty="0" smtClean="0">
                <a:sym typeface="Microsoft YaHei" panose="020B0503020204020204" pitchFamily="34" charset="-122"/>
              </a:rPr>
              <a:t>PB</a:t>
            </a:r>
            <a:r>
              <a:rPr lang="zh-CN" altLang="en-US" dirty="0" smtClean="0">
                <a:sym typeface="Microsoft YaHei" panose="020B0503020204020204" pitchFamily="34" charset="-122"/>
              </a:rPr>
              <a:t>级别的分布式数据。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特性：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灵活方便的</a:t>
            </a:r>
            <a:r>
              <a:rPr lang="en-US" altLang="zh-CN" dirty="0" smtClean="0">
                <a:sym typeface="Microsoft YaHei" panose="020B0503020204020204" pitchFamily="34" charset="-122"/>
              </a:rPr>
              <a:t>ETL (extract/transform/load)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支持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Tez</a:t>
            </a:r>
            <a:r>
              <a:rPr lang="zh-CN" altLang="en-US" dirty="0" smtClean="0">
                <a:sym typeface="Microsoft YaHei" panose="020B0503020204020204" pitchFamily="34" charset="-122"/>
              </a:rPr>
              <a:t>，</a:t>
            </a:r>
            <a:r>
              <a:rPr lang="en-US" altLang="zh-CN" dirty="0" smtClean="0">
                <a:sym typeface="Microsoft YaHei" panose="020B0503020204020204" pitchFamily="34" charset="-122"/>
              </a:rPr>
              <a:t>Spark</a:t>
            </a:r>
            <a:r>
              <a:rPr lang="zh-CN" altLang="en-US" dirty="0" smtClean="0">
                <a:sym typeface="Microsoft YaHei" panose="020B0503020204020204" pitchFamily="34" charset="-122"/>
              </a:rPr>
              <a:t>等多种计算引擎。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可直接访问</a:t>
            </a:r>
            <a:r>
              <a:rPr lang="en-US" altLang="zh-CN" dirty="0" smtClean="0">
                <a:sym typeface="Microsoft YaHei" panose="020B0503020204020204" pitchFamily="34" charset="-122"/>
              </a:rPr>
              <a:t>HDFS</a:t>
            </a:r>
            <a:r>
              <a:rPr lang="zh-CN" altLang="en-US" dirty="0" smtClean="0">
                <a:sym typeface="Microsoft YaHei" panose="020B0503020204020204" pitchFamily="34" charset="-122"/>
              </a:rPr>
              <a:t>文件以及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HBase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易用易编程。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endParaRPr lang="en-US" altLang="zh-CN" dirty="0" smtClean="0">
              <a:sym typeface="Microsoft YaHei" panose="020B0503020204020204" pitchFamily="34" charset="-122"/>
            </a:endParaRPr>
          </a:p>
          <a:p>
            <a:endParaRPr lang="zh-CN" altLang="en-US" dirty="0"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sym typeface="Microsoft YaHei" panose="020B0503020204020204" pitchFamily="34" charset="-122"/>
              </a:rPr>
              <a:t>的应用场景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pSp>
        <p:nvGrpSpPr>
          <p:cNvPr id="4" name="文本占位符 4"/>
          <p:cNvGrpSpPr>
            <a:grpSpLocks noGrp="1"/>
          </p:cNvGrpSpPr>
          <p:nvPr/>
        </p:nvGrpSpPr>
        <p:grpSpPr>
          <a:xfrm>
            <a:off x="2477598" y="1664804"/>
            <a:ext cx="7236804" cy="4356484"/>
            <a:chOff x="684213" y="1781175"/>
            <a:chExt cx="8245474" cy="4322763"/>
          </a:xfrm>
        </p:grpSpPr>
        <p:grpSp>
          <p:nvGrpSpPr>
            <p:cNvPr id="5" name="组合 7"/>
            <p:cNvGrpSpPr/>
            <p:nvPr/>
          </p:nvGrpSpPr>
          <p:grpSpPr bwMode="auto">
            <a:xfrm>
              <a:off x="3344862" y="1781175"/>
              <a:ext cx="5584825" cy="3215278"/>
              <a:chOff x="3559391" y="1628800"/>
              <a:chExt cx="5584609" cy="3214008"/>
            </a:xfrm>
          </p:grpSpPr>
          <p:sp>
            <p:nvSpPr>
              <p:cNvPr id="18" name="矩形​​ 5"/>
              <p:cNvSpPr/>
              <p:nvPr/>
            </p:nvSpPr>
            <p:spPr>
              <a:xfrm>
                <a:off x="5364308" y="1628800"/>
                <a:ext cx="3779692" cy="936255"/>
              </a:xfrm>
              <a:prstGeom prst="rect">
                <a:avLst/>
              </a:prstGeom>
              <a:gradFill flip="none" rotWithShape="1">
                <a:gsLst>
                  <a:gs pos="0">
                    <a:srgbClr val="9BBB59">
                      <a:lumMod val="40000"/>
                      <a:lumOff val="60000"/>
                      <a:alpha val="92000"/>
                    </a:srgbClr>
                  </a:gs>
                  <a:gs pos="100000">
                    <a:srgbClr val="9BBB59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kern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9" name="圆角矩形​​ 4"/>
              <p:cNvSpPr/>
              <p:nvPr/>
            </p:nvSpPr>
            <p:spPr>
              <a:xfrm>
                <a:off x="3995936" y="1628800"/>
                <a:ext cx="1584264" cy="936255"/>
              </a:xfrm>
              <a:prstGeom prst="roundRect">
                <a:avLst>
                  <a:gd name="adj" fmla="val 12760"/>
                </a:avLst>
              </a:prstGeom>
              <a:solidFill>
                <a:srgbClr val="9BBB59"/>
              </a:solidFill>
              <a:ln w="381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600" kern="0" dirty="0">
                    <a:solidFill>
                      <a:srgbClr val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数据挖掘</a:t>
                </a:r>
                <a:endParaRPr lang="en-US" altLang="zh-CN" sz="1600" kern="0" dirty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20" name="TextBox 6"/>
              <p:cNvSpPr txBox="1">
                <a:spLocks noChangeArrowheads="1"/>
              </p:cNvSpPr>
              <p:nvPr/>
            </p:nvSpPr>
            <p:spPr bwMode="auto">
              <a:xfrm>
                <a:off x="3559391" y="4018569"/>
                <a:ext cx="2759995" cy="8242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每天</a:t>
                </a:r>
                <a:r>
                  <a:rPr lang="en-US" altLang="zh-CN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/</a:t>
                </a: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每周用户点击数</a:t>
                </a:r>
                <a:endParaRPr lang="en-US" altLang="zh-CN" sz="160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流量统计</a:t>
                </a:r>
                <a:endParaRPr lang="en-US" altLang="zh-CN" sz="160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endParaRPr lang="en-US" altLang="zh-CN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  <p:grpSp>
          <p:nvGrpSpPr>
            <p:cNvPr id="6" name="组合 9"/>
            <p:cNvGrpSpPr/>
            <p:nvPr/>
          </p:nvGrpSpPr>
          <p:grpSpPr bwMode="auto">
            <a:xfrm>
              <a:off x="2790825" y="2870201"/>
              <a:ext cx="5148263" cy="935039"/>
              <a:chOff x="3995936" y="1628800"/>
              <a:chExt cx="5148064" cy="935927"/>
            </a:xfrm>
          </p:grpSpPr>
          <p:sp>
            <p:nvSpPr>
              <p:cNvPr id="15" name="矩形​​ 10"/>
              <p:cNvSpPr/>
              <p:nvPr/>
            </p:nvSpPr>
            <p:spPr>
              <a:xfrm>
                <a:off x="5364308" y="1628800"/>
                <a:ext cx="3779692" cy="935927"/>
              </a:xfrm>
              <a:prstGeom prst="rect">
                <a:avLst/>
              </a:prstGeom>
              <a:gradFill flip="none" rotWithShape="1">
                <a:gsLst>
                  <a:gs pos="0">
                    <a:srgbClr val="4BACC6">
                      <a:lumMod val="60000"/>
                      <a:lumOff val="40000"/>
                      <a:alpha val="67000"/>
                    </a:srgbClr>
                  </a:gs>
                  <a:gs pos="100000">
                    <a:srgbClr val="4BACC6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kern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6" name="圆角矩形​​ 11"/>
              <p:cNvSpPr/>
              <p:nvPr/>
            </p:nvSpPr>
            <p:spPr>
              <a:xfrm>
                <a:off x="3995936" y="1628801"/>
                <a:ext cx="1585852" cy="935926"/>
              </a:xfrm>
              <a:prstGeom prst="roundRect">
                <a:avLst>
                  <a:gd name="adj" fmla="val 12760"/>
                </a:avLst>
              </a:prstGeom>
              <a:solidFill>
                <a:srgbClr val="4F81BD"/>
              </a:solidFill>
              <a:ln w="381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600" kern="0" dirty="0">
                    <a:solidFill>
                      <a:srgbClr val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非实时</a:t>
                </a:r>
                <a:endParaRPr lang="en-US" altLang="zh-CN" sz="1600" kern="0" dirty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zh-CN" altLang="en-US" sz="1600" kern="0" dirty="0">
                    <a:solidFill>
                      <a:srgbClr val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分析</a:t>
                </a:r>
                <a:endParaRPr lang="en-US" altLang="zh-CN" sz="1600" kern="0" dirty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5569190" y="1754554"/>
                <a:ext cx="1474238" cy="5808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日志分析</a:t>
                </a:r>
                <a:endParaRPr lang="en-US" altLang="zh-CN" sz="160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文本分析</a:t>
                </a:r>
                <a:endParaRPr lang="en-US" altLang="zh-CN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  <p:grpSp>
          <p:nvGrpSpPr>
            <p:cNvPr id="7" name="组合 13"/>
            <p:cNvGrpSpPr/>
            <p:nvPr/>
          </p:nvGrpSpPr>
          <p:grpSpPr bwMode="auto">
            <a:xfrm>
              <a:off x="1758950" y="1816900"/>
              <a:ext cx="5543662" cy="3168151"/>
              <a:chOff x="3995936" y="-580912"/>
              <a:chExt cx="5543447" cy="3166894"/>
            </a:xfrm>
          </p:grpSpPr>
          <p:sp>
            <p:nvSpPr>
              <p:cNvPr id="14" name="矩形​​ 14"/>
              <p:cNvSpPr/>
              <p:nvPr/>
            </p:nvSpPr>
            <p:spPr>
              <a:xfrm>
                <a:off x="5505543" y="1649728"/>
                <a:ext cx="3779690" cy="936254"/>
              </a:xfrm>
              <a:prstGeom prst="rect">
                <a:avLst/>
              </a:prstGeom>
              <a:gradFill flip="none" rotWithShape="1">
                <a:gsLst>
                  <a:gs pos="0">
                    <a:srgbClr val="8064A2">
                      <a:lumMod val="40000"/>
                      <a:lumOff val="60000"/>
                      <a:alpha val="67000"/>
                    </a:srgbClr>
                  </a:gs>
                  <a:gs pos="100000">
                    <a:srgbClr val="8064A2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kern="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2" name="圆角矩形​​ 15"/>
              <p:cNvSpPr/>
              <p:nvPr/>
            </p:nvSpPr>
            <p:spPr>
              <a:xfrm>
                <a:off x="3995936" y="1628799"/>
                <a:ext cx="1585851" cy="936254"/>
              </a:xfrm>
              <a:prstGeom prst="roundRect">
                <a:avLst>
                  <a:gd name="adj" fmla="val 12760"/>
                </a:avLst>
              </a:prstGeom>
              <a:solidFill>
                <a:srgbClr val="8064A2"/>
              </a:solidFill>
              <a:ln w="381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600" kern="0" dirty="0">
                    <a:solidFill>
                      <a:srgbClr val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数据汇总</a:t>
                </a:r>
                <a:endParaRPr lang="zh-CN" altLang="en-US" sz="1600" kern="0" dirty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3" name="TextBox 16"/>
              <p:cNvSpPr txBox="1">
                <a:spLocks noChangeArrowheads="1"/>
              </p:cNvSpPr>
              <p:nvPr/>
            </p:nvSpPr>
            <p:spPr bwMode="auto">
              <a:xfrm>
                <a:off x="7597597" y="-580912"/>
                <a:ext cx="1941786" cy="8242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用户行为分析</a:t>
                </a:r>
                <a:endParaRPr lang="en-US" altLang="zh-CN" sz="160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兴趣分区</a:t>
                </a:r>
                <a:endParaRPr lang="en-US" altLang="zh-CN" sz="1600" dirty="0"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dirty="0">
                    <a:latin typeface="+mn-ea"/>
                    <a:cs typeface="+mn-ea"/>
                    <a:sym typeface="Microsoft YaHei" panose="020B0503020204020204" pitchFamily="34" charset="-122"/>
                  </a:rPr>
                  <a:t>区域展示</a:t>
                </a:r>
                <a:endParaRPr lang="zh-CN" altLang="en-US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  <p:grpSp>
          <p:nvGrpSpPr>
            <p:cNvPr id="8" name="组合 17"/>
            <p:cNvGrpSpPr/>
            <p:nvPr/>
          </p:nvGrpSpPr>
          <p:grpSpPr bwMode="auto">
            <a:xfrm>
              <a:off x="684213" y="5167313"/>
              <a:ext cx="5148262" cy="936625"/>
              <a:chOff x="3995936" y="1628800"/>
              <a:chExt cx="5148064" cy="936254"/>
            </a:xfrm>
          </p:grpSpPr>
          <p:sp>
            <p:nvSpPr>
              <p:cNvPr id="9" name="矩形​​ 18"/>
              <p:cNvSpPr/>
              <p:nvPr/>
            </p:nvSpPr>
            <p:spPr>
              <a:xfrm>
                <a:off x="5364308" y="1628800"/>
                <a:ext cx="3779692" cy="936254"/>
              </a:xfrm>
              <a:prstGeom prst="rect">
                <a:avLst/>
              </a:prstGeom>
              <a:gradFill flip="none" rotWithShape="1">
                <a:gsLst>
                  <a:gs pos="0">
                    <a:srgbClr val="4BACC6">
                      <a:lumMod val="60000"/>
                      <a:lumOff val="40000"/>
                      <a:alpha val="67000"/>
                    </a:srgbClr>
                  </a:gs>
                  <a:gs pos="100000">
                    <a:srgbClr val="4BACC6">
                      <a:lumMod val="20000"/>
                      <a:lumOff val="80000"/>
                      <a:alpha val="0"/>
                    </a:srgbClr>
                  </a:gs>
                </a:gsLst>
                <a:lin ang="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zh-CN" altLang="en-US" kern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0" name="圆角矩形​​ 19"/>
              <p:cNvSpPr/>
              <p:nvPr/>
            </p:nvSpPr>
            <p:spPr>
              <a:xfrm>
                <a:off x="3995936" y="1628801"/>
                <a:ext cx="1585851" cy="936253"/>
              </a:xfrm>
              <a:prstGeom prst="roundRect">
                <a:avLst>
                  <a:gd name="adj" fmla="val 12760"/>
                </a:avLst>
              </a:prstGeom>
              <a:solidFill>
                <a:srgbClr val="4BACC6"/>
              </a:solidFill>
              <a:ln w="381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600" kern="0" dirty="0">
                    <a:solidFill>
                      <a:srgbClr val="FFFFFF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数据仓库</a:t>
                </a:r>
                <a:endParaRPr lang="en-US" altLang="zh-CN" sz="1600" kern="0" dirty="0">
                  <a:solidFill>
                    <a:srgbClr val="FFFFFF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1" name="TextBox 20"/>
              <p:cNvSpPr txBox="1">
                <a:spLocks noChangeArrowheads="1"/>
              </p:cNvSpPr>
              <p:nvPr/>
            </p:nvSpPr>
            <p:spPr bwMode="auto">
              <a:xfrm>
                <a:off x="5554112" y="1681353"/>
                <a:ext cx="1474238" cy="8242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kern="0" dirty="0">
                    <a:solidFill>
                      <a:sysClr val="windowText" lastClr="000000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数据抽取</a:t>
                </a:r>
                <a:endParaRPr lang="en-US" altLang="zh-CN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kern="0" dirty="0">
                    <a:solidFill>
                      <a:sysClr val="windowText" lastClr="000000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数据加载</a:t>
                </a:r>
                <a:endParaRPr lang="en-US" altLang="zh-CN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  <a:p>
                <a:pPr marL="285750" indent="-285750">
                  <a:buClr>
                    <a:schemeClr val="bg1">
                      <a:lumMod val="50000"/>
                    </a:schemeClr>
                  </a:buClr>
                  <a:buSzPct val="60000"/>
                  <a:buFont typeface="Wingdings" panose="05000000000000000000" pitchFamily="2" charset="2"/>
                  <a:buChar char="l"/>
                  <a:defRPr/>
                </a:pPr>
                <a:r>
                  <a:rPr lang="zh-CN" altLang="en-US" sz="1600" kern="0" dirty="0">
                    <a:solidFill>
                      <a:sysClr val="windowText" lastClr="000000"/>
                    </a:solidFill>
                    <a:latin typeface="+mn-ea"/>
                    <a:cs typeface="+mn-ea"/>
                    <a:sym typeface="Microsoft YaHei" panose="020B0503020204020204" pitchFamily="34" charset="-122"/>
                  </a:rPr>
                  <a:t>数据转换</a:t>
                </a:r>
                <a:endParaRPr lang="zh-CN" altLang="en-US" sz="1600" kern="0" dirty="0">
                  <a:solidFill>
                    <a:sysClr val="windowText" lastClr="000000"/>
                  </a:solidFill>
                  <a:latin typeface="+mn-ea"/>
                  <a:cs typeface="+mn-ea"/>
                  <a:sym typeface="Microsoft YaHe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Hive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与传统数据仓库比较 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(1)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14539" y="1689682"/>
          <a:ext cx="9442001" cy="3719538"/>
        </p:xfrm>
        <a:graphic>
          <a:graphicData uri="http://schemas.openxmlformats.org/drawingml/2006/table">
            <a:tbl>
              <a:tblPr/>
              <a:tblGrid>
                <a:gridCol w="1264991"/>
                <a:gridCol w="3312732"/>
                <a:gridCol w="4864278"/>
              </a:tblGrid>
              <a:tr h="380306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en-US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Hive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传统</a:t>
                      </a:r>
                      <a:r>
                        <a:rPr lang="zh-CN" sz="14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数据</a:t>
                      </a: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仓库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0789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存储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HDFS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，理论上有无限拓展的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可能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集群存储，存在容量上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限，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而且伴随容量的增长，计算速度急剧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下降只能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适应于数据量比较小的商业应用，对于超大规模数据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无能为力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004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执行引擎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默认执行引擎</a:t>
                      </a:r>
                      <a:r>
                        <a:rPr lang="en-US" altLang="zh-CN" sz="1200" kern="1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Tez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可以选择更加高效的算法来执行查询，也可以进行更多的优化措施来提高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速度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42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使用方式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HQL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（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类似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SQL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）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SQL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13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灵活性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元数据存储独立于数据存储之外，从而解耦合元数据和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数据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低，数据用途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单一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84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分析速度</a:t>
                      </a:r>
                      <a:endParaRPr lang="zh-CN" sz="14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计算依赖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于集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群规模，易拓展，在大数据量情况下，远远快于普通数据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仓库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在数据容量较小时非常快速，数据量较大时，急剧</a:t>
                      </a:r>
                      <a:r>
                        <a:rPr lang="zh-CN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下降</a:t>
                      </a:r>
                      <a:r>
                        <a:rPr lang="zh-CN" altLang="en-US" sz="12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Microsoft YaHei" panose="020B0503020204020204" pitchFamily="34" charset="-122"/>
              </a:rPr>
              <a:t>Hive</a:t>
            </a:r>
            <a:r>
              <a:rPr lang="zh-CN" altLang="en-US" smtClean="0">
                <a:sym typeface="Microsoft YaHei" panose="020B0503020204020204" pitchFamily="34" charset="-122"/>
              </a:rPr>
              <a:t>与传统数据仓库比较 </a:t>
            </a:r>
            <a:r>
              <a:rPr lang="en-US" altLang="zh-CN" smtClean="0">
                <a:sym typeface="Microsoft YaHei" panose="020B0503020204020204" pitchFamily="34" charset="-122"/>
              </a:rPr>
              <a:t>(2)</a:t>
            </a:r>
            <a:endParaRPr lang="zh-CN" altLang="en-US" dirty="0">
              <a:sym typeface="Microsoft YaHei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45611" y="1709339"/>
          <a:ext cx="8714885" cy="3468999"/>
        </p:xfrm>
        <a:graphic>
          <a:graphicData uri="http://schemas.openxmlformats.org/drawingml/2006/table">
            <a:tbl>
              <a:tblPr/>
              <a:tblGrid>
                <a:gridCol w="1595137"/>
                <a:gridCol w="3540422"/>
                <a:gridCol w="3579326"/>
              </a:tblGrid>
              <a:tr h="376687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chemeClr val="bg2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Hive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传统</a:t>
                      </a:r>
                      <a:r>
                        <a:rPr lang="zh-CN" sz="16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数据</a:t>
                      </a: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仓库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7685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索引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效率较低。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高效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89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易用性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需要自行开发应用模型，灵活度较高，但是易用性较低。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集成一整套成熟的的报表解决方案，可以较为方便的进行数据的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分析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89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可靠性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数据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存储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在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HDFS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，可靠性高，容错性高。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可靠性较低，一次查询失败需要重新开始。数据容错依赖于硬件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Raid</a:t>
                      </a: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89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依赖环境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依赖硬件较低，可适应一般的普通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机器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依赖于高性能的商业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服务器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144">
                <a:tc>
                  <a:txBody>
                    <a:bodyPr/>
                    <a:lstStyle/>
                    <a:p>
                      <a:pPr marL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价格</a:t>
                      </a:r>
                      <a:endParaRPr lang="zh-CN" sz="16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开源产品。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商用比较</a:t>
                      </a:r>
                      <a:r>
                        <a:rPr lang="zh-CN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昂贵</a:t>
                      </a:r>
                      <a:r>
                        <a:rPr lang="zh-CN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ea"/>
                          <a:sym typeface="Microsoft YaHei" panose="020B0503020204020204" pitchFamily="34" charset="-122"/>
                        </a:rPr>
                        <a:t>。</a:t>
                      </a:r>
                      <a:endParaRPr lang="zh-CN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ea"/>
                        <a:sym typeface="Microsoft YaHei" panose="020B0503020204020204" pitchFamily="34" charset="-122"/>
                      </a:endParaRPr>
                    </a:p>
                  </a:txBody>
                  <a:tcPr marL="40039" marR="400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d904ebd-28b2-4ec6-b2ef-30acb5ad877d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4003</Words>
  <Application>WPS 文字</Application>
  <PresentationFormat>宽屏</PresentationFormat>
  <Paragraphs>417</Paragraphs>
  <Slides>28</Slides>
  <Notes>27</Notes>
  <HiddenSlides>1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方正书宋_GBK</vt:lpstr>
      <vt:lpstr>Wingdings</vt:lpstr>
      <vt:lpstr>Huawei Sans</vt:lpstr>
      <vt:lpstr>苹方-简</vt:lpstr>
      <vt:lpstr>方正兰亭黑简体</vt:lpstr>
      <vt:lpstr>MS PGothic</vt:lpstr>
      <vt:lpstr>微软雅黑</vt:lpstr>
      <vt:lpstr>Microsoft YaHei</vt:lpstr>
      <vt:lpstr>宋体</vt:lpstr>
      <vt:lpstr>汉仪书宋二KW</vt:lpstr>
      <vt:lpstr>Calibri</vt:lpstr>
      <vt:lpstr>Helvetica Neue</vt:lpstr>
      <vt:lpstr>DengXian</vt:lpstr>
      <vt:lpstr>Courier New</vt:lpstr>
      <vt:lpstr>宋体</vt:lpstr>
      <vt:lpstr>Arial Unicode MS</vt:lpstr>
      <vt:lpstr>Wingdings</vt:lpstr>
      <vt:lpstr>宋体-简</vt:lpstr>
      <vt:lpstr>自定义设计方案</vt:lpstr>
      <vt:lpstr>PowerPoint 演示文稿</vt:lpstr>
      <vt:lpstr>Hive技术原理</vt:lpstr>
      <vt:lpstr>PowerPoint 演示文稿</vt:lpstr>
      <vt:lpstr>PowerPoint 演示文稿</vt:lpstr>
      <vt:lpstr>PowerPoint 演示文稿</vt:lpstr>
      <vt:lpstr>Hive简介</vt:lpstr>
      <vt:lpstr>Hive的应用场景</vt:lpstr>
      <vt:lpstr>Hive与传统数据仓库比较 (1)</vt:lpstr>
      <vt:lpstr>Hive与传统数据仓库比较 (2)</vt:lpstr>
      <vt:lpstr>Hive的优点</vt:lpstr>
      <vt:lpstr>PowerPoint 演示文稿</vt:lpstr>
      <vt:lpstr>Hive的架构</vt:lpstr>
      <vt:lpstr>Hive运行流程</vt:lpstr>
      <vt:lpstr>Hive数据存储模型</vt:lpstr>
      <vt:lpstr>Hive数据存储模型 – 分区和分桶</vt:lpstr>
      <vt:lpstr>Hive数据存储模型 - 托管表(内部表)和外部表</vt:lpstr>
      <vt:lpstr>Hive支持的函数</vt:lpstr>
      <vt:lpstr>PowerPoint 演示文稿</vt:lpstr>
      <vt:lpstr>Hive使用方式</vt:lpstr>
      <vt:lpstr>Hive SQL介绍</vt:lpstr>
      <vt:lpstr>DDL操作</vt:lpstr>
      <vt:lpstr>DML操作</vt:lpstr>
      <vt:lpstr>DQL操作 (1)</vt:lpstr>
      <vt:lpstr>DQL操作 (2)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zeng</cp:lastModifiedBy>
  <cp:revision>218</cp:revision>
  <dcterms:created xsi:type="dcterms:W3CDTF">2021-08-27T15:33:38Z</dcterms:created>
  <dcterms:modified xsi:type="dcterms:W3CDTF">2021-08-27T15:33:38Z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(3)m4iiYBk4FWF6pg59DYjoRvuSK4+ILntr01E3tMCCKO53fGChYJe/gfOw2BE9VoaxYTlOBIHd
uWSJWH8yr84VXLJGP0zb7g5kFwXuBrHdbUjPw+ExWOW67iPN3fjiPQZhVgvk6iupaOgR8NaY
hsnIgxzeKOiUs6oDKgvxVSg7QUGrDuUjyVIg09cQeJLbFie3ugXkKxTwFKdztCKS+7bBmtWO
yk42oAx/f6VJnF/lCo</vt:lpwstr>
  </property>
  <property fmtid="{D5CDD505-2E9C-101B-9397-08002B2CF9AE}" pid="3" name="_2015_ms_pID_7253431">
    <vt:lpwstr>c6aXSQwoLFhtm+o18Tm1Uzj38G11WAaRO6Y+GBIUcS4C5Hzm0d2s/l
Bh5kpeIFtENtvFuo6cPHWeEOL33+YboO6mdGrHAbkUz0ILOvw/19KBbXXhcgb2dOephaxH98
UkddBFNAJdbDmpUZ707Mv1NxtkZ9f7pgdnlYE47tJmMuAH3ygEokoIBC+cKdlDkDR8Nl6Ozv
QO0SAUn34T7vKiuDPchVhBfwp5ygaLGfLS98</vt:lpwstr>
  </property>
  <property fmtid="{D5CDD505-2E9C-101B-9397-08002B2CF9AE}" pid="4" name="_2015_ms_pID_7253432">
    <vt:lpwstr>2Q==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1596804798</vt:lpwstr>
  </property>
  <property fmtid="{D5CDD505-2E9C-101B-9397-08002B2CF9AE}" pid="9" name="KSOProductBuildVer">
    <vt:lpwstr>2052-3.8.1.6116</vt:lpwstr>
  </property>
</Properties>
</file>