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4"/>
  </p:notesMasterIdLst>
  <p:handoutMasterIdLst>
    <p:handoutMasterId r:id="rId30"/>
  </p:handoutMasterIdLst>
  <p:sldIdLst>
    <p:sldId id="256" r:id="rId3"/>
    <p:sldId id="257" r:id="rId5"/>
    <p:sldId id="258" r:id="rId6"/>
    <p:sldId id="259" r:id="rId7"/>
    <p:sldId id="260" r:id="rId8"/>
    <p:sldId id="292" r:id="rId9"/>
    <p:sldId id="320" r:id="rId10"/>
    <p:sldId id="294" r:id="rId11"/>
    <p:sldId id="271" r:id="rId12"/>
    <p:sldId id="281" r:id="rId13"/>
    <p:sldId id="331" r:id="rId14"/>
    <p:sldId id="332" r:id="rId15"/>
    <p:sldId id="334" r:id="rId16"/>
    <p:sldId id="333" r:id="rId17"/>
    <p:sldId id="296" r:id="rId18"/>
    <p:sldId id="297" r:id="rId19"/>
    <p:sldId id="298" r:id="rId20"/>
    <p:sldId id="385" r:id="rId21"/>
    <p:sldId id="370" r:id="rId22"/>
    <p:sldId id="272" r:id="rId23"/>
    <p:sldId id="304" r:id="rId24"/>
    <p:sldId id="330" r:id="rId25"/>
    <p:sldId id="323" r:id="rId26"/>
    <p:sldId id="324" r:id="rId27"/>
    <p:sldId id="325" r:id="rId28"/>
    <p:sldId id="270" r:id="rId29"/>
  </p:sldIdLst>
  <p:sldSz cx="12192000" cy="6858000"/>
  <p:notesSz cx="6797675" cy="9926320"/>
  <p:embeddedFontLst>
    <p:embeddedFont>
      <p:font typeface="方正兰亭黑简体" panose="02000000000000000000" pitchFamily="2" charset="-122"/>
      <p:regular r:id="rId35"/>
    </p:embeddedFont>
    <p:embeddedFont>
      <p:font typeface="微软雅黑" panose="020B0503020204020204" pitchFamily="34" charset="-122"/>
      <p:regular r:id="rId36"/>
    </p:embeddedFont>
    <p:embeddedFont>
      <p:font typeface="Microsoft YaHei" panose="020B0503020204020204" pitchFamily="34" charset="-122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angxinqizjhw" initials="z" lastIdx="18" clrIdx="0"/>
  <p:cmAuthor id="2" name="chenao" initials="c" lastIdx="35" clrIdx="1"/>
  <p:cmAuthor id="3" name="maojianzjhw" initials="m" lastIdx="1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2D5"/>
    <a:srgbClr val="C7000B"/>
    <a:srgbClr val="5DAEAE"/>
    <a:srgbClr val="FFFFFF"/>
    <a:srgbClr val="151515"/>
    <a:srgbClr val="575756"/>
    <a:srgbClr val="DD4654"/>
    <a:srgbClr val="E6A8AD"/>
    <a:srgbClr val="E57B84"/>
    <a:srgbClr val="E57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2833802-FEF1-4C79-8D5D-14CF1EAF98D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7" autoAdjust="0"/>
    <p:restoredTop sz="83604" autoAdjust="0"/>
  </p:normalViewPr>
  <p:slideViewPr>
    <p:cSldViewPr snapToGrid="0" snapToObjects="1">
      <p:cViewPr varScale="1">
        <p:scale>
          <a:sx n="33" d="100"/>
          <a:sy n="33" d="100"/>
        </p:scale>
        <p:origin x="46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87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3954" y="96"/>
      </p:cViewPr>
      <p:guideLst>
        <p:guide orient="horz"/>
        <p:guide pos="2160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71B8-DF2A-2E41-BE66-2E18A767DA8A}" type="datetimeFigureOut">
              <a:rPr lang="en-US" smtClean="0">
                <a:latin typeface="Huawei Sans" panose="020C0503030203020204" pitchFamily="34" charset="0"/>
              </a:rPr>
            </a:fld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uawei Sans" panose="020C05030302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F0CC5-85BE-A64A-BD47-54C66F7E93E3}" type="slidenum">
              <a:rPr lang="en-US" smtClean="0">
                <a:latin typeface="Huawei Sans" panose="020C0503030203020204" pitchFamily="34" charset="0"/>
              </a:rPr>
            </a:fld>
            <a:endParaRPr lang="en-US" dirty="0">
              <a:latin typeface="Huawei Sans" panose="020C0503030203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4896" y="766800"/>
            <a:ext cx="5932800" cy="333774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t" anchorCtr="0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54896" y="4603008"/>
            <a:ext cx="5932800" cy="5108400"/>
          </a:xfrm>
          <a:prstGeom prst="rect">
            <a:avLst/>
          </a:prstGeom>
        </p:spPr>
        <p:txBody>
          <a:bodyPr vert="horz" lIns="97200" tIns="45720" rIns="97200" bIns="45720" rtlCol="0"/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79705" indent="-179705" algn="l" defTabSz="1219200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•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1pPr>
    <a:lvl2pPr marL="539750" indent="-179705" algn="l" defTabSz="1219200" rtl="0" eaLnBrk="1" fontAlgn="ctr" latinLnBrk="0" hangingPunct="1">
      <a:lnSpc>
        <a:spcPct val="125000"/>
      </a:lnSpc>
      <a:spcAft>
        <a:spcPts val="600"/>
      </a:spcAft>
      <a:buClrTx/>
      <a:buFont typeface="Huawei Sans" panose="020C0503030203020204" pitchFamily="34" charset="0"/>
      <a:buChar char="▫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2pPr>
    <a:lvl3pPr marL="899795" indent="-179705" algn="l" defTabSz="1219200" rtl="0" eaLnBrk="1" fontAlgn="ctr" latinLnBrk="0" hangingPunct="1">
      <a:lnSpc>
        <a:spcPct val="125000"/>
      </a:lnSpc>
      <a:spcAft>
        <a:spcPts val="600"/>
      </a:spcAft>
      <a:buFont typeface="微软雅黑" panose="020B0503020204020204" pitchFamily="34" charset="-122"/>
      <a:buChar char="▪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3pPr>
    <a:lvl4pPr marL="1259840" indent="-179705" algn="l" defTabSz="1219200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−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4pPr>
    <a:lvl5pPr marL="1619885" indent="-179705" algn="l" defTabSz="1219200" rtl="0" eaLnBrk="1" fontAlgn="ctr" latinLnBrk="0" hangingPunct="1">
      <a:lnSpc>
        <a:spcPct val="125000"/>
      </a:lnSpc>
      <a:spcAft>
        <a:spcPts val="600"/>
      </a:spcAft>
      <a:buFont typeface="Huawei Sans" panose="020C0503030203020204" pitchFamily="34" charset="0"/>
      <a:buChar char="~"/>
      <a:defRPr sz="1100" kern="1200" baseline="0">
        <a:solidFill>
          <a:schemeClr val="tx1"/>
        </a:solidFill>
        <a:latin typeface="Huawei Sans" panose="020C0503030203020204" pitchFamily="34" charset="0"/>
        <a:ea typeface="方正兰亭黑简体" panose="02000000000000000000" pitchFamily="2" charset="-122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8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4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5" Type="http://schemas.openxmlformats.org/officeDocument/2006/relationships/hyperlink" Target="https://baike.baidu.com/item/map/5808434" TargetMode="External"/><Relationship Id="rId4" Type="http://schemas.openxmlformats.org/officeDocument/2006/relationships/hyperlink" Target="https://baike.baidu.com/item/reduce" TargetMode="External"/><Relationship Id="rId3" Type="http://schemas.openxmlformats.org/officeDocument/2006/relationships/hyperlink" Target="https://baike.baidu.com/item/Lisp/22083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MapReduce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的灵感来源于函数式语言（比如</a:t>
            </a:r>
            <a:r>
              <a:rPr lang="en-US" altLang="zh-CN" sz="1100" b="0" i="0" u="none" strike="noStrike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  <a:hlinkClick r:id="rId3"/>
              </a:rPr>
              <a:t>Lisp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）中的内置函数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map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和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reduce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。</a:t>
            </a:r>
            <a:endParaRPr lang="en-US" altLang="zh-CN" sz="1100" b="0" i="0" kern="1200" baseline="0" dirty="0" smtClean="0"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  <a:p>
            <a:pPr lvl="1"/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简单来说，在函数式语言里，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map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表示对一个列表（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List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）中的每个元素做计算，</a:t>
            </a:r>
            <a:r>
              <a:rPr lang="en-US" altLang="zh-CN" sz="1100" b="0" i="0" u="none" strike="noStrike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  <a:hlinkClick r:id="rId4"/>
              </a:rPr>
              <a:t>reduce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表示对一个列表中的每个元素做迭代计算。它们具体的计算是通过传入的函数来实现的，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map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和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reduce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提供的是计算的框架。不过从这样的解释到现实中的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MapReduce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还太远，仍然需要一个跳跃。再仔细看，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reduce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既然能做迭代计算，那就表示列表中的元素是相关的，比如我想对列表中的所有元素做相加求和，那么列表中至少都应该是数值吧。而</a:t>
            </a:r>
            <a:r>
              <a:rPr lang="en-US" altLang="zh-CN" sz="1100" b="0" i="0" u="none" strike="noStrike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  <a:hlinkClick r:id="rId5"/>
              </a:rPr>
              <a:t>map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是对列表中每个元素做单独处理的，这表示列表中可以是杂乱无章的数据。这样看来，就有点联系了。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z="1100" dirty="0" smtClean="0"/>
              <a:t>不同的</a:t>
            </a:r>
            <a:r>
              <a:rPr lang="en-US" altLang="zh-CN" sz="1100" dirty="0" smtClean="0"/>
              <a:t>Map</a:t>
            </a:r>
            <a:r>
              <a:rPr lang="zh-CN" altLang="en-US" sz="1100" dirty="0" smtClean="0"/>
              <a:t>任务之间不会进行通信</a:t>
            </a:r>
            <a:endParaRPr lang="en-US" altLang="zh-CN" sz="1100" dirty="0" smtClean="0"/>
          </a:p>
          <a:p>
            <a:pPr eaLnBrk="1" hangingPunct="1">
              <a:spcBef>
                <a:spcPct val="0"/>
              </a:spcBef>
            </a:pPr>
            <a:r>
              <a:rPr lang="zh-CN" altLang="en-US" sz="1100" dirty="0" smtClean="0"/>
              <a:t>不同的</a:t>
            </a:r>
            <a:r>
              <a:rPr lang="en-US" altLang="zh-CN" sz="1100" dirty="0" smtClean="0"/>
              <a:t>Reduce</a:t>
            </a:r>
            <a:r>
              <a:rPr lang="zh-CN" altLang="en-US" sz="1100" dirty="0" smtClean="0"/>
              <a:t>任务之间也不会发生任何信息交换</a:t>
            </a:r>
            <a:endParaRPr lang="en-US" altLang="zh-CN" sz="1100" dirty="0" smtClean="0"/>
          </a:p>
          <a:p>
            <a:pPr eaLnBrk="1" hangingPunct="1">
              <a:spcBef>
                <a:spcPct val="0"/>
              </a:spcBef>
            </a:pPr>
            <a:r>
              <a:rPr lang="zh-CN" altLang="en-US" sz="1100" dirty="0" smtClean="0"/>
              <a:t>所有的数据交换都是通过</a:t>
            </a:r>
            <a:r>
              <a:rPr lang="en-US" altLang="zh-CN" sz="1100" dirty="0" err="1" smtClean="0"/>
              <a:t>MapReduce</a:t>
            </a:r>
            <a:r>
              <a:rPr lang="zh-CN" altLang="en-US" sz="1100" dirty="0" smtClean="0"/>
              <a:t>框架自身去实现的</a:t>
            </a:r>
            <a:endParaRPr lang="zh-CN" altLang="en-US" sz="1100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705" marR="0" lvl="0" indent="-179705" algn="l" defTabSz="1219200" rtl="0" eaLnBrk="1" fontAlgn="ctr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Huawei Sans" panose="020C0503030203020204" pitchFamily="34" charset="0"/>
              <a:buChar char="•"/>
              <a:defRPr/>
            </a:pPr>
            <a:r>
              <a:rPr lang="zh-CN" altLang="en-US" sz="1100" kern="1200" baseline="0" dirty="0" smtClean="0">
                <a:solidFill>
                  <a:schemeClr val="tx1"/>
                </a:solidFill>
                <a:latin typeface="+mj-ea"/>
                <a:ea typeface="方正兰亭黑简体" panose="02000000000000000000" pitchFamily="2" charset="-122"/>
                <a:cs typeface="+mn-cs"/>
              </a:rPr>
              <a:t>参考厦门大学林子雨教授</a:t>
            </a:r>
            <a:r>
              <a:rPr lang="en-US" altLang="zh-CN" sz="1100" kern="1200" baseline="0" dirty="0" smtClean="0">
                <a:solidFill>
                  <a:schemeClr val="tx1"/>
                </a:solidFill>
                <a:latin typeface="+mj-ea"/>
                <a:ea typeface="方正兰亭黑简体" panose="02000000000000000000" pitchFamily="2" charset="-122"/>
                <a:cs typeface="+mn-cs"/>
              </a:rPr>
              <a:t>《</a:t>
            </a:r>
            <a:r>
              <a:rPr lang="zh-CN" altLang="en-US" sz="1100" b="1" kern="1200" baseline="0" dirty="0" smtClean="0">
                <a:solidFill>
                  <a:schemeClr val="bg1"/>
                </a:solidFill>
                <a:latin typeface="+mj-ea"/>
                <a:ea typeface="方正兰亭黑简体" panose="02000000000000000000" pitchFamily="2" charset="-122"/>
                <a:cs typeface="+mn-cs"/>
              </a:rPr>
              <a:t>大数据技术原理与应用（第</a:t>
            </a:r>
            <a:r>
              <a:rPr lang="en-US" altLang="zh-CN" sz="1100" b="1" kern="1200" baseline="0" dirty="0" smtClean="0">
                <a:solidFill>
                  <a:schemeClr val="bg1"/>
                </a:solidFill>
                <a:latin typeface="+mj-ea"/>
                <a:ea typeface="方正兰亭黑简体" panose="02000000000000000000" pitchFamily="2" charset="-122"/>
                <a:cs typeface="+mn-cs"/>
              </a:rPr>
              <a:t>2</a:t>
            </a:r>
            <a:r>
              <a:rPr lang="zh-CN" altLang="en-US" sz="1100" b="1" kern="1200" baseline="0" dirty="0" smtClean="0">
                <a:solidFill>
                  <a:schemeClr val="bg1"/>
                </a:solidFill>
                <a:latin typeface="+mj-ea"/>
                <a:ea typeface="方正兰亭黑简体" panose="02000000000000000000" pitchFamily="2" charset="-122"/>
                <a:cs typeface="+mn-cs"/>
              </a:rPr>
              <a:t>版）</a:t>
            </a:r>
            <a:r>
              <a:rPr lang="en-US" altLang="zh-CN" sz="1100" b="1" kern="1200" baseline="0" dirty="0" smtClean="0">
                <a:solidFill>
                  <a:schemeClr val="bg1"/>
                </a:solidFill>
                <a:latin typeface="+mj-ea"/>
                <a:ea typeface="方正兰亭黑简体" panose="02000000000000000000" pitchFamily="2" charset="-122"/>
                <a:cs typeface="+mn-cs"/>
              </a:rPr>
              <a:t>》</a:t>
            </a:r>
            <a:r>
              <a:rPr lang="zh-CN" altLang="en-US" sz="1100" b="1" kern="1200" baseline="0" dirty="0" smtClean="0">
                <a:solidFill>
                  <a:schemeClr val="bg1"/>
                </a:solidFill>
                <a:latin typeface="+mj-ea"/>
                <a:ea typeface="方正兰亭黑简体" panose="02000000000000000000" pitchFamily="2" charset="-122"/>
                <a:cs typeface="+mn-cs"/>
              </a:rPr>
              <a:t>第七章</a:t>
            </a:r>
            <a:r>
              <a:rPr lang="zh-CN" altLang="en-US" sz="1100" b="0" kern="1200" baseline="0" dirty="0" smtClean="0">
                <a:solidFill>
                  <a:schemeClr val="bg1"/>
                </a:solidFill>
                <a:latin typeface="+mj-ea"/>
                <a:ea typeface="方正兰亭黑简体" panose="02000000000000000000" pitchFamily="2" charset="-122"/>
                <a:cs typeface="+mn-cs"/>
              </a:rPr>
              <a:t>的内容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marL="179705" lvl="0" indent="-179705"/>
            <a:r>
              <a:rPr lang="zh-CN" altLang="en-US" dirty="0" smtClean="0">
                <a:sym typeface="Microsoft YaHei" panose="020B0503020204020204" pitchFamily="34" charset="-122"/>
              </a:rPr>
              <a:t>写入本地磁盘之前通常需要做如下处理：</a:t>
            </a:r>
            <a:endParaRPr lang="zh-CN" altLang="en-US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分区 </a:t>
            </a:r>
            <a:r>
              <a:rPr lang="en-US" altLang="zh-CN" dirty="0" smtClean="0">
                <a:sym typeface="Microsoft YaHei" panose="020B0503020204020204" pitchFamily="34" charset="-122"/>
              </a:rPr>
              <a:t>(Partition)---</a:t>
            </a:r>
            <a:r>
              <a:rPr lang="zh-CN" altLang="en-US" dirty="0" smtClean="0">
                <a:sym typeface="Microsoft YaHei" panose="020B0503020204020204" pitchFamily="34" charset="-122"/>
              </a:rPr>
              <a:t>默认采用</a:t>
            </a:r>
            <a:r>
              <a:rPr lang="en-US" altLang="zh-CN" dirty="0" smtClean="0">
                <a:sym typeface="Microsoft YaHei" panose="020B0503020204020204" pitchFamily="34" charset="-122"/>
              </a:rPr>
              <a:t>Hash</a:t>
            </a:r>
            <a:r>
              <a:rPr lang="zh-CN" altLang="en-US" dirty="0" smtClean="0">
                <a:sym typeface="Microsoft YaHei" panose="020B0503020204020204" pitchFamily="34" charset="-122"/>
              </a:rPr>
              <a:t>算法进行分区，</a:t>
            </a:r>
            <a:r>
              <a:rPr lang="en-US" altLang="zh-CN" dirty="0" smtClean="0">
                <a:sym typeface="Microsoft YaHei" panose="020B0503020204020204" pitchFamily="34" charset="-122"/>
              </a:rPr>
              <a:t>MR</a:t>
            </a:r>
            <a:r>
              <a:rPr lang="zh-CN" altLang="en-US" dirty="0" smtClean="0">
                <a:sym typeface="Microsoft YaHei" panose="020B0503020204020204" pitchFamily="34" charset="-122"/>
              </a:rPr>
              <a:t>框架根据</a:t>
            </a:r>
            <a:r>
              <a:rPr lang="en-US" altLang="zh-CN" dirty="0" smtClean="0">
                <a:sym typeface="Microsoft YaHei" panose="020B0503020204020204" pitchFamily="34" charset="-122"/>
              </a:rPr>
              <a:t>Reduce Task</a:t>
            </a:r>
            <a:r>
              <a:rPr lang="zh-CN" altLang="en-US" dirty="0" smtClean="0">
                <a:sym typeface="Microsoft YaHei" panose="020B0503020204020204" pitchFamily="34" charset="-122"/>
              </a:rPr>
              <a:t>个数来确定分区个数。具备相同</a:t>
            </a:r>
            <a:r>
              <a:rPr lang="en-US" altLang="zh-CN" dirty="0" smtClean="0">
                <a:sym typeface="Microsoft YaHei" panose="020B0503020204020204" pitchFamily="34" charset="-122"/>
              </a:rPr>
              <a:t>Key</a:t>
            </a:r>
            <a:r>
              <a:rPr lang="zh-CN" altLang="en-US" dirty="0" smtClean="0">
                <a:sym typeface="Microsoft YaHei" panose="020B0503020204020204" pitchFamily="34" charset="-122"/>
              </a:rPr>
              <a:t>值的记录最终被送到相同的</a:t>
            </a:r>
            <a:r>
              <a:rPr lang="en-US" altLang="zh-CN" dirty="0" smtClean="0">
                <a:sym typeface="Microsoft YaHei" panose="020B0503020204020204" pitchFamily="34" charset="-122"/>
              </a:rPr>
              <a:t>Reduce Task</a:t>
            </a:r>
            <a:r>
              <a:rPr lang="zh-CN" altLang="en-US" dirty="0" smtClean="0">
                <a:sym typeface="Microsoft YaHei" panose="020B0503020204020204" pitchFamily="34" charset="-122"/>
              </a:rPr>
              <a:t>来处理。</a:t>
            </a:r>
            <a:endParaRPr lang="zh-CN" altLang="en-US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排序 </a:t>
            </a:r>
            <a:r>
              <a:rPr lang="en-US" altLang="zh-CN" dirty="0" smtClean="0">
                <a:sym typeface="Microsoft YaHei" panose="020B0503020204020204" pitchFamily="34" charset="-122"/>
              </a:rPr>
              <a:t>(Sort) ---</a:t>
            </a:r>
            <a:r>
              <a:rPr lang="zh-CN" altLang="en-US" dirty="0" smtClean="0">
                <a:sym typeface="Microsoft YaHei" panose="020B0503020204020204" pitchFamily="34" charset="-122"/>
              </a:rPr>
              <a:t>将</a:t>
            </a:r>
            <a:r>
              <a:rPr lang="en-US" altLang="zh-CN" dirty="0" smtClean="0">
                <a:sym typeface="Microsoft YaHei" panose="020B0503020204020204" pitchFamily="34" charset="-122"/>
              </a:rPr>
              <a:t>Map</a:t>
            </a:r>
            <a:r>
              <a:rPr lang="zh-CN" altLang="en-US" dirty="0" smtClean="0">
                <a:sym typeface="Microsoft YaHei" panose="020B0503020204020204" pitchFamily="34" charset="-122"/>
              </a:rPr>
              <a:t>输出的记录排序，例如将</a:t>
            </a:r>
            <a:r>
              <a:rPr lang="en-US" altLang="zh-CN" dirty="0" smtClean="0">
                <a:sym typeface="Microsoft YaHei" panose="020B0503020204020204" pitchFamily="34" charset="-122"/>
              </a:rPr>
              <a:t>(‘Hi’,’1’),(‘Hello’,’1’)</a:t>
            </a:r>
            <a:r>
              <a:rPr lang="zh-CN" altLang="en-US" dirty="0" smtClean="0">
                <a:sym typeface="Microsoft YaHei" panose="020B0503020204020204" pitchFamily="34" charset="-122"/>
              </a:rPr>
              <a:t>重新排序为</a:t>
            </a:r>
            <a:r>
              <a:rPr lang="en-US" altLang="zh-CN" dirty="0" smtClean="0">
                <a:sym typeface="Microsoft YaHei" panose="020B0503020204020204" pitchFamily="34" charset="-122"/>
              </a:rPr>
              <a:t>(‘Hello’,’1’), (’Hi’,’1’)</a:t>
            </a:r>
            <a:r>
              <a:rPr lang="zh-CN" altLang="en-US" dirty="0" smtClean="0">
                <a:sym typeface="Microsoft YaHei" panose="020B0503020204020204" pitchFamily="34" charset="-122"/>
              </a:rPr>
              <a:t>。</a:t>
            </a:r>
            <a:endParaRPr lang="zh-CN" altLang="en-US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合并 </a:t>
            </a:r>
            <a:r>
              <a:rPr lang="en-US" altLang="zh-CN" dirty="0" smtClean="0">
                <a:sym typeface="Microsoft YaHei" panose="020B0503020204020204" pitchFamily="34" charset="-122"/>
              </a:rPr>
              <a:t>(Combine) ---</a:t>
            </a:r>
            <a:r>
              <a:rPr lang="zh-CN" altLang="en-US" dirty="0" smtClean="0">
                <a:sym typeface="Microsoft YaHei" panose="020B0503020204020204" pitchFamily="34" charset="-122"/>
              </a:rPr>
              <a:t>这个动作</a:t>
            </a:r>
            <a:r>
              <a:rPr lang="en-US" altLang="zh-CN" dirty="0" smtClean="0">
                <a:sym typeface="Microsoft YaHei" panose="020B0503020204020204" pitchFamily="34" charset="-122"/>
              </a:rPr>
              <a:t>MR</a:t>
            </a:r>
            <a:r>
              <a:rPr lang="zh-CN" altLang="en-US" dirty="0" smtClean="0">
                <a:sym typeface="Microsoft YaHei" panose="020B0503020204020204" pitchFamily="34" charset="-122"/>
              </a:rPr>
              <a:t>框架默认是可选的。例如将 </a:t>
            </a:r>
            <a:r>
              <a:rPr lang="en-US" altLang="zh-CN" dirty="0" smtClean="0">
                <a:sym typeface="Microsoft YaHei" panose="020B0503020204020204" pitchFamily="34" charset="-122"/>
              </a:rPr>
              <a:t>(’Hi’,’1’), (’Hi’,’1’),(‘Hello’,’1’), (Hello’,’1’)</a:t>
            </a:r>
            <a:r>
              <a:rPr lang="zh-CN" altLang="en-US" dirty="0" smtClean="0">
                <a:sym typeface="Microsoft YaHei" panose="020B0503020204020204" pitchFamily="34" charset="-122"/>
              </a:rPr>
              <a:t>进行合并操作为 </a:t>
            </a:r>
            <a:r>
              <a:rPr lang="en-US" altLang="zh-CN" dirty="0" smtClean="0">
                <a:sym typeface="Microsoft YaHei" panose="020B0503020204020204" pitchFamily="34" charset="-122"/>
              </a:rPr>
              <a:t>(’Hi’,’2’), (‘Hello’,’2’)</a:t>
            </a:r>
            <a:r>
              <a:rPr lang="zh-CN" altLang="en-US" dirty="0" smtClean="0">
                <a:sym typeface="Microsoft YaHei" panose="020B0503020204020204" pitchFamily="34" charset="-122"/>
              </a:rPr>
              <a:t>。</a:t>
            </a:r>
            <a:endParaRPr lang="en-US" altLang="zh-CN" dirty="0" smtClean="0">
              <a:sym typeface="Microsoft YaHei" panose="020B0503020204020204" pitchFamily="34" charset="-122"/>
            </a:endParaRPr>
          </a:p>
          <a:p>
            <a:pPr lvl="1"/>
            <a:r>
              <a:rPr lang="zh-CN" altLang="en-US" dirty="0" smtClean="0">
                <a:sym typeface="Microsoft YaHei" panose="020B0503020204020204" pitchFamily="34" charset="-122"/>
              </a:rPr>
              <a:t>溢出</a:t>
            </a:r>
            <a:r>
              <a:rPr lang="en-US" altLang="zh-CN" dirty="0" smtClean="0">
                <a:sym typeface="Microsoft YaHei" panose="020B0503020204020204" pitchFamily="34" charset="-122"/>
              </a:rPr>
              <a:t>(Spill) ---Map Task</a:t>
            </a:r>
            <a:r>
              <a:rPr lang="zh-CN" altLang="en-US" dirty="0" smtClean="0">
                <a:sym typeface="Microsoft YaHei" panose="020B0503020204020204" pitchFamily="34" charset="-122"/>
              </a:rPr>
              <a:t>在处理后会产生很多的溢出文件</a:t>
            </a:r>
            <a:r>
              <a:rPr lang="en-US" altLang="zh-CN" dirty="0" smtClean="0">
                <a:sym typeface="Microsoft YaHei" panose="020B0503020204020204" pitchFamily="34" charset="-122"/>
              </a:rPr>
              <a:t>(spill file)</a:t>
            </a:r>
            <a:r>
              <a:rPr lang="zh-CN" altLang="en-US" dirty="0" smtClean="0">
                <a:sym typeface="Microsoft YaHei" panose="020B0503020204020204" pitchFamily="34" charset="-122"/>
              </a:rPr>
              <a:t>，这时需将多个溢出文件进行合并处理，生成一个经过分区和排序的</a:t>
            </a:r>
            <a:r>
              <a:rPr lang="en-US" altLang="zh-CN" dirty="0" smtClean="0">
                <a:sym typeface="Microsoft YaHei" panose="020B0503020204020204" pitchFamily="34" charset="-122"/>
              </a:rPr>
              <a:t>Spill File</a:t>
            </a:r>
            <a:r>
              <a:rPr lang="zh-CN" altLang="en-US" dirty="0" smtClean="0">
                <a:sym typeface="Microsoft YaHei" panose="020B0503020204020204" pitchFamily="34" charset="-122"/>
              </a:rPr>
              <a:t> </a:t>
            </a:r>
            <a:r>
              <a:rPr lang="en-US" altLang="zh-CN" dirty="0" smtClean="0">
                <a:sym typeface="Microsoft YaHei" panose="020B0503020204020204" pitchFamily="34" charset="-122"/>
              </a:rPr>
              <a:t>(</a:t>
            </a:r>
            <a:r>
              <a:rPr lang="en-US" altLang="zh-CN" dirty="0" err="1" smtClean="0">
                <a:sym typeface="Microsoft YaHei" panose="020B0503020204020204" pitchFamily="34" charset="-122"/>
              </a:rPr>
              <a:t>MOF:MapOutFile</a:t>
            </a:r>
            <a:r>
              <a:rPr lang="en-US" altLang="zh-CN" dirty="0" smtClean="0">
                <a:sym typeface="Microsoft YaHei" panose="020B0503020204020204" pitchFamily="34" charset="-122"/>
              </a:rPr>
              <a:t>)</a:t>
            </a:r>
            <a:r>
              <a:rPr lang="zh-CN" altLang="en-US" dirty="0" smtClean="0">
                <a:sym typeface="Microsoft YaHei" panose="020B0503020204020204" pitchFamily="34" charset="-122"/>
              </a:rPr>
              <a:t>。为减少写入磁盘的数据量，</a:t>
            </a:r>
            <a:r>
              <a:rPr lang="en-US" altLang="zh-CN" dirty="0" smtClean="0">
                <a:sym typeface="Microsoft YaHei" panose="020B0503020204020204" pitchFamily="34" charset="-122"/>
              </a:rPr>
              <a:t>MR</a:t>
            </a:r>
            <a:r>
              <a:rPr lang="zh-CN" altLang="en-US" dirty="0" smtClean="0">
                <a:sym typeface="Microsoft YaHei" panose="020B0503020204020204" pitchFamily="34" charset="-122"/>
              </a:rPr>
              <a:t>支持对</a:t>
            </a:r>
            <a:r>
              <a:rPr lang="en-US" altLang="zh-CN" dirty="0" smtClean="0">
                <a:sym typeface="Microsoft YaHei" panose="020B0503020204020204" pitchFamily="34" charset="-122"/>
              </a:rPr>
              <a:t>MOF</a:t>
            </a:r>
            <a:r>
              <a:rPr lang="zh-CN" altLang="en-US" dirty="0" smtClean="0">
                <a:sym typeface="Microsoft YaHei" panose="020B0503020204020204" pitchFamily="34" charset="-122"/>
              </a:rPr>
              <a:t>进行压缩后再写入。</a:t>
            </a:r>
            <a:endParaRPr lang="zh-CN" altLang="en-US" dirty="0" smtClean="0">
              <a:sym typeface="Microsoft YaHei" panose="020B0503020204020204" pitchFamily="34" charset="-122"/>
            </a:endParaRPr>
          </a:p>
          <a:p>
            <a:pPr marL="179705" indent="-179705" eaLnBrk="1" hangingPunct="1">
              <a:spcBef>
                <a:spcPct val="0"/>
              </a:spcBef>
            </a:pPr>
            <a:r>
              <a:rPr lang="zh-CN" altLang="en-US" sz="1100" dirty="0" smtClean="0"/>
              <a:t>合并（</a:t>
            </a:r>
            <a:r>
              <a:rPr lang="en-US" altLang="zh-CN" sz="1100" dirty="0" smtClean="0"/>
              <a:t>Combine</a:t>
            </a:r>
            <a:r>
              <a:rPr lang="zh-CN" altLang="en-US" sz="1100" dirty="0" smtClean="0"/>
              <a:t>）和归并（</a:t>
            </a:r>
            <a:r>
              <a:rPr lang="en-US" altLang="zh-CN" sz="1100" dirty="0" smtClean="0"/>
              <a:t>Merge</a:t>
            </a:r>
            <a:r>
              <a:rPr lang="zh-CN" altLang="en-US" sz="1100" dirty="0" smtClean="0"/>
              <a:t>）的区别：</a:t>
            </a:r>
            <a:endParaRPr lang="en-US" altLang="zh-CN" sz="1100" dirty="0" smtClean="0"/>
          </a:p>
          <a:p>
            <a:pPr marL="539750" lvl="1" indent="-179705" eaLnBrk="1" hangingPunct="1">
              <a:spcBef>
                <a:spcPct val="0"/>
              </a:spcBef>
            </a:pPr>
            <a:r>
              <a:rPr lang="zh-CN" altLang="en-US" sz="1100" dirty="0" smtClean="0"/>
              <a:t>两个键值对</a:t>
            </a:r>
            <a:r>
              <a:rPr lang="en-US" altLang="zh-CN" sz="1100" dirty="0" smtClean="0"/>
              <a:t>&lt;“a”,1&gt;</a:t>
            </a:r>
            <a:r>
              <a:rPr lang="zh-CN" altLang="en-US" sz="1100" dirty="0" smtClean="0"/>
              <a:t>和</a:t>
            </a:r>
            <a:r>
              <a:rPr lang="en-US" altLang="zh-CN" sz="1100" dirty="0" smtClean="0"/>
              <a:t>&lt;“a”,1&gt;</a:t>
            </a:r>
            <a:r>
              <a:rPr lang="zh-CN" altLang="en-US" sz="1100" dirty="0" smtClean="0"/>
              <a:t>，如果合并，会得到</a:t>
            </a:r>
            <a:r>
              <a:rPr lang="en-US" altLang="zh-CN" sz="1100" dirty="0" smtClean="0"/>
              <a:t>&lt;“a”,2&gt;</a:t>
            </a:r>
            <a:r>
              <a:rPr lang="zh-CN" altLang="en-US" sz="1100" dirty="0" smtClean="0"/>
              <a:t>，如果归并，会得到</a:t>
            </a:r>
            <a:r>
              <a:rPr lang="en-US" altLang="zh-CN" sz="1100" dirty="0" smtClean="0"/>
              <a:t>&lt;“a”,&lt;1,1&gt;&gt;</a:t>
            </a:r>
            <a:endParaRPr lang="zh-CN" altLang="en-US" sz="1100" dirty="0" smtClean="0"/>
          </a:p>
          <a:p>
            <a:endParaRPr lang="zh-CN" altLang="en-US" dirty="0" smtClean="0"/>
          </a:p>
          <a:p>
            <a:endParaRPr lang="zh-CN" altLang="en-US" dirty="0" smtClean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200" rtl="0" eaLnBrk="1" fontAlgn="ctr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Huawei Sans" panose="020C0503030203020204" pitchFamily="34" charset="0"/>
              <a:buNone/>
              <a:defRPr/>
            </a:pPr>
            <a:endParaRPr lang="en-US" altLang="zh-CN" dirty="0" smtClean="0">
              <a:latin typeface="+mn-lt"/>
            </a:endParaRPr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 smtClean="0"/>
          </a:p>
        </p:txBody>
      </p:sp>
      <p:sp>
        <p:nvSpPr>
          <p:cNvPr id="3" name="幻灯片图像占位符 2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在图中有两个客户端向Yarn提交任务，蓝色表示一个任务流程，棕色表示另一个任务流程。</a:t>
            </a:r>
            <a:endParaRPr lang="zh-CN" altLang="en-US"/>
          </a:p>
          <a:p>
            <a:r>
              <a:rPr lang="zh-CN" altLang="en-US"/>
              <a:t>首先client提交任务， 其中包括ApplicationMaster 程序、启动ApplicationMaster 的命令、用户程序等。</a:t>
            </a:r>
            <a:endParaRPr lang="zh-CN" altLang="en-US"/>
          </a:p>
          <a:p>
            <a:r>
              <a:rPr lang="zh-CN" altLang="en-US"/>
              <a:t>ResourceManager接收到任务，然后启动并监控起来的第一个Container（也就是App Mstr）, 并与对应的NodeManager 通信，要求它在这个Container 中启动应用程序的ApplicationMaster 。</a:t>
            </a:r>
            <a:endParaRPr lang="zh-CN" altLang="en-US"/>
          </a:p>
          <a:p>
            <a:r>
              <a:rPr lang="zh-CN" altLang="en-US"/>
              <a:t>App Mstr通知nodemanager管理资源并启动其他container。</a:t>
            </a:r>
            <a:endParaRPr lang="zh-CN" altLang="en-US"/>
          </a:p>
          <a:p>
            <a:r>
              <a:rPr lang="zh-CN" altLang="en-US"/>
              <a:t>任务最终是运行在Container当中。</a:t>
            </a:r>
            <a:endParaRPr lang="zh-CN" altLang="en-US"/>
          </a:p>
          <a:p>
            <a:r>
              <a:rPr lang="zh-CN" altLang="en-US"/>
              <a:t>应用程序运行完成后，ApplicationMaster 向ResourceManager 注销并关闭自己。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CN" dirty="0" err="1" smtClean="0"/>
              <a:t>yarn.nodemanager.resource.memory-mb</a:t>
            </a:r>
            <a:r>
              <a:rPr lang="zh-CN" altLang="en-US" dirty="0" smtClean="0"/>
              <a:t>表示用于当前</a:t>
            </a:r>
            <a:r>
              <a:rPr lang="en-US" altLang="zh-CN" dirty="0" err="1" smtClean="0"/>
              <a:t>NodeManager</a:t>
            </a:r>
            <a:r>
              <a:rPr lang="zh-CN" altLang="en-US" dirty="0" smtClean="0"/>
              <a:t>上可以分配给容器的物理内存的大小，单位：</a:t>
            </a:r>
            <a:r>
              <a:rPr lang="en-US" altLang="zh-CN" dirty="0" smtClean="0"/>
              <a:t>MB</a:t>
            </a:r>
            <a:r>
              <a:rPr lang="zh-CN" altLang="en-US" dirty="0" smtClean="0"/>
              <a:t>。必须小于</a:t>
            </a:r>
            <a:r>
              <a:rPr lang="en-US" altLang="zh-CN" dirty="0" err="1" smtClean="0"/>
              <a:t>NodeManager</a:t>
            </a:r>
            <a:r>
              <a:rPr lang="zh-CN" altLang="en-US" dirty="0" smtClean="0"/>
              <a:t>服务器上的实际内存大小。</a:t>
            </a:r>
            <a:endParaRPr lang="en-US" altLang="zh-CN" dirty="0" smtClean="0"/>
          </a:p>
          <a:p>
            <a:pPr lvl="0"/>
            <a:r>
              <a:rPr lang="en-US" altLang="zh-CN" dirty="0" err="1" smtClean="0"/>
              <a:t>yarn.nodemanager.vmem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pmem</a:t>
            </a:r>
            <a:r>
              <a:rPr lang="en-US" altLang="zh-CN" dirty="0" smtClean="0"/>
              <a:t>-ratio</a:t>
            </a:r>
            <a:r>
              <a:rPr lang="zh-CN" altLang="en-US" dirty="0" smtClean="0"/>
              <a:t>表示为容器设置内存限制时虚拟内存跟物理内存的比值。容器分配值使用物理内存表示的，虚拟内存使用率超过分配值的比例不允许大于当前这个比例。</a:t>
            </a:r>
            <a:endParaRPr lang="en-US" altLang="zh-CN" dirty="0" smtClean="0"/>
          </a:p>
          <a:p>
            <a:pPr lvl="0"/>
            <a:r>
              <a:rPr lang="en-US" altLang="zh-CN" dirty="0" err="1" smtClean="0"/>
              <a:t>yarn.nodemanager.resource.cpu-vcore</a:t>
            </a:r>
            <a:r>
              <a:rPr lang="zh-CN" altLang="en-US" dirty="0" smtClean="0"/>
              <a:t>表示可分配给</a:t>
            </a:r>
            <a:r>
              <a:rPr lang="en-US" altLang="zh-CN" dirty="0" smtClean="0"/>
              <a:t>container</a:t>
            </a:r>
            <a:r>
              <a:rPr lang="zh-CN" altLang="en-US" dirty="0" smtClean="0"/>
              <a:t>的</a:t>
            </a:r>
            <a:r>
              <a:rPr lang="en-US" altLang="zh-CN" dirty="0" smtClean="0"/>
              <a:t>CPU</a:t>
            </a:r>
            <a:r>
              <a:rPr lang="zh-CN" altLang="en-US" dirty="0" smtClean="0"/>
              <a:t>核数。建议配置为</a:t>
            </a:r>
            <a:r>
              <a:rPr lang="en-US" altLang="zh-CN" dirty="0" smtClean="0"/>
              <a:t>CPU</a:t>
            </a:r>
            <a:r>
              <a:rPr lang="zh-CN" altLang="en-US" dirty="0" smtClean="0"/>
              <a:t>核数的</a:t>
            </a:r>
            <a:r>
              <a:rPr lang="en-US" altLang="zh-CN" dirty="0" smtClean="0"/>
              <a:t>1.5-2</a:t>
            </a:r>
            <a:r>
              <a:rPr lang="zh-CN" altLang="en-US" dirty="0" smtClean="0"/>
              <a:t>倍。</a:t>
            </a:r>
            <a:endParaRPr lang="en-US" altLang="zh-CN" dirty="0" smtClean="0"/>
          </a:p>
          <a:p>
            <a:pPr lvl="0"/>
            <a:endParaRPr lang="en-US" altLang="zh-CN" dirty="0" smtClean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理想情况下，我们应用对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Yarn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资源的请求应该立刻得到满足，但现实情况资源往往是有限的，特别是在一个很繁忙的集群，一个应用资源的请求经常需要等待一段时间才能的到相应的资源。在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Yarn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中，负责给应用分配资源的就是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Scheduler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。其实调度本身就是一个难题，很难找到一个完美的策略可以解决所有的应用场景。为此，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Yarn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提供了多种调度器和可配置的策略供我们选择。</a:t>
            </a:r>
            <a:endParaRPr lang="en-US" altLang="zh-CN" sz="1100" b="0" i="0" kern="1200" baseline="0" dirty="0" smtClean="0"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  <a:p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有关</a:t>
            </a:r>
            <a:r>
              <a:rPr lang="en-US" altLang="zh-CN" sz="1100" b="0" i="0" kern="1200" baseline="0" dirty="0" err="1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FairS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 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公平调度器的例子，假设有两个用户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A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和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B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，他们分别拥有一个队列。当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A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启动一个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job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而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B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没有任务时，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A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会获得全部集群资源；当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B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启动一个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job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后，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A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的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job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会继续运行，不过一会儿之后两个任务会各自获得一半的集群资源。如果此时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B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再启动第二个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job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并且其它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job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还在运行，则它将会和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B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的第一个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job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共享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B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这个队列的资源，也就是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B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的两个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job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会用于四分之一的集群资源，而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A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的</a:t>
            </a:r>
            <a:r>
              <a:rPr lang="en-US" altLang="zh-CN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job</a:t>
            </a:r>
            <a:r>
              <a:rPr lang="zh-CN" altLang="en-US" sz="1100" b="0" i="0" kern="1200" baseline="0" dirty="0" smtClean="0">
                <a:solidFill>
                  <a:schemeClr val="tx1"/>
                </a:solidFill>
                <a:effectLst/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仍然用于集群一半的资源，结果就是资源最终在两个用户之间平等的共享。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ABD</a:t>
            </a:r>
            <a:endParaRPr lang="en-US" altLang="zh-CN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</a:t>
            </a:r>
            <a:endParaRPr lang="en-US" altLang="zh-CN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</a:t>
            </a:r>
            <a:endParaRPr lang="en-US" altLang="zh-CN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当某些节点发生故障时，可以通过计算迁移或数据迁移在其他节点继续执行任务，保证任务执行成功。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MapReduce</a:t>
            </a:r>
            <a:r>
              <a:rPr lang="zh-CN" altLang="en-US" dirty="0" smtClean="0"/>
              <a:t>是一个基于集群的高性能并行计算平台（</a:t>
            </a:r>
            <a:r>
              <a:rPr lang="en-US" altLang="zh-CN" dirty="0" smtClean="0"/>
              <a:t>Cluster Infrastructure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MapReduce</a:t>
            </a:r>
            <a:r>
              <a:rPr lang="zh-CN" altLang="en-US" dirty="0" smtClean="0"/>
              <a:t>是一个并行计算与运行软件框架（</a:t>
            </a:r>
            <a:r>
              <a:rPr lang="en-US" altLang="zh-CN" dirty="0" smtClean="0"/>
              <a:t>Software Framework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MapReduce</a:t>
            </a:r>
            <a:r>
              <a:rPr lang="zh-CN" altLang="en-US" dirty="0" smtClean="0"/>
              <a:t>是一个并行程序设计模型与方法（</a:t>
            </a:r>
            <a:r>
              <a:rPr lang="en-US" altLang="zh-CN" dirty="0" smtClean="0"/>
              <a:t>Programming Model &amp; Methodology</a:t>
            </a:r>
            <a:r>
              <a:rPr lang="zh-CN" altLang="en-US" dirty="0" smtClean="0"/>
              <a:t>）。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5" name="幻灯片图像占位符 4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55613" y="766763"/>
            <a:ext cx="5932487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705" marR="0" lvl="0" indent="-179705" algn="l" defTabSz="1219200" rtl="0" eaLnBrk="1" fontAlgn="ctr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Huawei Sans" panose="020C0503030203020204" pitchFamily="34" charset="0"/>
              <a:buChar char="•"/>
              <a:defRPr/>
            </a:pPr>
            <a:r>
              <a:rPr lang="zh-CN" altLang="en-US" dirty="0" smtClean="0"/>
              <a:t>随着大数据分析的蓬勃发展，就需要更加多样性的分布式编程范式，比如实时数据处理、内存计算、图计算等等。编程范式的多样化对运行时环境提出了更大的挑战，即运行时环境需要更通用，以支持不同的编程模型，而不是像</a:t>
            </a:r>
            <a:r>
              <a:rPr lang="en-US" altLang="zh-CN" dirty="0" err="1" smtClean="0"/>
              <a:t>mapreduce</a:t>
            </a:r>
            <a:r>
              <a:rPr lang="zh-CN" altLang="en-US" dirty="0" smtClean="0"/>
              <a:t>框架那样只支持</a:t>
            </a:r>
            <a:r>
              <a:rPr lang="en-US" altLang="zh-CN" dirty="0" err="1" smtClean="0"/>
              <a:t>mapreduce</a:t>
            </a:r>
            <a:r>
              <a:rPr lang="zh-CN" altLang="en-US" dirty="0" smtClean="0"/>
              <a:t>这种编程范式。不同的编程范式，或者说不同的计算任务，对资源（如</a:t>
            </a:r>
            <a:r>
              <a:rPr lang="en-US" altLang="zh-CN" dirty="0" smtClean="0"/>
              <a:t>CPU</a:t>
            </a:r>
            <a:r>
              <a:rPr lang="zh-CN" altLang="en-US" dirty="0" smtClean="0"/>
              <a:t>、内存）的需求是不同的，因此需要优秀的调度策略，在满足应用的特殊需求的情况下，最大化利用资源，同时也需要做好任务之间的隔离，避免相互影响。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584200" y="765175"/>
            <a:ext cx="5930900" cy="3336925"/>
          </a:xfrm>
        </p:spPr>
      </p:sp>
      <p:sp>
        <p:nvSpPr>
          <p:cNvPr id="5" name="备注占位符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705" indent="-179705"/>
            <a:r>
              <a:rPr lang="en-US" altLang="zh-CN" sz="1100" b="0" i="0" u="none" strike="noStrike" kern="12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Yarn</a:t>
            </a:r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是轻量级弹性计算平台，除了</a:t>
            </a:r>
            <a:r>
              <a:rPr lang="en-US" altLang="zh-CN" sz="1100" b="0" i="0" u="none" strike="noStrike" kern="1200" baseline="0" dirty="0" err="1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MapReduce</a:t>
            </a:r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框架，还可以支持其他框架，比如</a:t>
            </a:r>
            <a:r>
              <a:rPr lang="en-US" altLang="zh-CN" sz="1100" b="0" i="0" u="none" strike="noStrike" kern="12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Spark</a:t>
            </a:r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、</a:t>
            </a:r>
            <a:r>
              <a:rPr lang="en-US" altLang="zh-CN" sz="1100" b="0" i="0" u="none" strike="noStrike" kern="12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Storm</a:t>
            </a:r>
            <a:r>
              <a:rPr lang="zh-CN" altLang="en-US" sz="1100" b="0" i="0" u="none" strike="noStrike" kern="1200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cs"/>
              </a:rPr>
              <a:t>等</a:t>
            </a:r>
            <a:endParaRPr lang="zh-CN" altLang="en-US" sz="1100" b="0" i="0" u="none" strike="noStrike" kern="1200" baseline="0" dirty="0" smtClean="0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+mn-cs"/>
            </a:endParaRPr>
          </a:p>
          <a:p>
            <a:r>
              <a:rPr lang="zh-CN" altLang="en-US" dirty="0" smtClean="0"/>
              <a:t>多种框架统一管理，共享集群资源：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资源利用率高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运维成本低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数据共享方便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82613" y="766763"/>
            <a:ext cx="5934075" cy="33385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#修订记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3"/>
          <p:cNvGraphicFramePr>
            <a:graphicFrameLocks noGrp="1"/>
          </p:cNvGraphicFramePr>
          <p:nvPr userDrawn="1"/>
        </p:nvGraphicFramePr>
        <p:xfrm>
          <a:off x="1007140" y="1254490"/>
          <a:ext cx="10460715" cy="1082675"/>
        </p:xfrm>
        <a:graphic>
          <a:graphicData uri="http://schemas.openxmlformats.org/drawingml/2006/table">
            <a:tbl>
              <a:tblPr/>
              <a:tblGrid>
                <a:gridCol w="3119031"/>
                <a:gridCol w="1967450"/>
                <a:gridCol w="3023155"/>
                <a:gridCol w="2351079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课程编码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适用产品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产品版本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课程版本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21"/>
          <p:cNvGraphicFramePr>
            <a:graphicFrameLocks noGrp="1"/>
          </p:cNvGraphicFramePr>
          <p:nvPr userDrawn="1"/>
        </p:nvGraphicFramePr>
        <p:xfrm>
          <a:off x="1007140" y="2776902"/>
          <a:ext cx="10460714" cy="3038475"/>
        </p:xfrm>
        <a:graphic>
          <a:graphicData uri="http://schemas.openxmlformats.org/drawingml/2006/table">
            <a:tbl>
              <a:tblPr/>
              <a:tblGrid>
                <a:gridCol w="3119030"/>
                <a:gridCol w="1967450"/>
                <a:gridCol w="3023155"/>
                <a:gridCol w="2351079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作者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工号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时间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审核人</a:t>
                      </a:r>
                      <a:r>
                        <a:rPr kumimoji="1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工号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新开发/优化</a:t>
                      </a:r>
                      <a:endParaRPr kumimoji="1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2659" marR="102659" marT="40053" marB="4005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zh-CN" altLang="zh-CN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104303" marR="104303" marT="39127" marB="391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占位符 7"/>
          <p:cNvSpPr>
            <a:spLocks noGrp="1"/>
          </p:cNvSpPr>
          <p:nvPr>
            <p:ph type="body" sz="quarter" idx="17" hasCustomPrompt="1"/>
          </p:nvPr>
        </p:nvSpPr>
        <p:spPr>
          <a:xfrm>
            <a:off x="1007139" y="1825692"/>
            <a:ext cx="3119030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课程编码</a:t>
            </a:r>
            <a:endParaRPr lang="zh-CN" altLang="en-US" dirty="0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4126170" y="1825692"/>
            <a:ext cx="1967450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适用的产品</a:t>
            </a:r>
            <a:endParaRPr lang="zh-CN" altLang="en-US" dirty="0"/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9" hasCustomPrompt="1"/>
          </p:nvPr>
        </p:nvSpPr>
        <p:spPr>
          <a:xfrm>
            <a:off x="6093619" y="1825692"/>
            <a:ext cx="3023155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/>
              <a:t>V5R2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9116775" y="1825692"/>
            <a:ext cx="2351079" cy="50488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/>
              <a:t>V1R1</a:t>
            </a:r>
            <a:endParaRPr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007042" y="3373862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126170" y="3373862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5" hasCustomPrompt="1"/>
          </p:nvPr>
        </p:nvSpPr>
        <p:spPr>
          <a:xfrm>
            <a:off x="6093619" y="3373862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9116775" y="3337858"/>
            <a:ext cx="2351342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新开发</a:t>
            </a:r>
            <a:endParaRPr lang="zh-CN" altLang="en-US" dirty="0"/>
          </a:p>
        </p:txBody>
      </p:sp>
      <p:sp>
        <p:nvSpPr>
          <p:cNvPr id="13" name="Rectangle 2"/>
          <p:cNvSpPr>
            <a:spLocks noChangeArrowheads="1"/>
          </p:cNvSpPr>
          <p:nvPr userDrawn="1"/>
        </p:nvSpPr>
        <p:spPr bwMode="auto">
          <a:xfrm>
            <a:off x="952130" y="368661"/>
            <a:ext cx="2802144" cy="479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8227" tIns="39112" rIns="78227" bIns="39112" anchor="ctr"/>
          <a:lstStyle/>
          <a:p>
            <a:pPr algn="l" defTabSz="1000760" rt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500" b="1" kern="12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修订记录</a:t>
            </a:r>
            <a:endParaRPr lang="zh-CN" altLang="en-US" sz="3500" b="1" kern="1200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4" name="Text Box 58"/>
          <p:cNvSpPr txBox="1">
            <a:spLocks noChangeArrowheads="1"/>
          </p:cNvSpPr>
          <p:nvPr userDrawn="1"/>
        </p:nvSpPr>
        <p:spPr bwMode="auto">
          <a:xfrm>
            <a:off x="8900835" y="296652"/>
            <a:ext cx="2771225" cy="70788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spcBef>
                <a:spcPct val="50000"/>
              </a:spcBef>
            </a:pPr>
            <a:r>
              <a:rPr lang="zh-CN" altLang="en-US" sz="4000" i="0" baseline="0" dirty="0">
                <a:solidFill>
                  <a:schemeClr val="bg2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本页不打印</a:t>
            </a:r>
            <a:endParaRPr lang="zh-CN" altLang="en-US" sz="4000" i="0" baseline="0" dirty="0">
              <a:solidFill>
                <a:schemeClr val="bg2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21" hasCustomPrompt="1"/>
          </p:nvPr>
        </p:nvSpPr>
        <p:spPr>
          <a:xfrm>
            <a:off x="1007042" y="3877918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22" hasCustomPrompt="1"/>
          </p:nvPr>
        </p:nvSpPr>
        <p:spPr>
          <a:xfrm>
            <a:off x="4126170" y="3877918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17" name="文本占位符 7"/>
          <p:cNvSpPr>
            <a:spLocks noGrp="1"/>
          </p:cNvSpPr>
          <p:nvPr>
            <p:ph type="body" sz="quarter" idx="23" hasCustomPrompt="1"/>
          </p:nvPr>
        </p:nvSpPr>
        <p:spPr>
          <a:xfrm>
            <a:off x="6093619" y="3877918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18" name="文本占位符 7"/>
          <p:cNvSpPr>
            <a:spLocks noGrp="1"/>
          </p:cNvSpPr>
          <p:nvPr>
            <p:ph type="body" sz="quarter" idx="24" hasCustomPrompt="1"/>
          </p:nvPr>
        </p:nvSpPr>
        <p:spPr>
          <a:xfrm>
            <a:off x="9116775" y="3841914"/>
            <a:ext cx="2351342" cy="50405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19" name="文本占位符 7"/>
          <p:cNvSpPr>
            <a:spLocks noGrp="1"/>
          </p:cNvSpPr>
          <p:nvPr>
            <p:ph type="body" sz="quarter" idx="25" hasCustomPrompt="1"/>
          </p:nvPr>
        </p:nvSpPr>
        <p:spPr>
          <a:xfrm>
            <a:off x="1007042" y="4345970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0" name="文本占位符 7"/>
          <p:cNvSpPr>
            <a:spLocks noGrp="1"/>
          </p:cNvSpPr>
          <p:nvPr>
            <p:ph type="body" sz="quarter" idx="26" hasCustomPrompt="1"/>
          </p:nvPr>
        </p:nvSpPr>
        <p:spPr>
          <a:xfrm>
            <a:off x="4126170" y="4345970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1" name="文本占位符 7"/>
          <p:cNvSpPr>
            <a:spLocks noGrp="1"/>
          </p:cNvSpPr>
          <p:nvPr>
            <p:ph type="body" sz="quarter" idx="27" hasCustomPrompt="1"/>
          </p:nvPr>
        </p:nvSpPr>
        <p:spPr>
          <a:xfrm>
            <a:off x="6093619" y="4345970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2" name="文本占位符 7"/>
          <p:cNvSpPr>
            <a:spLocks noGrp="1"/>
          </p:cNvSpPr>
          <p:nvPr>
            <p:ph type="body" sz="quarter" idx="28" hasCustomPrompt="1"/>
          </p:nvPr>
        </p:nvSpPr>
        <p:spPr>
          <a:xfrm>
            <a:off x="9116775" y="4345970"/>
            <a:ext cx="2351342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23" name="文本占位符 7"/>
          <p:cNvSpPr>
            <a:spLocks noGrp="1"/>
          </p:cNvSpPr>
          <p:nvPr>
            <p:ph type="body" sz="quarter" idx="29" hasCustomPrompt="1"/>
          </p:nvPr>
        </p:nvSpPr>
        <p:spPr>
          <a:xfrm>
            <a:off x="1007042" y="4886030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4" name="文本占位符 7"/>
          <p:cNvSpPr>
            <a:spLocks noGrp="1"/>
          </p:cNvSpPr>
          <p:nvPr>
            <p:ph type="body" sz="quarter" idx="30" hasCustomPrompt="1"/>
          </p:nvPr>
        </p:nvSpPr>
        <p:spPr>
          <a:xfrm>
            <a:off x="4126170" y="4886030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5" name="文本占位符 7"/>
          <p:cNvSpPr>
            <a:spLocks noGrp="1"/>
          </p:cNvSpPr>
          <p:nvPr>
            <p:ph type="body" sz="quarter" idx="31" hasCustomPrompt="1"/>
          </p:nvPr>
        </p:nvSpPr>
        <p:spPr>
          <a:xfrm>
            <a:off x="6093619" y="4886030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6" name="文本占位符 7"/>
          <p:cNvSpPr>
            <a:spLocks noGrp="1"/>
          </p:cNvSpPr>
          <p:nvPr>
            <p:ph type="body" sz="quarter" idx="32" hasCustomPrompt="1"/>
          </p:nvPr>
        </p:nvSpPr>
        <p:spPr>
          <a:xfrm>
            <a:off x="9116775" y="4886030"/>
            <a:ext cx="2351342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  <p:sp>
        <p:nvSpPr>
          <p:cNvPr id="27" name="文本占位符 7"/>
          <p:cNvSpPr>
            <a:spLocks noGrp="1"/>
          </p:cNvSpPr>
          <p:nvPr>
            <p:ph type="body" sz="quarter" idx="33" hasCustomPrompt="1"/>
          </p:nvPr>
        </p:nvSpPr>
        <p:spPr>
          <a:xfrm>
            <a:off x="1007042" y="5354082"/>
            <a:ext cx="3119128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28" name="文本占位符 7"/>
          <p:cNvSpPr>
            <a:spLocks noGrp="1"/>
          </p:cNvSpPr>
          <p:nvPr>
            <p:ph type="body" sz="quarter" idx="34" hasCustomPrompt="1"/>
          </p:nvPr>
        </p:nvSpPr>
        <p:spPr>
          <a:xfrm>
            <a:off x="4126170" y="5354082"/>
            <a:ext cx="1967450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en-US" altLang="zh-CN" dirty="0" smtClean="0"/>
              <a:t>2019.01.25</a:t>
            </a:r>
            <a:endParaRPr lang="zh-CN" altLang="en-US" dirty="0"/>
          </a:p>
        </p:txBody>
      </p:sp>
      <p:sp>
        <p:nvSpPr>
          <p:cNvPr id="29" name="文本占位符 7"/>
          <p:cNvSpPr>
            <a:spLocks noGrp="1"/>
          </p:cNvSpPr>
          <p:nvPr>
            <p:ph type="body" sz="quarter" idx="35" hasCustomPrompt="1"/>
          </p:nvPr>
        </p:nvSpPr>
        <p:spPr>
          <a:xfrm>
            <a:off x="6093619" y="5354082"/>
            <a:ext cx="3023155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姓名</a:t>
            </a:r>
            <a:r>
              <a:rPr lang="en-US" altLang="zh-CN" dirty="0"/>
              <a:t>/</a:t>
            </a:r>
            <a:r>
              <a:rPr lang="zh-CN" altLang="en-US" dirty="0"/>
              <a:t>工号</a:t>
            </a:r>
            <a:endParaRPr lang="zh-CN" altLang="en-US" dirty="0"/>
          </a:p>
        </p:txBody>
      </p:sp>
      <p:sp>
        <p:nvSpPr>
          <p:cNvPr id="30" name="文本占位符 7"/>
          <p:cNvSpPr>
            <a:spLocks noGrp="1"/>
          </p:cNvSpPr>
          <p:nvPr>
            <p:ph type="body" sz="quarter" idx="36" hasCustomPrompt="1"/>
          </p:nvPr>
        </p:nvSpPr>
        <p:spPr>
          <a:xfrm>
            <a:off x="9116775" y="5354082"/>
            <a:ext cx="2351342" cy="468052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buNone/>
              <a:defRPr sz="16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优化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#思考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思考题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479190" y="424270"/>
            <a:ext cx="495425" cy="592462"/>
            <a:chOff x="5554662" y="2422526"/>
            <a:chExt cx="690564" cy="825500"/>
          </a:xfrm>
          <a:solidFill>
            <a:schemeClr val="bg1"/>
          </a:solidFill>
        </p:grpSpPr>
        <p:sp>
          <p:nvSpPr>
            <p:cNvPr id="8" name="Freeform 30"/>
            <p:cNvSpPr/>
            <p:nvPr/>
          </p:nvSpPr>
          <p:spPr bwMode="auto">
            <a:xfrm>
              <a:off x="5554662" y="2487613"/>
              <a:ext cx="258763" cy="760413"/>
            </a:xfrm>
            <a:custGeom>
              <a:avLst/>
              <a:gdLst>
                <a:gd name="T0" fmla="*/ 233 w 245"/>
                <a:gd name="T1" fmla="*/ 722 h 722"/>
                <a:gd name="T2" fmla="*/ 245 w 245"/>
                <a:gd name="T3" fmla="*/ 710 h 722"/>
                <a:gd name="T4" fmla="*/ 245 w 245"/>
                <a:gd name="T5" fmla="*/ 614 h 722"/>
                <a:gd name="T6" fmla="*/ 187 w 245"/>
                <a:gd name="T7" fmla="*/ 559 h 722"/>
                <a:gd name="T8" fmla="*/ 93 w 245"/>
                <a:gd name="T9" fmla="*/ 499 h 722"/>
                <a:gd name="T10" fmla="*/ 93 w 245"/>
                <a:gd name="T11" fmla="*/ 401 h 722"/>
                <a:gd name="T12" fmla="*/ 82 w 245"/>
                <a:gd name="T13" fmla="*/ 398 h 722"/>
                <a:gd name="T14" fmla="*/ 38 w 245"/>
                <a:gd name="T15" fmla="*/ 381 h 722"/>
                <a:gd name="T16" fmla="*/ 102 w 245"/>
                <a:gd name="T17" fmla="*/ 255 h 722"/>
                <a:gd name="T18" fmla="*/ 106 w 245"/>
                <a:gd name="T19" fmla="*/ 250 h 722"/>
                <a:gd name="T20" fmla="*/ 105 w 245"/>
                <a:gd name="T21" fmla="*/ 244 h 722"/>
                <a:gd name="T22" fmla="*/ 218 w 245"/>
                <a:gd name="T23" fmla="*/ 31 h 722"/>
                <a:gd name="T24" fmla="*/ 225 w 245"/>
                <a:gd name="T25" fmla="*/ 15 h 722"/>
                <a:gd name="T26" fmla="*/ 222 w 245"/>
                <a:gd name="T27" fmla="*/ 9 h 722"/>
                <a:gd name="T28" fmla="*/ 207 w 245"/>
                <a:gd name="T29" fmla="*/ 3 h 722"/>
                <a:gd name="T30" fmla="*/ 86 w 245"/>
                <a:gd name="T31" fmla="*/ 148 h 722"/>
                <a:gd name="T32" fmla="*/ 75 w 245"/>
                <a:gd name="T33" fmla="*/ 240 h 722"/>
                <a:gd name="T34" fmla="*/ 8 w 245"/>
                <a:gd name="T35" fmla="*/ 390 h 722"/>
                <a:gd name="T36" fmla="*/ 8 w 245"/>
                <a:gd name="T37" fmla="*/ 391 h 722"/>
                <a:gd name="T38" fmla="*/ 8 w 245"/>
                <a:gd name="T39" fmla="*/ 393 h 722"/>
                <a:gd name="T40" fmla="*/ 63 w 245"/>
                <a:gd name="T41" fmla="*/ 424 h 722"/>
                <a:gd name="T42" fmla="*/ 63 w 245"/>
                <a:gd name="T43" fmla="*/ 500 h 722"/>
                <a:gd name="T44" fmla="*/ 179 w 245"/>
                <a:gd name="T45" fmla="*/ 588 h 722"/>
                <a:gd name="T46" fmla="*/ 215 w 245"/>
                <a:gd name="T47" fmla="*/ 612 h 722"/>
                <a:gd name="T48" fmla="*/ 215 w 245"/>
                <a:gd name="T49" fmla="*/ 614 h 722"/>
                <a:gd name="T50" fmla="*/ 215 w 245"/>
                <a:gd name="T51" fmla="*/ 710 h 722"/>
                <a:gd name="T52" fmla="*/ 227 w 245"/>
                <a:gd name="T53" fmla="*/ 722 h 722"/>
                <a:gd name="T54" fmla="*/ 233 w 245"/>
                <a:gd name="T55" fmla="*/ 72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5" h="722">
                  <a:moveTo>
                    <a:pt x="233" y="722"/>
                  </a:moveTo>
                  <a:cubicBezTo>
                    <a:pt x="240" y="722"/>
                    <a:pt x="245" y="717"/>
                    <a:pt x="245" y="710"/>
                  </a:cubicBezTo>
                  <a:cubicBezTo>
                    <a:pt x="245" y="614"/>
                    <a:pt x="245" y="614"/>
                    <a:pt x="245" y="614"/>
                  </a:cubicBezTo>
                  <a:cubicBezTo>
                    <a:pt x="245" y="605"/>
                    <a:pt x="242" y="574"/>
                    <a:pt x="187" y="559"/>
                  </a:cubicBezTo>
                  <a:cubicBezTo>
                    <a:pt x="128" y="543"/>
                    <a:pt x="94" y="522"/>
                    <a:pt x="93" y="499"/>
                  </a:cubicBezTo>
                  <a:cubicBezTo>
                    <a:pt x="93" y="401"/>
                    <a:pt x="93" y="401"/>
                    <a:pt x="93" y="401"/>
                  </a:cubicBezTo>
                  <a:cubicBezTo>
                    <a:pt x="82" y="398"/>
                    <a:pt x="82" y="398"/>
                    <a:pt x="82" y="398"/>
                  </a:cubicBezTo>
                  <a:cubicBezTo>
                    <a:pt x="64" y="393"/>
                    <a:pt x="45" y="385"/>
                    <a:pt x="38" y="381"/>
                  </a:cubicBezTo>
                  <a:cubicBezTo>
                    <a:pt x="38" y="369"/>
                    <a:pt x="44" y="325"/>
                    <a:pt x="102" y="255"/>
                  </a:cubicBezTo>
                  <a:cubicBezTo>
                    <a:pt x="106" y="250"/>
                    <a:pt x="106" y="250"/>
                    <a:pt x="106" y="250"/>
                  </a:cubicBezTo>
                  <a:cubicBezTo>
                    <a:pt x="105" y="244"/>
                    <a:pt x="105" y="244"/>
                    <a:pt x="105" y="244"/>
                  </a:cubicBezTo>
                  <a:cubicBezTo>
                    <a:pt x="105" y="237"/>
                    <a:pt x="92" y="92"/>
                    <a:pt x="218" y="31"/>
                  </a:cubicBezTo>
                  <a:cubicBezTo>
                    <a:pt x="224" y="28"/>
                    <a:pt x="227" y="21"/>
                    <a:pt x="225" y="15"/>
                  </a:cubicBezTo>
                  <a:cubicBezTo>
                    <a:pt x="222" y="9"/>
                    <a:pt x="222" y="9"/>
                    <a:pt x="222" y="9"/>
                  </a:cubicBezTo>
                  <a:cubicBezTo>
                    <a:pt x="220" y="3"/>
                    <a:pt x="213" y="0"/>
                    <a:pt x="207" y="3"/>
                  </a:cubicBezTo>
                  <a:cubicBezTo>
                    <a:pt x="147" y="31"/>
                    <a:pt x="105" y="81"/>
                    <a:pt x="86" y="148"/>
                  </a:cubicBezTo>
                  <a:cubicBezTo>
                    <a:pt x="74" y="189"/>
                    <a:pt x="74" y="226"/>
                    <a:pt x="75" y="240"/>
                  </a:cubicBezTo>
                  <a:cubicBezTo>
                    <a:pt x="0" y="333"/>
                    <a:pt x="7" y="385"/>
                    <a:pt x="8" y="390"/>
                  </a:cubicBezTo>
                  <a:cubicBezTo>
                    <a:pt x="8" y="391"/>
                    <a:pt x="8" y="391"/>
                    <a:pt x="8" y="391"/>
                  </a:cubicBezTo>
                  <a:cubicBezTo>
                    <a:pt x="8" y="393"/>
                    <a:pt x="8" y="393"/>
                    <a:pt x="8" y="393"/>
                  </a:cubicBezTo>
                  <a:cubicBezTo>
                    <a:pt x="10" y="397"/>
                    <a:pt x="14" y="409"/>
                    <a:pt x="63" y="424"/>
                  </a:cubicBezTo>
                  <a:cubicBezTo>
                    <a:pt x="63" y="500"/>
                    <a:pt x="63" y="500"/>
                    <a:pt x="63" y="500"/>
                  </a:cubicBezTo>
                  <a:cubicBezTo>
                    <a:pt x="65" y="539"/>
                    <a:pt x="104" y="569"/>
                    <a:pt x="179" y="588"/>
                  </a:cubicBezTo>
                  <a:cubicBezTo>
                    <a:pt x="213" y="597"/>
                    <a:pt x="215" y="611"/>
                    <a:pt x="215" y="612"/>
                  </a:cubicBezTo>
                  <a:cubicBezTo>
                    <a:pt x="215" y="614"/>
                    <a:pt x="215" y="614"/>
                    <a:pt x="215" y="614"/>
                  </a:cubicBezTo>
                  <a:cubicBezTo>
                    <a:pt x="215" y="710"/>
                    <a:pt x="215" y="710"/>
                    <a:pt x="215" y="710"/>
                  </a:cubicBezTo>
                  <a:cubicBezTo>
                    <a:pt x="215" y="717"/>
                    <a:pt x="220" y="722"/>
                    <a:pt x="227" y="722"/>
                  </a:cubicBezTo>
                  <a:lnTo>
                    <a:pt x="233" y="7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31"/>
            <p:cNvSpPr/>
            <p:nvPr/>
          </p:nvSpPr>
          <p:spPr bwMode="auto">
            <a:xfrm>
              <a:off x="6029325" y="2752726"/>
              <a:ext cx="169863" cy="495300"/>
            </a:xfrm>
            <a:custGeom>
              <a:avLst/>
              <a:gdLst>
                <a:gd name="T0" fmla="*/ 21 w 162"/>
                <a:gd name="T1" fmla="*/ 470 h 470"/>
                <a:gd name="T2" fmla="*/ 33 w 162"/>
                <a:gd name="T3" fmla="*/ 458 h 470"/>
                <a:gd name="T4" fmla="*/ 33 w 162"/>
                <a:gd name="T5" fmla="*/ 361 h 470"/>
                <a:gd name="T6" fmla="*/ 108 w 162"/>
                <a:gd name="T7" fmla="*/ 168 h 470"/>
                <a:gd name="T8" fmla="*/ 162 w 162"/>
                <a:gd name="T9" fmla="*/ 13 h 470"/>
                <a:gd name="T10" fmla="*/ 151 w 162"/>
                <a:gd name="T11" fmla="*/ 1 h 470"/>
                <a:gd name="T12" fmla="*/ 144 w 162"/>
                <a:gd name="T13" fmla="*/ 0 h 470"/>
                <a:gd name="T14" fmla="*/ 131 w 162"/>
                <a:gd name="T15" fmla="*/ 12 h 470"/>
                <a:gd name="T16" fmla="*/ 84 w 162"/>
                <a:gd name="T17" fmla="*/ 149 h 470"/>
                <a:gd name="T18" fmla="*/ 3 w 162"/>
                <a:gd name="T19" fmla="*/ 362 h 470"/>
                <a:gd name="T20" fmla="*/ 3 w 162"/>
                <a:gd name="T21" fmla="*/ 458 h 470"/>
                <a:gd name="T22" fmla="*/ 15 w 162"/>
                <a:gd name="T23" fmla="*/ 470 h 470"/>
                <a:gd name="T24" fmla="*/ 21 w 162"/>
                <a:gd name="T25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470">
                  <a:moveTo>
                    <a:pt x="21" y="470"/>
                  </a:moveTo>
                  <a:cubicBezTo>
                    <a:pt x="28" y="470"/>
                    <a:pt x="33" y="465"/>
                    <a:pt x="33" y="458"/>
                  </a:cubicBezTo>
                  <a:cubicBezTo>
                    <a:pt x="33" y="361"/>
                    <a:pt x="33" y="361"/>
                    <a:pt x="33" y="361"/>
                  </a:cubicBezTo>
                  <a:cubicBezTo>
                    <a:pt x="33" y="360"/>
                    <a:pt x="29" y="262"/>
                    <a:pt x="108" y="168"/>
                  </a:cubicBezTo>
                  <a:cubicBezTo>
                    <a:pt x="137" y="133"/>
                    <a:pt x="157" y="75"/>
                    <a:pt x="162" y="13"/>
                  </a:cubicBezTo>
                  <a:cubicBezTo>
                    <a:pt x="162" y="7"/>
                    <a:pt x="157" y="1"/>
                    <a:pt x="151" y="1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38" y="0"/>
                    <a:pt x="132" y="5"/>
                    <a:pt x="131" y="12"/>
                  </a:cubicBezTo>
                  <a:cubicBezTo>
                    <a:pt x="127" y="67"/>
                    <a:pt x="110" y="119"/>
                    <a:pt x="84" y="149"/>
                  </a:cubicBezTo>
                  <a:cubicBezTo>
                    <a:pt x="0" y="249"/>
                    <a:pt x="3" y="353"/>
                    <a:pt x="3" y="362"/>
                  </a:cubicBezTo>
                  <a:cubicBezTo>
                    <a:pt x="3" y="458"/>
                    <a:pt x="3" y="458"/>
                    <a:pt x="3" y="458"/>
                  </a:cubicBezTo>
                  <a:cubicBezTo>
                    <a:pt x="3" y="465"/>
                    <a:pt x="8" y="470"/>
                    <a:pt x="15" y="470"/>
                  </a:cubicBezTo>
                  <a:lnTo>
                    <a:pt x="21" y="4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32"/>
            <p:cNvSpPr/>
            <p:nvPr/>
          </p:nvSpPr>
          <p:spPr bwMode="auto">
            <a:xfrm>
              <a:off x="5851525" y="2489201"/>
              <a:ext cx="325437" cy="406401"/>
            </a:xfrm>
            <a:custGeom>
              <a:avLst/>
              <a:gdLst>
                <a:gd name="T0" fmla="*/ 155 w 309"/>
                <a:gd name="T1" fmla="*/ 386 h 386"/>
                <a:gd name="T2" fmla="*/ 189 w 309"/>
                <a:gd name="T3" fmla="*/ 363 h 386"/>
                <a:gd name="T4" fmla="*/ 208 w 309"/>
                <a:gd name="T5" fmla="*/ 363 h 386"/>
                <a:gd name="T6" fmla="*/ 232 w 309"/>
                <a:gd name="T7" fmla="*/ 353 h 386"/>
                <a:gd name="T8" fmla="*/ 242 w 309"/>
                <a:gd name="T9" fmla="*/ 329 h 386"/>
                <a:gd name="T10" fmla="*/ 242 w 309"/>
                <a:gd name="T11" fmla="*/ 308 h 386"/>
                <a:gd name="T12" fmla="*/ 212 w 309"/>
                <a:gd name="T13" fmla="*/ 308 h 386"/>
                <a:gd name="T14" fmla="*/ 212 w 309"/>
                <a:gd name="T15" fmla="*/ 329 h 386"/>
                <a:gd name="T16" fmla="*/ 210 w 309"/>
                <a:gd name="T17" fmla="*/ 332 h 386"/>
                <a:gd name="T18" fmla="*/ 208 w 309"/>
                <a:gd name="T19" fmla="*/ 333 h 386"/>
                <a:gd name="T20" fmla="*/ 162 w 309"/>
                <a:gd name="T21" fmla="*/ 333 h 386"/>
                <a:gd name="T22" fmla="*/ 162 w 309"/>
                <a:gd name="T23" fmla="*/ 348 h 386"/>
                <a:gd name="T24" fmla="*/ 155 w 309"/>
                <a:gd name="T25" fmla="*/ 356 h 386"/>
                <a:gd name="T26" fmla="*/ 147 w 309"/>
                <a:gd name="T27" fmla="*/ 348 h 386"/>
                <a:gd name="T28" fmla="*/ 147 w 309"/>
                <a:gd name="T29" fmla="*/ 333 h 386"/>
                <a:gd name="T30" fmla="*/ 101 w 309"/>
                <a:gd name="T31" fmla="*/ 333 h 386"/>
                <a:gd name="T32" fmla="*/ 98 w 309"/>
                <a:gd name="T33" fmla="*/ 329 h 386"/>
                <a:gd name="T34" fmla="*/ 98 w 309"/>
                <a:gd name="T35" fmla="*/ 266 h 386"/>
                <a:gd name="T36" fmla="*/ 90 w 309"/>
                <a:gd name="T37" fmla="*/ 262 h 386"/>
                <a:gd name="T38" fmla="*/ 30 w 309"/>
                <a:gd name="T39" fmla="*/ 155 h 386"/>
                <a:gd name="T40" fmla="*/ 155 w 309"/>
                <a:gd name="T41" fmla="*/ 31 h 386"/>
                <a:gd name="T42" fmla="*/ 279 w 309"/>
                <a:gd name="T43" fmla="*/ 155 h 386"/>
                <a:gd name="T44" fmla="*/ 222 w 309"/>
                <a:gd name="T45" fmla="*/ 260 h 386"/>
                <a:gd name="T46" fmla="*/ 174 w 309"/>
                <a:gd name="T47" fmla="*/ 259 h 386"/>
                <a:gd name="T48" fmla="*/ 170 w 309"/>
                <a:gd name="T49" fmla="*/ 255 h 386"/>
                <a:gd name="T50" fmla="*/ 170 w 309"/>
                <a:gd name="T51" fmla="*/ 188 h 386"/>
                <a:gd name="T52" fmla="*/ 139 w 309"/>
                <a:gd name="T53" fmla="*/ 188 h 386"/>
                <a:gd name="T54" fmla="*/ 139 w 309"/>
                <a:gd name="T55" fmla="*/ 255 h 386"/>
                <a:gd name="T56" fmla="*/ 174 w 309"/>
                <a:gd name="T57" fmla="*/ 290 h 386"/>
                <a:gd name="T58" fmla="*/ 231 w 309"/>
                <a:gd name="T59" fmla="*/ 290 h 386"/>
                <a:gd name="T60" fmla="*/ 235 w 309"/>
                <a:gd name="T61" fmla="*/ 288 h 386"/>
                <a:gd name="T62" fmla="*/ 309 w 309"/>
                <a:gd name="T63" fmla="*/ 155 h 386"/>
                <a:gd name="T64" fmla="*/ 155 w 309"/>
                <a:gd name="T65" fmla="*/ 0 h 386"/>
                <a:gd name="T66" fmla="*/ 0 w 309"/>
                <a:gd name="T67" fmla="*/ 155 h 386"/>
                <a:gd name="T68" fmla="*/ 67 w 309"/>
                <a:gd name="T69" fmla="*/ 283 h 386"/>
                <a:gd name="T70" fmla="*/ 67 w 309"/>
                <a:gd name="T71" fmla="*/ 329 h 386"/>
                <a:gd name="T72" fmla="*/ 101 w 309"/>
                <a:gd name="T73" fmla="*/ 363 h 386"/>
                <a:gd name="T74" fmla="*/ 120 w 309"/>
                <a:gd name="T75" fmla="*/ 363 h 386"/>
                <a:gd name="T76" fmla="*/ 155 w 309"/>
                <a:gd name="T77" fmla="*/ 38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386">
                  <a:moveTo>
                    <a:pt x="155" y="386"/>
                  </a:moveTo>
                  <a:cubicBezTo>
                    <a:pt x="170" y="386"/>
                    <a:pt x="184" y="377"/>
                    <a:pt x="189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217" y="363"/>
                    <a:pt x="226" y="360"/>
                    <a:pt x="232" y="353"/>
                  </a:cubicBezTo>
                  <a:cubicBezTo>
                    <a:pt x="238" y="347"/>
                    <a:pt x="242" y="338"/>
                    <a:pt x="242" y="329"/>
                  </a:cubicBezTo>
                  <a:cubicBezTo>
                    <a:pt x="242" y="308"/>
                    <a:pt x="242" y="308"/>
                    <a:pt x="242" y="308"/>
                  </a:cubicBezTo>
                  <a:cubicBezTo>
                    <a:pt x="212" y="308"/>
                    <a:pt x="212" y="308"/>
                    <a:pt x="212" y="308"/>
                  </a:cubicBezTo>
                  <a:cubicBezTo>
                    <a:pt x="212" y="329"/>
                    <a:pt x="212" y="329"/>
                    <a:pt x="212" y="329"/>
                  </a:cubicBezTo>
                  <a:cubicBezTo>
                    <a:pt x="212" y="330"/>
                    <a:pt x="211" y="331"/>
                    <a:pt x="210" y="332"/>
                  </a:cubicBezTo>
                  <a:cubicBezTo>
                    <a:pt x="210" y="332"/>
                    <a:pt x="209" y="333"/>
                    <a:pt x="208" y="333"/>
                  </a:cubicBezTo>
                  <a:cubicBezTo>
                    <a:pt x="162" y="333"/>
                    <a:pt x="162" y="333"/>
                    <a:pt x="162" y="333"/>
                  </a:cubicBezTo>
                  <a:cubicBezTo>
                    <a:pt x="162" y="348"/>
                    <a:pt x="162" y="348"/>
                    <a:pt x="162" y="348"/>
                  </a:cubicBezTo>
                  <a:cubicBezTo>
                    <a:pt x="162" y="352"/>
                    <a:pt x="159" y="356"/>
                    <a:pt x="155" y="356"/>
                  </a:cubicBezTo>
                  <a:cubicBezTo>
                    <a:pt x="150" y="356"/>
                    <a:pt x="147" y="352"/>
                    <a:pt x="147" y="348"/>
                  </a:cubicBezTo>
                  <a:cubicBezTo>
                    <a:pt x="147" y="333"/>
                    <a:pt x="147" y="333"/>
                    <a:pt x="147" y="333"/>
                  </a:cubicBezTo>
                  <a:cubicBezTo>
                    <a:pt x="101" y="333"/>
                    <a:pt x="101" y="333"/>
                    <a:pt x="101" y="333"/>
                  </a:cubicBezTo>
                  <a:cubicBezTo>
                    <a:pt x="99" y="333"/>
                    <a:pt x="98" y="331"/>
                    <a:pt x="98" y="329"/>
                  </a:cubicBezTo>
                  <a:cubicBezTo>
                    <a:pt x="98" y="266"/>
                    <a:pt x="98" y="266"/>
                    <a:pt x="98" y="266"/>
                  </a:cubicBezTo>
                  <a:cubicBezTo>
                    <a:pt x="90" y="262"/>
                    <a:pt x="90" y="262"/>
                    <a:pt x="90" y="262"/>
                  </a:cubicBezTo>
                  <a:cubicBezTo>
                    <a:pt x="53" y="239"/>
                    <a:pt x="30" y="199"/>
                    <a:pt x="30" y="155"/>
                  </a:cubicBezTo>
                  <a:cubicBezTo>
                    <a:pt x="30" y="87"/>
                    <a:pt x="86" y="31"/>
                    <a:pt x="155" y="31"/>
                  </a:cubicBezTo>
                  <a:cubicBezTo>
                    <a:pt x="223" y="31"/>
                    <a:pt x="279" y="87"/>
                    <a:pt x="279" y="155"/>
                  </a:cubicBezTo>
                  <a:cubicBezTo>
                    <a:pt x="279" y="198"/>
                    <a:pt x="258" y="236"/>
                    <a:pt x="222" y="260"/>
                  </a:cubicBezTo>
                  <a:cubicBezTo>
                    <a:pt x="174" y="259"/>
                    <a:pt x="174" y="259"/>
                    <a:pt x="174" y="259"/>
                  </a:cubicBezTo>
                  <a:cubicBezTo>
                    <a:pt x="172" y="259"/>
                    <a:pt x="170" y="258"/>
                    <a:pt x="170" y="255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39" y="188"/>
                    <a:pt x="139" y="188"/>
                    <a:pt x="139" y="188"/>
                  </a:cubicBezTo>
                  <a:cubicBezTo>
                    <a:pt x="139" y="255"/>
                    <a:pt x="139" y="255"/>
                    <a:pt x="139" y="255"/>
                  </a:cubicBezTo>
                  <a:cubicBezTo>
                    <a:pt x="139" y="274"/>
                    <a:pt x="155" y="290"/>
                    <a:pt x="174" y="290"/>
                  </a:cubicBezTo>
                  <a:cubicBezTo>
                    <a:pt x="231" y="290"/>
                    <a:pt x="231" y="290"/>
                    <a:pt x="231" y="290"/>
                  </a:cubicBezTo>
                  <a:cubicBezTo>
                    <a:pt x="235" y="288"/>
                    <a:pt x="235" y="288"/>
                    <a:pt x="235" y="288"/>
                  </a:cubicBezTo>
                  <a:cubicBezTo>
                    <a:pt x="281" y="259"/>
                    <a:pt x="309" y="21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ubicBezTo>
                    <a:pt x="69" y="0"/>
                    <a:pt x="0" y="70"/>
                    <a:pt x="0" y="155"/>
                  </a:cubicBezTo>
                  <a:cubicBezTo>
                    <a:pt x="0" y="207"/>
                    <a:pt x="25" y="254"/>
                    <a:pt x="67" y="283"/>
                  </a:cubicBezTo>
                  <a:cubicBezTo>
                    <a:pt x="67" y="329"/>
                    <a:pt x="67" y="329"/>
                    <a:pt x="67" y="329"/>
                  </a:cubicBezTo>
                  <a:cubicBezTo>
                    <a:pt x="67" y="348"/>
                    <a:pt x="83" y="363"/>
                    <a:pt x="101" y="363"/>
                  </a:cubicBezTo>
                  <a:cubicBezTo>
                    <a:pt x="120" y="363"/>
                    <a:pt x="120" y="363"/>
                    <a:pt x="120" y="363"/>
                  </a:cubicBezTo>
                  <a:cubicBezTo>
                    <a:pt x="126" y="377"/>
                    <a:pt x="139" y="386"/>
                    <a:pt x="155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33"/>
            <p:cNvSpPr>
              <a:spLocks noEditPoints="1"/>
            </p:cNvSpPr>
            <p:nvPr/>
          </p:nvSpPr>
          <p:spPr bwMode="auto">
            <a:xfrm>
              <a:off x="5956300" y="2597151"/>
              <a:ext cx="114300" cy="114300"/>
            </a:xfrm>
            <a:custGeom>
              <a:avLst/>
              <a:gdLst>
                <a:gd name="T0" fmla="*/ 55 w 109"/>
                <a:gd name="T1" fmla="*/ 108 h 108"/>
                <a:gd name="T2" fmla="*/ 109 w 109"/>
                <a:gd name="T3" fmla="*/ 54 h 108"/>
                <a:gd name="T4" fmla="*/ 55 w 109"/>
                <a:gd name="T5" fmla="*/ 0 h 108"/>
                <a:gd name="T6" fmla="*/ 0 w 109"/>
                <a:gd name="T7" fmla="*/ 54 h 108"/>
                <a:gd name="T8" fmla="*/ 55 w 109"/>
                <a:gd name="T9" fmla="*/ 108 h 108"/>
                <a:gd name="T10" fmla="*/ 55 w 109"/>
                <a:gd name="T11" fmla="*/ 30 h 108"/>
                <a:gd name="T12" fmla="*/ 78 w 109"/>
                <a:gd name="T13" fmla="*/ 54 h 108"/>
                <a:gd name="T14" fmla="*/ 55 w 109"/>
                <a:gd name="T15" fmla="*/ 78 h 108"/>
                <a:gd name="T16" fmla="*/ 31 w 109"/>
                <a:gd name="T17" fmla="*/ 54 h 108"/>
                <a:gd name="T18" fmla="*/ 55 w 109"/>
                <a:gd name="T19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8">
                  <a:moveTo>
                    <a:pt x="55" y="108"/>
                  </a:moveTo>
                  <a:cubicBezTo>
                    <a:pt x="84" y="108"/>
                    <a:pt x="109" y="84"/>
                    <a:pt x="109" y="54"/>
                  </a:cubicBezTo>
                  <a:cubicBezTo>
                    <a:pt x="109" y="24"/>
                    <a:pt x="84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4"/>
                    <a:pt x="25" y="108"/>
                    <a:pt x="55" y="108"/>
                  </a:cubicBezTo>
                  <a:close/>
                  <a:moveTo>
                    <a:pt x="55" y="30"/>
                  </a:moveTo>
                  <a:cubicBezTo>
                    <a:pt x="68" y="30"/>
                    <a:pt x="78" y="41"/>
                    <a:pt x="78" y="54"/>
                  </a:cubicBezTo>
                  <a:cubicBezTo>
                    <a:pt x="78" y="67"/>
                    <a:pt x="68" y="78"/>
                    <a:pt x="55" y="78"/>
                  </a:cubicBezTo>
                  <a:cubicBezTo>
                    <a:pt x="41" y="78"/>
                    <a:pt x="31" y="67"/>
                    <a:pt x="31" y="54"/>
                  </a:cubicBezTo>
                  <a:cubicBezTo>
                    <a:pt x="31" y="41"/>
                    <a:pt x="41" y="30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Rectangle 34"/>
            <p:cNvSpPr>
              <a:spLocks noChangeArrowheads="1"/>
            </p:cNvSpPr>
            <p:nvPr/>
          </p:nvSpPr>
          <p:spPr bwMode="auto">
            <a:xfrm>
              <a:off x="5997575" y="2422526"/>
              <a:ext cx="33338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Freeform 35"/>
            <p:cNvSpPr/>
            <p:nvPr/>
          </p:nvSpPr>
          <p:spPr bwMode="auto">
            <a:xfrm>
              <a:off x="6132513" y="2479676"/>
              <a:ext cx="57150" cy="55563"/>
            </a:xfrm>
            <a:custGeom>
              <a:avLst/>
              <a:gdLst>
                <a:gd name="T0" fmla="*/ 14 w 36"/>
                <a:gd name="T1" fmla="*/ 35 h 35"/>
                <a:gd name="T2" fmla="*/ 36 w 36"/>
                <a:gd name="T3" fmla="*/ 14 h 35"/>
                <a:gd name="T4" fmla="*/ 21 w 36"/>
                <a:gd name="T5" fmla="*/ 0 h 35"/>
                <a:gd name="T6" fmla="*/ 0 w 36"/>
                <a:gd name="T7" fmla="*/ 21 h 35"/>
                <a:gd name="T8" fmla="*/ 14 w 3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14" y="35"/>
                  </a:moveTo>
                  <a:lnTo>
                    <a:pt x="36" y="14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6196013" y="2638426"/>
              <a:ext cx="49213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Rectangle 37"/>
            <p:cNvSpPr>
              <a:spLocks noChangeArrowheads="1"/>
            </p:cNvSpPr>
            <p:nvPr/>
          </p:nvSpPr>
          <p:spPr bwMode="auto">
            <a:xfrm>
              <a:off x="5783263" y="2638426"/>
              <a:ext cx="47625" cy="317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6" name="Freeform 38"/>
            <p:cNvSpPr/>
            <p:nvPr/>
          </p:nvSpPr>
          <p:spPr bwMode="auto">
            <a:xfrm>
              <a:off x="5840413" y="2479676"/>
              <a:ext cx="55563" cy="55563"/>
            </a:xfrm>
            <a:custGeom>
              <a:avLst/>
              <a:gdLst>
                <a:gd name="T0" fmla="*/ 21 w 35"/>
                <a:gd name="T1" fmla="*/ 35 h 35"/>
                <a:gd name="T2" fmla="*/ 35 w 35"/>
                <a:gd name="T3" fmla="*/ 21 h 35"/>
                <a:gd name="T4" fmla="*/ 14 w 35"/>
                <a:gd name="T5" fmla="*/ 0 h 35"/>
                <a:gd name="T6" fmla="*/ 0 w 35"/>
                <a:gd name="T7" fmla="*/ 14 h 35"/>
                <a:gd name="T8" fmla="*/ 21 w 3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21" y="35"/>
                  </a:moveTo>
                  <a:lnTo>
                    <a:pt x="35" y="21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2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7" name="Freeform 39"/>
            <p:cNvSpPr/>
            <p:nvPr/>
          </p:nvSpPr>
          <p:spPr bwMode="auto">
            <a:xfrm>
              <a:off x="5913438" y="2433638"/>
              <a:ext cx="47625" cy="55563"/>
            </a:xfrm>
            <a:custGeom>
              <a:avLst/>
              <a:gdLst>
                <a:gd name="T0" fmla="*/ 11 w 30"/>
                <a:gd name="T1" fmla="*/ 35 h 35"/>
                <a:gd name="T2" fmla="*/ 30 w 30"/>
                <a:gd name="T3" fmla="*/ 28 h 35"/>
                <a:gd name="T4" fmla="*/ 19 w 30"/>
                <a:gd name="T5" fmla="*/ 0 h 35"/>
                <a:gd name="T6" fmla="*/ 0 w 30"/>
                <a:gd name="T7" fmla="*/ 7 h 35"/>
                <a:gd name="T8" fmla="*/ 11 w 3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35"/>
                  </a:moveTo>
                  <a:lnTo>
                    <a:pt x="30" y="28"/>
                  </a:lnTo>
                  <a:lnTo>
                    <a:pt x="19" y="0"/>
                  </a:lnTo>
                  <a:lnTo>
                    <a:pt x="0" y="7"/>
                  </a:lnTo>
                  <a:lnTo>
                    <a:pt x="11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Freeform 40"/>
            <p:cNvSpPr/>
            <p:nvPr/>
          </p:nvSpPr>
          <p:spPr bwMode="auto">
            <a:xfrm>
              <a:off x="6070600" y="2435226"/>
              <a:ext cx="49213" cy="57150"/>
            </a:xfrm>
            <a:custGeom>
              <a:avLst/>
              <a:gdLst>
                <a:gd name="T0" fmla="*/ 19 w 31"/>
                <a:gd name="T1" fmla="*/ 36 h 36"/>
                <a:gd name="T2" fmla="*/ 31 w 31"/>
                <a:gd name="T3" fmla="*/ 8 h 36"/>
                <a:gd name="T4" fmla="*/ 12 w 31"/>
                <a:gd name="T5" fmla="*/ 0 h 36"/>
                <a:gd name="T6" fmla="*/ 0 w 31"/>
                <a:gd name="T7" fmla="*/ 28 h 36"/>
                <a:gd name="T8" fmla="*/ 19 w 31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19" y="36"/>
                  </a:moveTo>
                  <a:lnTo>
                    <a:pt x="31" y="8"/>
                  </a:lnTo>
                  <a:lnTo>
                    <a:pt x="12" y="0"/>
                  </a:lnTo>
                  <a:lnTo>
                    <a:pt x="0" y="28"/>
                  </a:lnTo>
                  <a:lnTo>
                    <a:pt x="1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9" name="Freeform 41"/>
            <p:cNvSpPr/>
            <p:nvPr/>
          </p:nvSpPr>
          <p:spPr bwMode="auto">
            <a:xfrm>
              <a:off x="6176963" y="2554288"/>
              <a:ext cx="57150" cy="47625"/>
            </a:xfrm>
            <a:custGeom>
              <a:avLst/>
              <a:gdLst>
                <a:gd name="T0" fmla="*/ 8 w 36"/>
                <a:gd name="T1" fmla="*/ 30 h 30"/>
                <a:gd name="T2" fmla="*/ 36 w 36"/>
                <a:gd name="T3" fmla="*/ 18 h 30"/>
                <a:gd name="T4" fmla="*/ 29 w 36"/>
                <a:gd name="T5" fmla="*/ 0 h 30"/>
                <a:gd name="T6" fmla="*/ 0 w 36"/>
                <a:gd name="T7" fmla="*/ 11 h 30"/>
                <a:gd name="T8" fmla="*/ 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8" y="30"/>
                  </a:moveTo>
                  <a:lnTo>
                    <a:pt x="36" y="18"/>
                  </a:lnTo>
                  <a:lnTo>
                    <a:pt x="29" y="0"/>
                  </a:lnTo>
                  <a:lnTo>
                    <a:pt x="0" y="11"/>
                  </a:lnTo>
                  <a:lnTo>
                    <a:pt x="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Freeform 42"/>
            <p:cNvSpPr/>
            <p:nvPr/>
          </p:nvSpPr>
          <p:spPr bwMode="auto">
            <a:xfrm>
              <a:off x="5795963" y="2547938"/>
              <a:ext cx="57150" cy="47625"/>
            </a:xfrm>
            <a:custGeom>
              <a:avLst/>
              <a:gdLst>
                <a:gd name="T0" fmla="*/ 28 w 36"/>
                <a:gd name="T1" fmla="*/ 30 h 30"/>
                <a:gd name="T2" fmla="*/ 36 w 36"/>
                <a:gd name="T3" fmla="*/ 12 h 30"/>
                <a:gd name="T4" fmla="*/ 8 w 36"/>
                <a:gd name="T5" fmla="*/ 0 h 30"/>
                <a:gd name="T6" fmla="*/ 0 w 36"/>
                <a:gd name="T7" fmla="*/ 18 h 30"/>
                <a:gd name="T8" fmla="*/ 28 w 36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28" y="30"/>
                  </a:moveTo>
                  <a:lnTo>
                    <a:pt x="36" y="12"/>
                  </a:lnTo>
                  <a:lnTo>
                    <a:pt x="8" y="0"/>
                  </a:lnTo>
                  <a:lnTo>
                    <a:pt x="0" y="18"/>
                  </a:lnTo>
                  <a:lnTo>
                    <a:pt x="28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1" name="Freeform 6"/>
          <p:cNvSpPr/>
          <p:nvPr userDrawn="1"/>
        </p:nvSpPr>
        <p:spPr bwMode="auto">
          <a:xfrm>
            <a:off x="3588303" y="296368"/>
            <a:ext cx="8603697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2" name="Freeform 11"/>
          <p:cNvSpPr/>
          <p:nvPr userDrawn="1"/>
        </p:nvSpPr>
        <p:spPr bwMode="auto">
          <a:xfrm>
            <a:off x="3482973" y="296368"/>
            <a:ext cx="223610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3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451191" y="1247555"/>
            <a:ext cx="11307600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1370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+mj-lt"/>
              <a:buAutoNum type="arabicPeriod"/>
              <a:defRPr sz="2000"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401320" indent="0" algn="just">
              <a:buSzPct val="100000"/>
              <a:buFont typeface="+mj-lt"/>
              <a:buNone/>
              <a:defRPr sz="1800" baseline="0">
                <a:latin typeface="Huawei Sans" panose="020C0503030203020204" pitchFamily="34" charset="0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r>
              <a:rPr lang="zh-CN" altLang="en-US" dirty="0" smtClean="0"/>
              <a:t>此版式用于思考题</a:t>
            </a:r>
            <a:r>
              <a:rPr lang="en-US" altLang="zh-CN" dirty="0" smtClean="0"/>
              <a:t>-201501</a:t>
            </a:r>
            <a:r>
              <a:rPr lang="zh-CN" altLang="en-US" dirty="0" smtClean="0"/>
              <a:t>具体格式（序号格式需以模板展示）</a:t>
            </a:r>
            <a:endParaRPr lang="en-US" altLang="zh-CN" dirty="0" smtClean="0"/>
          </a:p>
          <a:p>
            <a:pPr lvl="1"/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#本节小结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2015437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本节小结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15179" y="490849"/>
            <a:ext cx="470510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0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 smtClean="0"/>
              <a:t>此版式用于每一节的小结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#本章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/>
          <p:nvPr userDrawn="1"/>
        </p:nvSpPr>
        <p:spPr bwMode="auto">
          <a:xfrm>
            <a:off x="1594877" y="408780"/>
            <a:ext cx="2015437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本章总结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4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5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515179" y="490849"/>
            <a:ext cx="470510" cy="475421"/>
            <a:chOff x="5540375" y="2868613"/>
            <a:chExt cx="1106488" cy="1117600"/>
          </a:xfrm>
          <a:solidFill>
            <a:schemeClr val="bg1"/>
          </a:solidFill>
        </p:grpSpPr>
        <p:sp>
          <p:nvSpPr>
            <p:cNvPr id="7" name="Freeform 6"/>
            <p:cNvSpPr/>
            <p:nvPr/>
          </p:nvSpPr>
          <p:spPr bwMode="auto">
            <a:xfrm>
              <a:off x="5970588" y="3251201"/>
              <a:ext cx="676275" cy="517525"/>
            </a:xfrm>
            <a:custGeom>
              <a:avLst/>
              <a:gdLst>
                <a:gd name="T0" fmla="*/ 40 w 180"/>
                <a:gd name="T1" fmla="*/ 42 h 138"/>
                <a:gd name="T2" fmla="*/ 27 w 180"/>
                <a:gd name="T3" fmla="*/ 42 h 138"/>
                <a:gd name="T4" fmla="*/ 3 w 180"/>
                <a:gd name="T5" fmla="*/ 66 h 138"/>
                <a:gd name="T6" fmla="*/ 3 w 180"/>
                <a:gd name="T7" fmla="*/ 79 h 138"/>
                <a:gd name="T8" fmla="*/ 59 w 180"/>
                <a:gd name="T9" fmla="*/ 135 h 138"/>
                <a:gd name="T10" fmla="*/ 72 w 180"/>
                <a:gd name="T11" fmla="*/ 135 h 138"/>
                <a:gd name="T12" fmla="*/ 176 w 180"/>
                <a:gd name="T13" fmla="*/ 31 h 138"/>
                <a:gd name="T14" fmla="*/ 176 w 180"/>
                <a:gd name="T15" fmla="*/ 18 h 138"/>
                <a:gd name="T16" fmla="*/ 162 w 180"/>
                <a:gd name="T17" fmla="*/ 4 h 138"/>
                <a:gd name="T18" fmla="*/ 149 w 180"/>
                <a:gd name="T19" fmla="*/ 3 h 138"/>
                <a:gd name="T20" fmla="*/ 74 w 180"/>
                <a:gd name="T21" fmla="*/ 66 h 138"/>
                <a:gd name="T22" fmla="*/ 60 w 180"/>
                <a:gd name="T23" fmla="*/ 65 h 138"/>
                <a:gd name="T24" fmla="*/ 40 w 180"/>
                <a:gd name="T25" fmla="*/ 4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0" h="138">
                  <a:moveTo>
                    <a:pt x="40" y="42"/>
                  </a:moveTo>
                  <a:cubicBezTo>
                    <a:pt x="36" y="39"/>
                    <a:pt x="30" y="38"/>
                    <a:pt x="27" y="42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0" y="69"/>
                    <a:pt x="0" y="75"/>
                    <a:pt x="3" y="79"/>
                  </a:cubicBezTo>
                  <a:cubicBezTo>
                    <a:pt x="59" y="135"/>
                    <a:pt x="59" y="135"/>
                    <a:pt x="59" y="135"/>
                  </a:cubicBezTo>
                  <a:cubicBezTo>
                    <a:pt x="63" y="138"/>
                    <a:pt x="69" y="138"/>
                    <a:pt x="72" y="135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9" y="27"/>
                    <a:pt x="180" y="21"/>
                    <a:pt x="176" y="18"/>
                  </a:cubicBezTo>
                  <a:cubicBezTo>
                    <a:pt x="162" y="4"/>
                    <a:pt x="162" y="4"/>
                    <a:pt x="162" y="4"/>
                  </a:cubicBezTo>
                  <a:cubicBezTo>
                    <a:pt x="159" y="0"/>
                    <a:pt x="153" y="0"/>
                    <a:pt x="149" y="3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0" y="69"/>
                    <a:pt x="64" y="68"/>
                    <a:pt x="60" y="65"/>
                  </a:cubicBezTo>
                  <a:lnTo>
                    <a:pt x="4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5540375" y="2868613"/>
              <a:ext cx="941388" cy="1117600"/>
            </a:xfrm>
            <a:custGeom>
              <a:avLst/>
              <a:gdLst>
                <a:gd name="T0" fmla="*/ 233 w 251"/>
                <a:gd name="T1" fmla="*/ 279 h 298"/>
                <a:gd name="T2" fmla="*/ 19 w 251"/>
                <a:gd name="T3" fmla="*/ 279 h 298"/>
                <a:gd name="T4" fmla="*/ 19 w 251"/>
                <a:gd name="T5" fmla="*/ 38 h 298"/>
                <a:gd name="T6" fmla="*/ 44 w 251"/>
                <a:gd name="T7" fmla="*/ 38 h 298"/>
                <a:gd name="T8" fmla="*/ 44 w 251"/>
                <a:gd name="T9" fmla="*/ 47 h 298"/>
                <a:gd name="T10" fmla="*/ 54 w 251"/>
                <a:gd name="T11" fmla="*/ 57 h 298"/>
                <a:gd name="T12" fmla="*/ 56 w 251"/>
                <a:gd name="T13" fmla="*/ 57 h 298"/>
                <a:gd name="T14" fmla="*/ 65 w 251"/>
                <a:gd name="T15" fmla="*/ 47 h 298"/>
                <a:gd name="T16" fmla="*/ 65 w 251"/>
                <a:gd name="T17" fmla="*/ 38 h 298"/>
                <a:gd name="T18" fmla="*/ 92 w 251"/>
                <a:gd name="T19" fmla="*/ 38 h 298"/>
                <a:gd name="T20" fmla="*/ 92 w 251"/>
                <a:gd name="T21" fmla="*/ 47 h 298"/>
                <a:gd name="T22" fmla="*/ 102 w 251"/>
                <a:gd name="T23" fmla="*/ 57 h 298"/>
                <a:gd name="T24" fmla="*/ 104 w 251"/>
                <a:gd name="T25" fmla="*/ 57 h 298"/>
                <a:gd name="T26" fmla="*/ 113 w 251"/>
                <a:gd name="T27" fmla="*/ 47 h 298"/>
                <a:gd name="T28" fmla="*/ 113 w 251"/>
                <a:gd name="T29" fmla="*/ 38 h 298"/>
                <a:gd name="T30" fmla="*/ 140 w 251"/>
                <a:gd name="T31" fmla="*/ 38 h 298"/>
                <a:gd name="T32" fmla="*/ 140 w 251"/>
                <a:gd name="T33" fmla="*/ 47 h 298"/>
                <a:gd name="T34" fmla="*/ 150 w 251"/>
                <a:gd name="T35" fmla="*/ 57 h 298"/>
                <a:gd name="T36" fmla="*/ 152 w 251"/>
                <a:gd name="T37" fmla="*/ 57 h 298"/>
                <a:gd name="T38" fmla="*/ 161 w 251"/>
                <a:gd name="T39" fmla="*/ 47 h 298"/>
                <a:gd name="T40" fmla="*/ 161 w 251"/>
                <a:gd name="T41" fmla="*/ 38 h 298"/>
                <a:gd name="T42" fmla="*/ 189 w 251"/>
                <a:gd name="T43" fmla="*/ 38 h 298"/>
                <a:gd name="T44" fmla="*/ 189 w 251"/>
                <a:gd name="T45" fmla="*/ 47 h 298"/>
                <a:gd name="T46" fmla="*/ 198 w 251"/>
                <a:gd name="T47" fmla="*/ 57 h 298"/>
                <a:gd name="T48" fmla="*/ 200 w 251"/>
                <a:gd name="T49" fmla="*/ 57 h 298"/>
                <a:gd name="T50" fmla="*/ 210 w 251"/>
                <a:gd name="T51" fmla="*/ 47 h 298"/>
                <a:gd name="T52" fmla="*/ 210 w 251"/>
                <a:gd name="T53" fmla="*/ 38 h 298"/>
                <a:gd name="T54" fmla="*/ 215 w 251"/>
                <a:gd name="T55" fmla="*/ 38 h 298"/>
                <a:gd name="T56" fmla="*/ 233 w 251"/>
                <a:gd name="T57" fmla="*/ 55 h 298"/>
                <a:gd name="T58" fmla="*/ 233 w 251"/>
                <a:gd name="T59" fmla="*/ 114 h 298"/>
                <a:gd name="T60" fmla="*/ 251 w 251"/>
                <a:gd name="T61" fmla="*/ 98 h 298"/>
                <a:gd name="T62" fmla="*/ 251 w 251"/>
                <a:gd name="T63" fmla="*/ 47 h 298"/>
                <a:gd name="T64" fmla="*/ 223 w 251"/>
                <a:gd name="T65" fmla="*/ 19 h 298"/>
                <a:gd name="T66" fmla="*/ 210 w 251"/>
                <a:gd name="T67" fmla="*/ 19 h 298"/>
                <a:gd name="T68" fmla="*/ 210 w 251"/>
                <a:gd name="T69" fmla="*/ 10 h 298"/>
                <a:gd name="T70" fmla="*/ 200 w 251"/>
                <a:gd name="T71" fmla="*/ 0 h 298"/>
                <a:gd name="T72" fmla="*/ 198 w 251"/>
                <a:gd name="T73" fmla="*/ 0 h 298"/>
                <a:gd name="T74" fmla="*/ 189 w 251"/>
                <a:gd name="T75" fmla="*/ 10 h 298"/>
                <a:gd name="T76" fmla="*/ 189 w 251"/>
                <a:gd name="T77" fmla="*/ 19 h 298"/>
                <a:gd name="T78" fmla="*/ 161 w 251"/>
                <a:gd name="T79" fmla="*/ 19 h 298"/>
                <a:gd name="T80" fmla="*/ 161 w 251"/>
                <a:gd name="T81" fmla="*/ 10 h 298"/>
                <a:gd name="T82" fmla="*/ 152 w 251"/>
                <a:gd name="T83" fmla="*/ 0 h 298"/>
                <a:gd name="T84" fmla="*/ 150 w 251"/>
                <a:gd name="T85" fmla="*/ 0 h 298"/>
                <a:gd name="T86" fmla="*/ 140 w 251"/>
                <a:gd name="T87" fmla="*/ 10 h 298"/>
                <a:gd name="T88" fmla="*/ 140 w 251"/>
                <a:gd name="T89" fmla="*/ 19 h 298"/>
                <a:gd name="T90" fmla="*/ 113 w 251"/>
                <a:gd name="T91" fmla="*/ 19 h 298"/>
                <a:gd name="T92" fmla="*/ 113 w 251"/>
                <a:gd name="T93" fmla="*/ 10 h 298"/>
                <a:gd name="T94" fmla="*/ 104 w 251"/>
                <a:gd name="T95" fmla="*/ 0 h 298"/>
                <a:gd name="T96" fmla="*/ 102 w 251"/>
                <a:gd name="T97" fmla="*/ 0 h 298"/>
                <a:gd name="T98" fmla="*/ 92 w 251"/>
                <a:gd name="T99" fmla="*/ 10 h 298"/>
                <a:gd name="T100" fmla="*/ 92 w 251"/>
                <a:gd name="T101" fmla="*/ 19 h 298"/>
                <a:gd name="T102" fmla="*/ 65 w 251"/>
                <a:gd name="T103" fmla="*/ 19 h 298"/>
                <a:gd name="T104" fmla="*/ 65 w 251"/>
                <a:gd name="T105" fmla="*/ 10 h 298"/>
                <a:gd name="T106" fmla="*/ 56 w 251"/>
                <a:gd name="T107" fmla="*/ 0 h 298"/>
                <a:gd name="T108" fmla="*/ 54 w 251"/>
                <a:gd name="T109" fmla="*/ 0 h 298"/>
                <a:gd name="T110" fmla="*/ 44 w 251"/>
                <a:gd name="T111" fmla="*/ 10 h 298"/>
                <a:gd name="T112" fmla="*/ 44 w 251"/>
                <a:gd name="T113" fmla="*/ 19 h 298"/>
                <a:gd name="T114" fmla="*/ 0 w 251"/>
                <a:gd name="T115" fmla="*/ 19 h 298"/>
                <a:gd name="T116" fmla="*/ 0 w 251"/>
                <a:gd name="T117" fmla="*/ 298 h 298"/>
                <a:gd name="T118" fmla="*/ 251 w 251"/>
                <a:gd name="T119" fmla="*/ 298 h 298"/>
                <a:gd name="T120" fmla="*/ 251 w 251"/>
                <a:gd name="T121" fmla="*/ 199 h 298"/>
                <a:gd name="T122" fmla="*/ 233 w 251"/>
                <a:gd name="T123" fmla="*/ 218 h 298"/>
                <a:gd name="T124" fmla="*/ 233 w 251"/>
                <a:gd name="T125" fmla="*/ 27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1" h="298">
                  <a:moveTo>
                    <a:pt x="233" y="279"/>
                  </a:moveTo>
                  <a:cubicBezTo>
                    <a:pt x="19" y="279"/>
                    <a:pt x="19" y="279"/>
                    <a:pt x="19" y="27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52"/>
                    <a:pt x="48" y="57"/>
                    <a:pt x="5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61" y="57"/>
                    <a:pt x="65" y="52"/>
                    <a:pt x="65" y="4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92" y="52"/>
                    <a:pt x="97" y="57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9" y="57"/>
                    <a:pt x="113" y="52"/>
                    <a:pt x="113" y="4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0" y="52"/>
                    <a:pt x="145" y="57"/>
                    <a:pt x="150" y="57"/>
                  </a:cubicBezTo>
                  <a:cubicBezTo>
                    <a:pt x="152" y="57"/>
                    <a:pt x="152" y="57"/>
                    <a:pt x="152" y="57"/>
                  </a:cubicBezTo>
                  <a:cubicBezTo>
                    <a:pt x="157" y="57"/>
                    <a:pt x="161" y="52"/>
                    <a:pt x="161" y="47"/>
                  </a:cubicBezTo>
                  <a:cubicBezTo>
                    <a:pt x="161" y="38"/>
                    <a:pt x="161" y="38"/>
                    <a:pt x="161" y="38"/>
                  </a:cubicBezTo>
                  <a:cubicBezTo>
                    <a:pt x="189" y="38"/>
                    <a:pt x="189" y="38"/>
                    <a:pt x="189" y="3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189" y="52"/>
                    <a:pt x="193" y="57"/>
                    <a:pt x="198" y="57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205" y="57"/>
                    <a:pt x="210" y="52"/>
                    <a:pt x="210" y="47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5" y="38"/>
                    <a:pt x="215" y="38"/>
                    <a:pt x="215" y="38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3" y="114"/>
                    <a:pt x="233" y="114"/>
                    <a:pt x="233" y="114"/>
                  </a:cubicBezTo>
                  <a:cubicBezTo>
                    <a:pt x="251" y="98"/>
                    <a:pt x="251" y="98"/>
                    <a:pt x="251" y="98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23" y="19"/>
                    <a:pt x="223" y="19"/>
                    <a:pt x="223" y="19"/>
                  </a:cubicBezTo>
                  <a:cubicBezTo>
                    <a:pt x="210" y="19"/>
                    <a:pt x="210" y="19"/>
                    <a:pt x="210" y="19"/>
                  </a:cubicBezTo>
                  <a:cubicBezTo>
                    <a:pt x="210" y="10"/>
                    <a:pt x="210" y="10"/>
                    <a:pt x="210" y="10"/>
                  </a:cubicBezTo>
                  <a:cubicBezTo>
                    <a:pt x="210" y="4"/>
                    <a:pt x="205" y="0"/>
                    <a:pt x="200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3" y="0"/>
                    <a:pt x="189" y="4"/>
                    <a:pt x="189" y="10"/>
                  </a:cubicBezTo>
                  <a:cubicBezTo>
                    <a:pt x="189" y="19"/>
                    <a:pt x="189" y="19"/>
                    <a:pt x="189" y="19"/>
                  </a:cubicBezTo>
                  <a:cubicBezTo>
                    <a:pt x="161" y="19"/>
                    <a:pt x="161" y="19"/>
                    <a:pt x="161" y="19"/>
                  </a:cubicBezTo>
                  <a:cubicBezTo>
                    <a:pt x="161" y="10"/>
                    <a:pt x="161" y="10"/>
                    <a:pt x="161" y="10"/>
                  </a:cubicBezTo>
                  <a:cubicBezTo>
                    <a:pt x="161" y="4"/>
                    <a:pt x="157" y="0"/>
                    <a:pt x="152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45" y="0"/>
                    <a:pt x="140" y="4"/>
                    <a:pt x="140" y="10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13" y="19"/>
                    <a:pt x="113" y="19"/>
                    <a:pt x="113" y="1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4"/>
                    <a:pt x="109" y="0"/>
                    <a:pt x="10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7" y="0"/>
                    <a:pt x="92" y="4"/>
                    <a:pt x="92" y="10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4"/>
                    <a:pt x="61" y="0"/>
                    <a:pt x="5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4" y="4"/>
                    <a:pt x="44" y="1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251" y="298"/>
                    <a:pt x="251" y="298"/>
                    <a:pt x="251" y="298"/>
                  </a:cubicBezTo>
                  <a:cubicBezTo>
                    <a:pt x="251" y="199"/>
                    <a:pt x="251" y="199"/>
                    <a:pt x="251" y="199"/>
                  </a:cubicBezTo>
                  <a:cubicBezTo>
                    <a:pt x="233" y="218"/>
                    <a:pt x="233" y="218"/>
                    <a:pt x="233" y="218"/>
                  </a:cubicBezTo>
                  <a:lnTo>
                    <a:pt x="233" y="2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0" name="内容占位符 6"/>
          <p:cNvSpPr>
            <a:spLocks noGrp="1"/>
          </p:cNvSpPr>
          <p:nvPr>
            <p:ph sz="quarter" idx="10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#更多信息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5pPr>
              <a:buNone/>
              <a:defRPr/>
            </a:lvl5pPr>
          </a:lstStyle>
          <a:p>
            <a:r>
              <a:rPr lang="zh-CN" altLang="en-US" dirty="0"/>
              <a:t>此版式用于提供给学员更多学习信息。</a:t>
            </a:r>
            <a:endParaRPr lang="zh-CN" altLang="en-US" dirty="0"/>
          </a:p>
        </p:txBody>
      </p:sp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503859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更多信息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479189" y="480269"/>
            <a:ext cx="496387" cy="496581"/>
            <a:chOff x="4485904" y="3429000"/>
            <a:chExt cx="2003425" cy="2003425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4485904" y="3429000"/>
              <a:ext cx="2003425" cy="2003425"/>
            </a:xfrm>
            <a:custGeom>
              <a:avLst/>
              <a:gdLst>
                <a:gd name="T0" fmla="*/ 669 w 1338"/>
                <a:gd name="T1" fmla="*/ 0 h 1338"/>
                <a:gd name="T2" fmla="*/ 1338 w 1338"/>
                <a:gd name="T3" fmla="*/ 669 h 1338"/>
                <a:gd name="T4" fmla="*/ 669 w 1338"/>
                <a:gd name="T5" fmla="*/ 1338 h 1338"/>
                <a:gd name="T6" fmla="*/ 0 w 1338"/>
                <a:gd name="T7" fmla="*/ 669 h 1338"/>
                <a:gd name="T8" fmla="*/ 669 w 1338"/>
                <a:gd name="T9" fmla="*/ 0 h 1338"/>
                <a:gd name="T10" fmla="*/ 669 w 1338"/>
                <a:gd name="T11" fmla="*/ 92 h 1338"/>
                <a:gd name="T12" fmla="*/ 1246 w 1338"/>
                <a:gd name="T13" fmla="*/ 669 h 1338"/>
                <a:gd name="T14" fmla="*/ 669 w 1338"/>
                <a:gd name="T15" fmla="*/ 1246 h 1338"/>
                <a:gd name="T16" fmla="*/ 92 w 1338"/>
                <a:gd name="T17" fmla="*/ 669 h 1338"/>
                <a:gd name="T18" fmla="*/ 669 w 1338"/>
                <a:gd name="T19" fmla="*/ 92 h 1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8" h="1338">
                  <a:moveTo>
                    <a:pt x="669" y="0"/>
                  </a:moveTo>
                  <a:cubicBezTo>
                    <a:pt x="1039" y="0"/>
                    <a:pt x="1338" y="299"/>
                    <a:pt x="1338" y="669"/>
                  </a:cubicBezTo>
                  <a:cubicBezTo>
                    <a:pt x="1338" y="1039"/>
                    <a:pt x="1039" y="1338"/>
                    <a:pt x="669" y="1338"/>
                  </a:cubicBezTo>
                  <a:cubicBezTo>
                    <a:pt x="299" y="1338"/>
                    <a:pt x="0" y="1039"/>
                    <a:pt x="0" y="669"/>
                  </a:cubicBezTo>
                  <a:cubicBezTo>
                    <a:pt x="0" y="299"/>
                    <a:pt x="299" y="0"/>
                    <a:pt x="669" y="0"/>
                  </a:cubicBezTo>
                  <a:close/>
                  <a:moveTo>
                    <a:pt x="669" y="92"/>
                  </a:moveTo>
                  <a:cubicBezTo>
                    <a:pt x="988" y="92"/>
                    <a:pt x="1246" y="350"/>
                    <a:pt x="1246" y="669"/>
                  </a:cubicBezTo>
                  <a:cubicBezTo>
                    <a:pt x="1246" y="988"/>
                    <a:pt x="988" y="1246"/>
                    <a:pt x="669" y="1246"/>
                  </a:cubicBezTo>
                  <a:cubicBezTo>
                    <a:pt x="350" y="1246"/>
                    <a:pt x="92" y="988"/>
                    <a:pt x="92" y="669"/>
                  </a:cubicBezTo>
                  <a:cubicBezTo>
                    <a:pt x="92" y="350"/>
                    <a:pt x="350" y="92"/>
                    <a:pt x="66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4978029" y="4324350"/>
              <a:ext cx="212725" cy="212725"/>
            </a:xfrm>
            <a:custGeom>
              <a:avLst/>
              <a:gdLst>
                <a:gd name="T0" fmla="*/ 0 w 142"/>
                <a:gd name="T1" fmla="*/ 72 h 142"/>
                <a:gd name="T2" fmla="*/ 0 w 142"/>
                <a:gd name="T3" fmla="*/ 70 h 142"/>
                <a:gd name="T4" fmla="*/ 71 w 142"/>
                <a:gd name="T5" fmla="*/ 0 h 142"/>
                <a:gd name="T6" fmla="*/ 71 w 142"/>
                <a:gd name="T7" fmla="*/ 0 h 142"/>
                <a:gd name="T8" fmla="*/ 142 w 142"/>
                <a:gd name="T9" fmla="*/ 70 h 142"/>
                <a:gd name="T10" fmla="*/ 142 w 142"/>
                <a:gd name="T11" fmla="*/ 72 h 142"/>
                <a:gd name="T12" fmla="*/ 71 w 142"/>
                <a:gd name="T13" fmla="*/ 142 h 142"/>
                <a:gd name="T14" fmla="*/ 71 w 142"/>
                <a:gd name="T15" fmla="*/ 142 h 142"/>
                <a:gd name="T16" fmla="*/ 0 w 142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110" y="0"/>
                    <a:pt x="142" y="32"/>
                    <a:pt x="142" y="70"/>
                  </a:cubicBezTo>
                  <a:cubicBezTo>
                    <a:pt x="142" y="72"/>
                    <a:pt x="142" y="72"/>
                    <a:pt x="142" y="72"/>
                  </a:cubicBezTo>
                  <a:cubicBezTo>
                    <a:pt x="142" y="110"/>
                    <a:pt x="110" y="142"/>
                    <a:pt x="71" y="142"/>
                  </a:cubicBezTo>
                  <a:cubicBezTo>
                    <a:pt x="71" y="142"/>
                    <a:pt x="71" y="142"/>
                    <a:pt x="71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395542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1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1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5809879" y="4324350"/>
              <a:ext cx="211138" cy="212725"/>
            </a:xfrm>
            <a:custGeom>
              <a:avLst/>
              <a:gdLst>
                <a:gd name="T0" fmla="*/ 0 w 141"/>
                <a:gd name="T1" fmla="*/ 72 h 142"/>
                <a:gd name="T2" fmla="*/ 0 w 141"/>
                <a:gd name="T3" fmla="*/ 70 h 142"/>
                <a:gd name="T4" fmla="*/ 70 w 141"/>
                <a:gd name="T5" fmla="*/ 0 h 142"/>
                <a:gd name="T6" fmla="*/ 70 w 141"/>
                <a:gd name="T7" fmla="*/ 0 h 142"/>
                <a:gd name="T8" fmla="*/ 141 w 141"/>
                <a:gd name="T9" fmla="*/ 70 h 142"/>
                <a:gd name="T10" fmla="*/ 141 w 141"/>
                <a:gd name="T11" fmla="*/ 72 h 142"/>
                <a:gd name="T12" fmla="*/ 70 w 141"/>
                <a:gd name="T13" fmla="*/ 142 h 142"/>
                <a:gd name="T14" fmla="*/ 70 w 141"/>
                <a:gd name="T15" fmla="*/ 142 h 142"/>
                <a:gd name="T16" fmla="*/ 0 w 141"/>
                <a:gd name="T17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" h="142">
                  <a:moveTo>
                    <a:pt x="0" y="72"/>
                  </a:move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9" y="0"/>
                    <a:pt x="141" y="32"/>
                    <a:pt x="141" y="70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1" y="110"/>
                    <a:pt x="109" y="142"/>
                    <a:pt x="70" y="142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32" y="142"/>
                    <a:pt x="0" y="110"/>
                    <a:pt x="0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#学习推荐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6"/>
          <p:cNvSpPr>
            <a:spLocks noGrp="1"/>
          </p:cNvSpPr>
          <p:nvPr>
            <p:ph type="body" sz="quarter" idx="10"/>
          </p:nvPr>
        </p:nvSpPr>
        <p:spPr>
          <a:xfrm>
            <a:off x="44528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503859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学习推荐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15179" y="456929"/>
            <a:ext cx="461783" cy="485190"/>
            <a:chOff x="-779463" y="1835151"/>
            <a:chExt cx="1136650" cy="1193799"/>
          </a:xfrm>
          <a:solidFill>
            <a:schemeClr val="bg1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-727075" y="2262188"/>
              <a:ext cx="1031875" cy="625475"/>
            </a:xfrm>
            <a:custGeom>
              <a:avLst/>
              <a:gdLst>
                <a:gd name="T0" fmla="*/ 946 w 968"/>
                <a:gd name="T1" fmla="*/ 587 h 587"/>
                <a:gd name="T2" fmla="*/ 22 w 968"/>
                <a:gd name="T3" fmla="*/ 587 h 587"/>
                <a:gd name="T4" fmla="*/ 0 w 968"/>
                <a:gd name="T5" fmla="*/ 565 h 587"/>
                <a:gd name="T6" fmla="*/ 0 w 968"/>
                <a:gd name="T7" fmla="*/ 63 h 587"/>
                <a:gd name="T8" fmla="*/ 62 w 968"/>
                <a:gd name="T9" fmla="*/ 0 h 587"/>
                <a:gd name="T10" fmla="*/ 104 w 968"/>
                <a:gd name="T11" fmla="*/ 0 h 587"/>
                <a:gd name="T12" fmla="*/ 126 w 968"/>
                <a:gd name="T13" fmla="*/ 22 h 587"/>
                <a:gd name="T14" fmla="*/ 104 w 968"/>
                <a:gd name="T15" fmla="*/ 43 h 587"/>
                <a:gd name="T16" fmla="*/ 62 w 968"/>
                <a:gd name="T17" fmla="*/ 43 h 587"/>
                <a:gd name="T18" fmla="*/ 43 w 968"/>
                <a:gd name="T19" fmla="*/ 63 h 587"/>
                <a:gd name="T20" fmla="*/ 43 w 968"/>
                <a:gd name="T21" fmla="*/ 544 h 587"/>
                <a:gd name="T22" fmla="*/ 925 w 968"/>
                <a:gd name="T23" fmla="*/ 544 h 587"/>
                <a:gd name="T24" fmla="*/ 925 w 968"/>
                <a:gd name="T25" fmla="*/ 63 h 587"/>
                <a:gd name="T26" fmla="*/ 906 w 968"/>
                <a:gd name="T27" fmla="*/ 43 h 587"/>
                <a:gd name="T28" fmla="*/ 859 w 968"/>
                <a:gd name="T29" fmla="*/ 43 h 587"/>
                <a:gd name="T30" fmla="*/ 837 w 968"/>
                <a:gd name="T31" fmla="*/ 22 h 587"/>
                <a:gd name="T32" fmla="*/ 859 w 968"/>
                <a:gd name="T33" fmla="*/ 0 h 587"/>
                <a:gd name="T34" fmla="*/ 906 w 968"/>
                <a:gd name="T35" fmla="*/ 0 h 587"/>
                <a:gd name="T36" fmla="*/ 968 w 968"/>
                <a:gd name="T37" fmla="*/ 63 h 587"/>
                <a:gd name="T38" fmla="*/ 968 w 968"/>
                <a:gd name="T39" fmla="*/ 565 h 587"/>
                <a:gd name="T40" fmla="*/ 946 w 968"/>
                <a:gd name="T4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8" h="587">
                  <a:moveTo>
                    <a:pt x="946" y="587"/>
                  </a:moveTo>
                  <a:cubicBezTo>
                    <a:pt x="22" y="587"/>
                    <a:pt x="22" y="587"/>
                    <a:pt x="22" y="587"/>
                  </a:cubicBezTo>
                  <a:cubicBezTo>
                    <a:pt x="10" y="587"/>
                    <a:pt x="0" y="577"/>
                    <a:pt x="0" y="56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26" y="10"/>
                    <a:pt x="126" y="22"/>
                  </a:cubicBezTo>
                  <a:cubicBezTo>
                    <a:pt x="126" y="34"/>
                    <a:pt x="116" y="43"/>
                    <a:pt x="104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2" y="43"/>
                    <a:pt x="43" y="52"/>
                    <a:pt x="43" y="63"/>
                  </a:cubicBezTo>
                  <a:cubicBezTo>
                    <a:pt x="43" y="544"/>
                    <a:pt x="43" y="544"/>
                    <a:pt x="43" y="544"/>
                  </a:cubicBezTo>
                  <a:cubicBezTo>
                    <a:pt x="925" y="544"/>
                    <a:pt x="925" y="544"/>
                    <a:pt x="925" y="544"/>
                  </a:cubicBezTo>
                  <a:cubicBezTo>
                    <a:pt x="925" y="63"/>
                    <a:pt x="925" y="63"/>
                    <a:pt x="925" y="63"/>
                  </a:cubicBezTo>
                  <a:cubicBezTo>
                    <a:pt x="925" y="52"/>
                    <a:pt x="916" y="43"/>
                    <a:pt x="906" y="43"/>
                  </a:cubicBezTo>
                  <a:cubicBezTo>
                    <a:pt x="859" y="43"/>
                    <a:pt x="859" y="43"/>
                    <a:pt x="859" y="43"/>
                  </a:cubicBezTo>
                  <a:cubicBezTo>
                    <a:pt x="847" y="43"/>
                    <a:pt x="837" y="34"/>
                    <a:pt x="837" y="22"/>
                  </a:cubicBezTo>
                  <a:cubicBezTo>
                    <a:pt x="837" y="10"/>
                    <a:pt x="847" y="0"/>
                    <a:pt x="859" y="0"/>
                  </a:cubicBezTo>
                  <a:cubicBezTo>
                    <a:pt x="906" y="0"/>
                    <a:pt x="906" y="0"/>
                    <a:pt x="906" y="0"/>
                  </a:cubicBezTo>
                  <a:cubicBezTo>
                    <a:pt x="940" y="0"/>
                    <a:pt x="968" y="28"/>
                    <a:pt x="968" y="63"/>
                  </a:cubicBezTo>
                  <a:cubicBezTo>
                    <a:pt x="968" y="565"/>
                    <a:pt x="968" y="565"/>
                    <a:pt x="968" y="565"/>
                  </a:cubicBezTo>
                  <a:cubicBezTo>
                    <a:pt x="968" y="577"/>
                    <a:pt x="958" y="587"/>
                    <a:pt x="946" y="5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-779463" y="2841625"/>
              <a:ext cx="1136650" cy="187325"/>
            </a:xfrm>
            <a:custGeom>
              <a:avLst/>
              <a:gdLst>
                <a:gd name="T0" fmla="*/ 1024 w 1066"/>
                <a:gd name="T1" fmla="*/ 176 h 176"/>
                <a:gd name="T2" fmla="*/ 42 w 1066"/>
                <a:gd name="T3" fmla="*/ 176 h 176"/>
                <a:gd name="T4" fmla="*/ 0 w 1066"/>
                <a:gd name="T5" fmla="*/ 134 h 176"/>
                <a:gd name="T6" fmla="*/ 0 w 1066"/>
                <a:gd name="T7" fmla="*/ 42 h 176"/>
                <a:gd name="T8" fmla="*/ 42 w 1066"/>
                <a:gd name="T9" fmla="*/ 0 h 176"/>
                <a:gd name="T10" fmla="*/ 1024 w 1066"/>
                <a:gd name="T11" fmla="*/ 0 h 176"/>
                <a:gd name="T12" fmla="*/ 1066 w 1066"/>
                <a:gd name="T13" fmla="*/ 42 h 176"/>
                <a:gd name="T14" fmla="*/ 1066 w 1066"/>
                <a:gd name="T15" fmla="*/ 134 h 176"/>
                <a:gd name="T16" fmla="*/ 1024 w 1066"/>
                <a:gd name="T17" fmla="*/ 176 h 176"/>
                <a:gd name="T18" fmla="*/ 1023 w 1066"/>
                <a:gd name="T19" fmla="*/ 42 h 176"/>
                <a:gd name="T20" fmla="*/ 42 w 1066"/>
                <a:gd name="T21" fmla="*/ 43 h 176"/>
                <a:gd name="T22" fmla="*/ 43 w 1066"/>
                <a:gd name="T23" fmla="*/ 134 h 176"/>
                <a:gd name="T24" fmla="*/ 1023 w 1066"/>
                <a:gd name="T25" fmla="*/ 133 h 176"/>
                <a:gd name="T26" fmla="*/ 1023 w 1066"/>
                <a:gd name="T27" fmla="*/ 4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6" h="176">
                  <a:moveTo>
                    <a:pt x="1024" y="176"/>
                  </a:moveTo>
                  <a:cubicBezTo>
                    <a:pt x="42" y="176"/>
                    <a:pt x="42" y="176"/>
                    <a:pt x="42" y="176"/>
                  </a:cubicBezTo>
                  <a:cubicBezTo>
                    <a:pt x="19" y="176"/>
                    <a:pt x="0" y="157"/>
                    <a:pt x="0" y="13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024" y="0"/>
                    <a:pt x="1024" y="0"/>
                    <a:pt x="1024" y="0"/>
                  </a:cubicBezTo>
                  <a:cubicBezTo>
                    <a:pt x="1047" y="0"/>
                    <a:pt x="1066" y="18"/>
                    <a:pt x="1066" y="42"/>
                  </a:cubicBezTo>
                  <a:cubicBezTo>
                    <a:pt x="1066" y="134"/>
                    <a:pt x="1066" y="134"/>
                    <a:pt x="1066" y="134"/>
                  </a:cubicBezTo>
                  <a:cubicBezTo>
                    <a:pt x="1066" y="157"/>
                    <a:pt x="1047" y="176"/>
                    <a:pt x="1024" y="176"/>
                  </a:cubicBezTo>
                  <a:close/>
                  <a:moveTo>
                    <a:pt x="1023" y="42"/>
                  </a:moveTo>
                  <a:cubicBezTo>
                    <a:pt x="42" y="43"/>
                    <a:pt x="42" y="43"/>
                    <a:pt x="42" y="43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1023" y="133"/>
                    <a:pt x="1023" y="133"/>
                    <a:pt x="1023" y="133"/>
                  </a:cubicBezTo>
                  <a:lnTo>
                    <a:pt x="102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-303213" y="2911475"/>
              <a:ext cx="184150" cy="46037"/>
            </a:xfrm>
            <a:custGeom>
              <a:avLst/>
              <a:gdLst>
                <a:gd name="T0" fmla="*/ 151 w 172"/>
                <a:gd name="T1" fmla="*/ 43 h 43"/>
                <a:gd name="T2" fmla="*/ 21 w 172"/>
                <a:gd name="T3" fmla="*/ 43 h 43"/>
                <a:gd name="T4" fmla="*/ 0 w 172"/>
                <a:gd name="T5" fmla="*/ 22 h 43"/>
                <a:gd name="T6" fmla="*/ 21 w 172"/>
                <a:gd name="T7" fmla="*/ 0 h 43"/>
                <a:gd name="T8" fmla="*/ 151 w 172"/>
                <a:gd name="T9" fmla="*/ 0 h 43"/>
                <a:gd name="T10" fmla="*/ 172 w 172"/>
                <a:gd name="T11" fmla="*/ 22 h 43"/>
                <a:gd name="T12" fmla="*/ 151 w 172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43">
                  <a:moveTo>
                    <a:pt x="151" y="43"/>
                  </a:moveTo>
                  <a:cubicBezTo>
                    <a:pt x="21" y="43"/>
                    <a:pt x="21" y="43"/>
                    <a:pt x="21" y="43"/>
                  </a:cubicBezTo>
                  <a:cubicBezTo>
                    <a:pt x="10" y="43"/>
                    <a:pt x="0" y="34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2" y="10"/>
                    <a:pt x="172" y="22"/>
                  </a:cubicBezTo>
                  <a:cubicBezTo>
                    <a:pt x="172" y="34"/>
                    <a:pt x="162" y="43"/>
                    <a:pt x="15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-568325" y="1835151"/>
              <a:ext cx="712788" cy="852487"/>
            </a:xfrm>
            <a:custGeom>
              <a:avLst/>
              <a:gdLst>
                <a:gd name="T0" fmla="*/ 335 w 668"/>
                <a:gd name="T1" fmla="*/ 800 h 800"/>
                <a:gd name="T2" fmla="*/ 316 w 668"/>
                <a:gd name="T3" fmla="*/ 789 h 800"/>
                <a:gd name="T4" fmla="*/ 246 w 668"/>
                <a:gd name="T5" fmla="*/ 662 h 800"/>
                <a:gd name="T6" fmla="*/ 57 w 668"/>
                <a:gd name="T7" fmla="*/ 508 h 800"/>
                <a:gd name="T8" fmla="*/ 49 w 668"/>
                <a:gd name="T9" fmla="*/ 492 h 800"/>
                <a:gd name="T10" fmla="*/ 84 w 668"/>
                <a:gd name="T11" fmla="*/ 168 h 800"/>
                <a:gd name="T12" fmla="*/ 202 w 668"/>
                <a:gd name="T13" fmla="*/ 73 h 800"/>
                <a:gd name="T14" fmla="*/ 621 w 668"/>
                <a:gd name="T15" fmla="*/ 226 h 800"/>
                <a:gd name="T16" fmla="*/ 621 w 668"/>
                <a:gd name="T17" fmla="*/ 226 h 800"/>
                <a:gd name="T18" fmla="*/ 594 w 668"/>
                <a:gd name="T19" fmla="*/ 538 h 800"/>
                <a:gd name="T20" fmla="*/ 468 w 668"/>
                <a:gd name="T21" fmla="*/ 645 h 800"/>
                <a:gd name="T22" fmla="*/ 412 w 668"/>
                <a:gd name="T23" fmla="*/ 665 h 800"/>
                <a:gd name="T24" fmla="*/ 355 w 668"/>
                <a:gd name="T25" fmla="*/ 787 h 800"/>
                <a:gd name="T26" fmla="*/ 336 w 668"/>
                <a:gd name="T27" fmla="*/ 800 h 800"/>
                <a:gd name="T28" fmla="*/ 335 w 668"/>
                <a:gd name="T29" fmla="*/ 800 h 800"/>
                <a:gd name="T30" fmla="*/ 334 w 668"/>
                <a:gd name="T31" fmla="*/ 87 h 800"/>
                <a:gd name="T32" fmla="*/ 220 w 668"/>
                <a:gd name="T33" fmla="*/ 112 h 800"/>
                <a:gd name="T34" fmla="*/ 119 w 668"/>
                <a:gd name="T35" fmla="*/ 194 h 800"/>
                <a:gd name="T36" fmla="*/ 88 w 668"/>
                <a:gd name="T37" fmla="*/ 474 h 800"/>
                <a:gd name="T38" fmla="*/ 95 w 668"/>
                <a:gd name="T39" fmla="*/ 487 h 800"/>
                <a:gd name="T40" fmla="*/ 266 w 668"/>
                <a:gd name="T41" fmla="*/ 622 h 800"/>
                <a:gd name="T42" fmla="*/ 280 w 668"/>
                <a:gd name="T43" fmla="*/ 633 h 800"/>
                <a:gd name="T44" fmla="*/ 333 w 668"/>
                <a:gd name="T45" fmla="*/ 731 h 800"/>
                <a:gd name="T46" fmla="*/ 377 w 668"/>
                <a:gd name="T47" fmla="*/ 637 h 800"/>
                <a:gd name="T48" fmla="*/ 392 w 668"/>
                <a:gd name="T49" fmla="*/ 625 h 800"/>
                <a:gd name="T50" fmla="*/ 450 w 668"/>
                <a:gd name="T51" fmla="*/ 606 h 800"/>
                <a:gd name="T52" fmla="*/ 559 w 668"/>
                <a:gd name="T53" fmla="*/ 514 h 800"/>
                <a:gd name="T54" fmla="*/ 582 w 668"/>
                <a:gd name="T55" fmla="*/ 244 h 800"/>
                <a:gd name="T56" fmla="*/ 582 w 668"/>
                <a:gd name="T57" fmla="*/ 244 h 800"/>
                <a:gd name="T58" fmla="*/ 334 w 668"/>
                <a:gd name="T59" fmla="*/ 87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68" h="800">
                  <a:moveTo>
                    <a:pt x="335" y="800"/>
                  </a:moveTo>
                  <a:cubicBezTo>
                    <a:pt x="327" y="800"/>
                    <a:pt x="320" y="796"/>
                    <a:pt x="316" y="789"/>
                  </a:cubicBezTo>
                  <a:cubicBezTo>
                    <a:pt x="246" y="662"/>
                    <a:pt x="246" y="662"/>
                    <a:pt x="246" y="662"/>
                  </a:cubicBezTo>
                  <a:cubicBezTo>
                    <a:pt x="165" y="638"/>
                    <a:pt x="97" y="582"/>
                    <a:pt x="57" y="508"/>
                  </a:cubicBezTo>
                  <a:cubicBezTo>
                    <a:pt x="54" y="502"/>
                    <a:pt x="52" y="497"/>
                    <a:pt x="49" y="492"/>
                  </a:cubicBezTo>
                  <a:cubicBezTo>
                    <a:pt x="0" y="385"/>
                    <a:pt x="13" y="261"/>
                    <a:pt x="84" y="168"/>
                  </a:cubicBezTo>
                  <a:cubicBezTo>
                    <a:pt x="115" y="127"/>
                    <a:pt x="155" y="95"/>
                    <a:pt x="202" y="73"/>
                  </a:cubicBezTo>
                  <a:cubicBezTo>
                    <a:pt x="360" y="0"/>
                    <a:pt x="548" y="69"/>
                    <a:pt x="621" y="226"/>
                  </a:cubicBezTo>
                  <a:cubicBezTo>
                    <a:pt x="621" y="226"/>
                    <a:pt x="621" y="226"/>
                    <a:pt x="621" y="226"/>
                  </a:cubicBezTo>
                  <a:cubicBezTo>
                    <a:pt x="668" y="327"/>
                    <a:pt x="658" y="447"/>
                    <a:pt x="594" y="538"/>
                  </a:cubicBezTo>
                  <a:cubicBezTo>
                    <a:pt x="563" y="584"/>
                    <a:pt x="519" y="621"/>
                    <a:pt x="468" y="645"/>
                  </a:cubicBezTo>
                  <a:cubicBezTo>
                    <a:pt x="450" y="653"/>
                    <a:pt x="431" y="660"/>
                    <a:pt x="412" y="665"/>
                  </a:cubicBezTo>
                  <a:cubicBezTo>
                    <a:pt x="355" y="787"/>
                    <a:pt x="355" y="787"/>
                    <a:pt x="355" y="787"/>
                  </a:cubicBezTo>
                  <a:cubicBezTo>
                    <a:pt x="351" y="795"/>
                    <a:pt x="344" y="800"/>
                    <a:pt x="336" y="800"/>
                  </a:cubicBezTo>
                  <a:cubicBezTo>
                    <a:pt x="335" y="800"/>
                    <a:pt x="335" y="800"/>
                    <a:pt x="335" y="800"/>
                  </a:cubicBezTo>
                  <a:close/>
                  <a:moveTo>
                    <a:pt x="334" y="87"/>
                  </a:moveTo>
                  <a:cubicBezTo>
                    <a:pt x="296" y="87"/>
                    <a:pt x="257" y="95"/>
                    <a:pt x="220" y="112"/>
                  </a:cubicBezTo>
                  <a:cubicBezTo>
                    <a:pt x="180" y="131"/>
                    <a:pt x="145" y="159"/>
                    <a:pt x="119" y="194"/>
                  </a:cubicBezTo>
                  <a:cubicBezTo>
                    <a:pt x="57" y="275"/>
                    <a:pt x="45" y="382"/>
                    <a:pt x="88" y="474"/>
                  </a:cubicBezTo>
                  <a:cubicBezTo>
                    <a:pt x="90" y="478"/>
                    <a:pt x="92" y="483"/>
                    <a:pt x="95" y="487"/>
                  </a:cubicBezTo>
                  <a:cubicBezTo>
                    <a:pt x="130" y="554"/>
                    <a:pt x="193" y="603"/>
                    <a:pt x="266" y="622"/>
                  </a:cubicBezTo>
                  <a:cubicBezTo>
                    <a:pt x="272" y="624"/>
                    <a:pt x="277" y="628"/>
                    <a:pt x="280" y="633"/>
                  </a:cubicBezTo>
                  <a:cubicBezTo>
                    <a:pt x="333" y="731"/>
                    <a:pt x="333" y="731"/>
                    <a:pt x="333" y="731"/>
                  </a:cubicBezTo>
                  <a:cubicBezTo>
                    <a:pt x="377" y="637"/>
                    <a:pt x="377" y="637"/>
                    <a:pt x="377" y="637"/>
                  </a:cubicBezTo>
                  <a:cubicBezTo>
                    <a:pt x="380" y="631"/>
                    <a:pt x="386" y="626"/>
                    <a:pt x="392" y="625"/>
                  </a:cubicBezTo>
                  <a:cubicBezTo>
                    <a:pt x="413" y="621"/>
                    <a:pt x="432" y="614"/>
                    <a:pt x="450" y="606"/>
                  </a:cubicBezTo>
                  <a:cubicBezTo>
                    <a:pt x="494" y="585"/>
                    <a:pt x="532" y="554"/>
                    <a:pt x="559" y="514"/>
                  </a:cubicBezTo>
                  <a:cubicBezTo>
                    <a:pt x="613" y="435"/>
                    <a:pt x="622" y="331"/>
                    <a:pt x="582" y="244"/>
                  </a:cubicBezTo>
                  <a:cubicBezTo>
                    <a:pt x="582" y="244"/>
                    <a:pt x="582" y="244"/>
                    <a:pt x="582" y="244"/>
                  </a:cubicBezTo>
                  <a:cubicBezTo>
                    <a:pt x="536" y="145"/>
                    <a:pt x="437" y="87"/>
                    <a:pt x="334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-354013" y="2181225"/>
              <a:ext cx="280988" cy="187325"/>
            </a:xfrm>
            <a:custGeom>
              <a:avLst/>
              <a:gdLst>
                <a:gd name="T0" fmla="*/ 140 w 263"/>
                <a:gd name="T1" fmla="*/ 177 h 177"/>
                <a:gd name="T2" fmla="*/ 130 w 263"/>
                <a:gd name="T3" fmla="*/ 177 h 177"/>
                <a:gd name="T4" fmla="*/ 2 w 263"/>
                <a:gd name="T5" fmla="*/ 115 h 177"/>
                <a:gd name="T6" fmla="*/ 3 w 263"/>
                <a:gd name="T7" fmla="*/ 21 h 177"/>
                <a:gd name="T8" fmla="*/ 25 w 263"/>
                <a:gd name="T9" fmla="*/ 0 h 177"/>
                <a:gd name="T10" fmla="*/ 46 w 263"/>
                <a:gd name="T11" fmla="*/ 21 h 177"/>
                <a:gd name="T12" fmla="*/ 45 w 263"/>
                <a:gd name="T13" fmla="*/ 113 h 177"/>
                <a:gd name="T14" fmla="*/ 131 w 263"/>
                <a:gd name="T15" fmla="*/ 134 h 177"/>
                <a:gd name="T16" fmla="*/ 218 w 263"/>
                <a:gd name="T17" fmla="*/ 119 h 177"/>
                <a:gd name="T18" fmla="*/ 220 w 263"/>
                <a:gd name="T19" fmla="*/ 27 h 177"/>
                <a:gd name="T20" fmla="*/ 242 w 263"/>
                <a:gd name="T21" fmla="*/ 6 h 177"/>
                <a:gd name="T22" fmla="*/ 263 w 263"/>
                <a:gd name="T23" fmla="*/ 28 h 177"/>
                <a:gd name="T24" fmla="*/ 261 w 263"/>
                <a:gd name="T25" fmla="*/ 122 h 177"/>
                <a:gd name="T26" fmla="*/ 214 w 263"/>
                <a:gd name="T27" fmla="*/ 168 h 177"/>
                <a:gd name="T28" fmla="*/ 140 w 263"/>
                <a:gd name="T29" fmla="*/ 177 h 177"/>
                <a:gd name="T30" fmla="*/ 45 w 263"/>
                <a:gd name="T31" fmla="*/ 116 h 177"/>
                <a:gd name="T32" fmla="*/ 45 w 263"/>
                <a:gd name="T33" fmla="*/ 116 h 177"/>
                <a:gd name="T34" fmla="*/ 45 w 263"/>
                <a:gd name="T35" fmla="*/ 116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3" h="177">
                  <a:moveTo>
                    <a:pt x="140" y="177"/>
                  </a:moveTo>
                  <a:cubicBezTo>
                    <a:pt x="137" y="177"/>
                    <a:pt x="133" y="177"/>
                    <a:pt x="130" y="177"/>
                  </a:cubicBezTo>
                  <a:cubicBezTo>
                    <a:pt x="65" y="175"/>
                    <a:pt x="0" y="155"/>
                    <a:pt x="2" y="11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9"/>
                    <a:pt x="14" y="0"/>
                    <a:pt x="25" y="0"/>
                  </a:cubicBezTo>
                  <a:cubicBezTo>
                    <a:pt x="37" y="0"/>
                    <a:pt x="47" y="10"/>
                    <a:pt x="46" y="21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51" y="120"/>
                    <a:pt x="82" y="133"/>
                    <a:pt x="131" y="134"/>
                  </a:cubicBezTo>
                  <a:cubicBezTo>
                    <a:pt x="180" y="136"/>
                    <a:pt x="211" y="125"/>
                    <a:pt x="218" y="119"/>
                  </a:cubicBezTo>
                  <a:cubicBezTo>
                    <a:pt x="220" y="27"/>
                    <a:pt x="220" y="27"/>
                    <a:pt x="220" y="27"/>
                  </a:cubicBezTo>
                  <a:cubicBezTo>
                    <a:pt x="220" y="15"/>
                    <a:pt x="231" y="5"/>
                    <a:pt x="242" y="6"/>
                  </a:cubicBezTo>
                  <a:cubicBezTo>
                    <a:pt x="254" y="6"/>
                    <a:pt x="263" y="16"/>
                    <a:pt x="263" y="28"/>
                  </a:cubicBezTo>
                  <a:cubicBezTo>
                    <a:pt x="261" y="122"/>
                    <a:pt x="261" y="122"/>
                    <a:pt x="261" y="122"/>
                  </a:cubicBezTo>
                  <a:cubicBezTo>
                    <a:pt x="261" y="136"/>
                    <a:pt x="252" y="156"/>
                    <a:pt x="214" y="168"/>
                  </a:cubicBezTo>
                  <a:cubicBezTo>
                    <a:pt x="193" y="174"/>
                    <a:pt x="167" y="177"/>
                    <a:pt x="140" y="177"/>
                  </a:cubicBezTo>
                  <a:close/>
                  <a:moveTo>
                    <a:pt x="45" y="116"/>
                  </a:moveTo>
                  <a:cubicBezTo>
                    <a:pt x="45" y="116"/>
                    <a:pt x="45" y="116"/>
                    <a:pt x="45" y="116"/>
                  </a:cubicBezTo>
                  <a:cubicBezTo>
                    <a:pt x="45" y="116"/>
                    <a:pt x="45" y="116"/>
                    <a:pt x="45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-420688" y="2066925"/>
              <a:ext cx="419100" cy="209550"/>
            </a:xfrm>
            <a:custGeom>
              <a:avLst/>
              <a:gdLst>
                <a:gd name="T0" fmla="*/ 195 w 394"/>
                <a:gd name="T1" fmla="*/ 197 h 197"/>
                <a:gd name="T2" fmla="*/ 186 w 394"/>
                <a:gd name="T3" fmla="*/ 195 h 197"/>
                <a:gd name="T4" fmla="*/ 13 w 394"/>
                <a:gd name="T5" fmla="*/ 117 h 197"/>
                <a:gd name="T6" fmla="*/ 0 w 394"/>
                <a:gd name="T7" fmla="*/ 97 h 197"/>
                <a:gd name="T8" fmla="*/ 14 w 394"/>
                <a:gd name="T9" fmla="*/ 77 h 197"/>
                <a:gd name="T10" fmla="*/ 191 w 394"/>
                <a:gd name="T11" fmla="*/ 2 h 197"/>
                <a:gd name="T12" fmla="*/ 209 w 394"/>
                <a:gd name="T13" fmla="*/ 3 h 197"/>
                <a:gd name="T14" fmla="*/ 382 w 394"/>
                <a:gd name="T15" fmla="*/ 88 h 197"/>
                <a:gd name="T16" fmla="*/ 394 w 394"/>
                <a:gd name="T17" fmla="*/ 108 h 197"/>
                <a:gd name="T18" fmla="*/ 380 w 394"/>
                <a:gd name="T19" fmla="*/ 128 h 197"/>
                <a:gd name="T20" fmla="*/ 203 w 394"/>
                <a:gd name="T21" fmla="*/ 195 h 197"/>
                <a:gd name="T22" fmla="*/ 195 w 394"/>
                <a:gd name="T23" fmla="*/ 197 h 197"/>
                <a:gd name="T24" fmla="*/ 76 w 394"/>
                <a:gd name="T25" fmla="*/ 98 h 197"/>
                <a:gd name="T26" fmla="*/ 196 w 394"/>
                <a:gd name="T27" fmla="*/ 152 h 197"/>
                <a:gd name="T28" fmla="*/ 318 w 394"/>
                <a:gd name="T29" fmla="*/ 105 h 197"/>
                <a:gd name="T30" fmla="*/ 199 w 394"/>
                <a:gd name="T31" fmla="*/ 46 h 197"/>
                <a:gd name="T32" fmla="*/ 76 w 394"/>
                <a:gd name="T33" fmla="*/ 9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4" h="197">
                  <a:moveTo>
                    <a:pt x="195" y="197"/>
                  </a:moveTo>
                  <a:cubicBezTo>
                    <a:pt x="192" y="197"/>
                    <a:pt x="189" y="196"/>
                    <a:pt x="186" y="195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5" y="113"/>
                    <a:pt x="0" y="105"/>
                    <a:pt x="0" y="97"/>
                  </a:cubicBezTo>
                  <a:cubicBezTo>
                    <a:pt x="1" y="88"/>
                    <a:pt x="6" y="80"/>
                    <a:pt x="14" y="77"/>
                  </a:cubicBezTo>
                  <a:cubicBezTo>
                    <a:pt x="191" y="2"/>
                    <a:pt x="191" y="2"/>
                    <a:pt x="191" y="2"/>
                  </a:cubicBezTo>
                  <a:cubicBezTo>
                    <a:pt x="197" y="0"/>
                    <a:pt x="203" y="0"/>
                    <a:pt x="209" y="3"/>
                  </a:cubicBezTo>
                  <a:cubicBezTo>
                    <a:pt x="382" y="88"/>
                    <a:pt x="382" y="88"/>
                    <a:pt x="382" y="88"/>
                  </a:cubicBezTo>
                  <a:cubicBezTo>
                    <a:pt x="389" y="92"/>
                    <a:pt x="394" y="100"/>
                    <a:pt x="394" y="108"/>
                  </a:cubicBezTo>
                  <a:cubicBezTo>
                    <a:pt x="393" y="117"/>
                    <a:pt x="388" y="124"/>
                    <a:pt x="380" y="128"/>
                  </a:cubicBezTo>
                  <a:cubicBezTo>
                    <a:pt x="203" y="195"/>
                    <a:pt x="203" y="195"/>
                    <a:pt x="203" y="195"/>
                  </a:cubicBezTo>
                  <a:cubicBezTo>
                    <a:pt x="200" y="196"/>
                    <a:pt x="197" y="197"/>
                    <a:pt x="195" y="197"/>
                  </a:cubicBezTo>
                  <a:close/>
                  <a:moveTo>
                    <a:pt x="76" y="98"/>
                  </a:moveTo>
                  <a:cubicBezTo>
                    <a:pt x="196" y="152"/>
                    <a:pt x="196" y="152"/>
                    <a:pt x="196" y="152"/>
                  </a:cubicBezTo>
                  <a:cubicBezTo>
                    <a:pt x="318" y="105"/>
                    <a:pt x="318" y="105"/>
                    <a:pt x="318" y="105"/>
                  </a:cubicBezTo>
                  <a:cubicBezTo>
                    <a:pt x="199" y="46"/>
                    <a:pt x="199" y="46"/>
                    <a:pt x="199" y="46"/>
                  </a:cubicBezTo>
                  <a:lnTo>
                    <a:pt x="76" y="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#谢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201207257配图\培训\shutterstock_242224906.jpg"/>
          <p:cNvPicPr>
            <a:picLocks noChangeAspect="1" noChangeArrowheads="1"/>
          </p:cNvPicPr>
          <p:nvPr userDrawn="1"/>
        </p:nvPicPr>
        <p:blipFill rotWithShape="1">
          <a:blip r:embed="rId2" cstate="email"/>
          <a:srcRect t="17896" b="10658"/>
          <a:stretch>
            <a:fillRect/>
          </a:stretch>
        </p:blipFill>
        <p:spPr bwMode="auto">
          <a:xfrm>
            <a:off x="1549" y="0"/>
            <a:ext cx="121889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 userDrawn="1"/>
        </p:nvSpPr>
        <p:spPr bwMode="auto">
          <a:xfrm>
            <a:off x="2380" y="0"/>
            <a:ext cx="12187239" cy="6858000"/>
          </a:xfrm>
          <a:prstGeom prst="rect">
            <a:avLst/>
          </a:prstGeom>
          <a:solidFill>
            <a:srgbClr val="003C78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4" tIns="45702" rIns="91404" bIns="45702" numCol="1" rtlCol="0" anchor="t" anchorCtr="0" compatLnSpc="1"/>
          <a:lstStyle/>
          <a:p>
            <a:pPr marL="0" marR="0" indent="0" algn="l" defTabSz="913765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4148952" y="2637135"/>
            <a:ext cx="3894096" cy="1598831"/>
            <a:chOff x="4302972" y="2345035"/>
            <a:chExt cx="3895617" cy="1598831"/>
          </a:xfrm>
        </p:grpSpPr>
        <p:sp>
          <p:nvSpPr>
            <p:cNvPr id="14" name="矩形 13"/>
            <p:cNvSpPr/>
            <p:nvPr userDrawn="1"/>
          </p:nvSpPr>
          <p:spPr>
            <a:xfrm>
              <a:off x="5357748" y="2345035"/>
              <a:ext cx="1786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zh-CN" altLang="en-US" sz="5400" b="0" cap="none" spc="0" baseline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谢 谢</a:t>
              </a:r>
              <a:endParaRPr lang="en-US" altLang="zh-CN" sz="5400" b="0" cap="none" spc="0" baseline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4302972" y="3297535"/>
              <a:ext cx="389561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fontAlgn="ctr"/>
              <a:r>
                <a:rPr lang="en-US" altLang="zh-CN" sz="3600" b="0" cap="none" spc="0" baseline="0" dirty="0" smtClean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Huawei Sans" panose="020C0503030203020204" pitchFamily="34" charset="0"/>
                  <a:ea typeface="方正兰亭黑简体" panose="02000000000000000000" pitchFamily="2" charset="-122"/>
                </a:rPr>
                <a:t>www.huawei.com</a:t>
              </a:r>
              <a:endParaRPr lang="zh-CN" altLang="en-US" sz="3600" b="0" cap="none" spc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#总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2"/>
          <a:stretch>
            <a:fillRect/>
          </a:stretch>
        </p:blipFill>
        <p:spPr bwMode="auto">
          <a:xfrm>
            <a:off x="0" y="42"/>
            <a:ext cx="12187239" cy="685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1030893" y="4957156"/>
            <a:ext cx="10437489" cy="831600"/>
          </a:xfrm>
          <a:prstGeom prst="rect">
            <a:avLst/>
          </a:prstGeom>
          <a:ln algn="ctr"/>
        </p:spPr>
        <p:txBody>
          <a:bodyPr lIns="87802" tIns="43901" rIns="87802" bIns="43901"/>
          <a:lstStyle>
            <a:lvl1pPr algn="l" defTabSz="800735" rtl="0" eaLnBrk="0" fontAlgn="ctr" hangingPunct="0">
              <a:spcBef>
                <a:spcPct val="0"/>
              </a:spcBef>
              <a:spcAft>
                <a:spcPct val="0"/>
              </a:spcAft>
              <a:defRPr lang="zh-CN" altLang="en-US" sz="4300" b="1" kern="1200" baseline="0" dirty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29"/>
          <p:cNvSpPr>
            <a:spLocks noGrp="1"/>
          </p:cNvSpPr>
          <p:nvPr>
            <p:ph type="body" sz="quarter" idx="10"/>
          </p:nvPr>
        </p:nvSpPr>
        <p:spPr>
          <a:xfrm>
            <a:off x="1030892" y="5816120"/>
            <a:ext cx="6909301" cy="493200"/>
          </a:xfrm>
          <a:prstGeom prst="rect">
            <a:avLst/>
          </a:prstGeom>
        </p:spPr>
        <p:txBody>
          <a:bodyPr/>
          <a:lstStyle>
            <a:lvl1pPr marL="0" indent="0" algn="l" defTabSz="800735" rtl="0" eaLnBrk="0" fontAlgn="ctr" hangingPunct="0">
              <a:spcBef>
                <a:spcPct val="0"/>
              </a:spcBef>
              <a:spcAft>
                <a:spcPct val="0"/>
              </a:spcAft>
              <a:buNone/>
              <a:defRPr lang="zh-CN" altLang="en-US" sz="2000" kern="1200" baseline="0" dirty="0" smtClean="0">
                <a:solidFill>
                  <a:srgbClr val="0070C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1" name="Rectangle 54"/>
          <p:cNvSpPr>
            <a:spLocks noChangeArrowheads="1"/>
          </p:cNvSpPr>
          <p:nvPr userDrawn="1"/>
        </p:nvSpPr>
        <p:spPr bwMode="auto">
          <a:xfrm>
            <a:off x="947058" y="6500581"/>
            <a:ext cx="2572620" cy="2655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070" tIns="40036" rIns="80070" bIns="40036">
            <a:spAutoFit/>
          </a:bodyPr>
          <a:lstStyle/>
          <a:p>
            <a:pPr defTabSz="800735" eaLnBrk="0" fontAlgn="ctr" hangingPunct="0">
              <a:defRPr/>
            </a:pP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版权所有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© 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2020 </a:t>
            </a: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华为技术有限公司</a:t>
            </a:r>
            <a:endParaRPr lang="zh-CN" altLang="en-US" sz="1200" baseline="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026" y="251069"/>
            <a:ext cx="1964832" cy="430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#前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851" y="1247556"/>
            <a:ext cx="11307600" cy="4679788"/>
          </a:xfrm>
          <a:prstGeom prst="rect">
            <a:avLst/>
          </a:prstGeom>
        </p:spPr>
        <p:txBody>
          <a:bodyPr/>
          <a:lstStyle>
            <a:lvl1pPr marL="302260" indent="-302260" algn="just" fontAlgn="ctr">
              <a:buClrTx/>
              <a:buSzPct val="50000"/>
              <a:buFont typeface="Wingdings" panose="05000000000000000000" pitchFamily="2" charset="2"/>
              <a:buChar char="l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685" indent="-252095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marL="1003935" indent="-201295" fontAlgn="ctr">
              <a:buSzPct val="50000"/>
              <a:buFont typeface="Wingdings" panose="05000000000000000000" pitchFamily="2" charset="2"/>
              <a:buChar char="n"/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765" indent="-201295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eaLnBrk="1" hangingPunct="1"/>
            <a:r>
              <a:rPr lang="zh-CN" altLang="en-US" dirty="0"/>
              <a:t>本章主要讲述</a:t>
            </a:r>
            <a:r>
              <a:rPr lang="en-US" altLang="zh-CN" dirty="0"/>
              <a:t>...</a:t>
            </a:r>
            <a:endParaRPr lang="en-US" altLang="zh-CN" dirty="0"/>
          </a:p>
          <a:p>
            <a:pPr lvl="1"/>
            <a:r>
              <a:rPr lang="zh-CN" altLang="en-US" dirty="0"/>
              <a:t>第二</a:t>
            </a:r>
            <a:r>
              <a:rPr lang="zh-CN" altLang="en-US" dirty="0" smtClean="0"/>
              <a:t>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  <p:sp>
        <p:nvSpPr>
          <p:cNvPr id="16" name="TextBox 10"/>
          <p:cNvSpPr txBox="1"/>
          <p:nvPr userDrawn="1"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algn="l" defTabSz="1000760" eaLnBrk="0" fontAlgn="auto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前言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17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8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335229" y="498828"/>
            <a:ext cx="627913" cy="459460"/>
            <a:chOff x="3275013" y="1363663"/>
            <a:chExt cx="5645150" cy="4129087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3275013" y="1363663"/>
              <a:ext cx="5645150" cy="4129087"/>
            </a:xfrm>
            <a:custGeom>
              <a:avLst/>
              <a:gdLst>
                <a:gd name="T0" fmla="*/ 1410 w 1505"/>
                <a:gd name="T1" fmla="*/ 250 h 1101"/>
                <a:gd name="T2" fmla="*/ 780 w 1505"/>
                <a:gd name="T3" fmla="*/ 250 h 1101"/>
                <a:gd name="T4" fmla="*/ 780 w 1505"/>
                <a:gd name="T5" fmla="*/ 81 h 1101"/>
                <a:gd name="T6" fmla="*/ 699 w 1505"/>
                <a:gd name="T7" fmla="*/ 0 h 1101"/>
                <a:gd name="T8" fmla="*/ 81 w 1505"/>
                <a:gd name="T9" fmla="*/ 0 h 1101"/>
                <a:gd name="T10" fmla="*/ 0 w 1505"/>
                <a:gd name="T11" fmla="*/ 81 h 1101"/>
                <a:gd name="T12" fmla="*/ 0 w 1505"/>
                <a:gd name="T13" fmla="*/ 464 h 1101"/>
                <a:gd name="T14" fmla="*/ 81 w 1505"/>
                <a:gd name="T15" fmla="*/ 545 h 1101"/>
                <a:gd name="T16" fmla="*/ 124 w 1505"/>
                <a:gd name="T17" fmla="*/ 545 h 1101"/>
                <a:gd name="T18" fmla="*/ 124 w 1505"/>
                <a:gd name="T19" fmla="*/ 668 h 1101"/>
                <a:gd name="T20" fmla="*/ 137 w 1505"/>
                <a:gd name="T21" fmla="*/ 688 h 1101"/>
                <a:gd name="T22" fmla="*/ 147 w 1505"/>
                <a:gd name="T23" fmla="*/ 690 h 1101"/>
                <a:gd name="T24" fmla="*/ 161 w 1505"/>
                <a:gd name="T25" fmla="*/ 685 h 1101"/>
                <a:gd name="T26" fmla="*/ 316 w 1505"/>
                <a:gd name="T27" fmla="*/ 554 h 1101"/>
                <a:gd name="T28" fmla="*/ 341 w 1505"/>
                <a:gd name="T29" fmla="*/ 545 h 1101"/>
                <a:gd name="T30" fmla="*/ 542 w 1505"/>
                <a:gd name="T31" fmla="*/ 545 h 1101"/>
                <a:gd name="T32" fmla="*/ 542 w 1505"/>
                <a:gd name="T33" fmla="*/ 824 h 1101"/>
                <a:gd name="T34" fmla="*/ 637 w 1505"/>
                <a:gd name="T35" fmla="*/ 919 h 1101"/>
                <a:gd name="T36" fmla="*/ 1084 w 1505"/>
                <a:gd name="T37" fmla="*/ 919 h 1101"/>
                <a:gd name="T38" fmla="*/ 1120 w 1505"/>
                <a:gd name="T39" fmla="*/ 932 h 1101"/>
                <a:gd name="T40" fmla="*/ 1313 w 1505"/>
                <a:gd name="T41" fmla="*/ 1096 h 1101"/>
                <a:gd name="T42" fmla="*/ 1328 w 1505"/>
                <a:gd name="T43" fmla="*/ 1101 h 1101"/>
                <a:gd name="T44" fmla="*/ 1337 w 1505"/>
                <a:gd name="T45" fmla="*/ 1099 h 1101"/>
                <a:gd name="T46" fmla="*/ 1350 w 1505"/>
                <a:gd name="T47" fmla="*/ 1078 h 1101"/>
                <a:gd name="T48" fmla="*/ 1350 w 1505"/>
                <a:gd name="T49" fmla="*/ 919 h 1101"/>
                <a:gd name="T50" fmla="*/ 1410 w 1505"/>
                <a:gd name="T51" fmla="*/ 919 h 1101"/>
                <a:gd name="T52" fmla="*/ 1505 w 1505"/>
                <a:gd name="T53" fmla="*/ 824 h 1101"/>
                <a:gd name="T54" fmla="*/ 1505 w 1505"/>
                <a:gd name="T55" fmla="*/ 345 h 1101"/>
                <a:gd name="T56" fmla="*/ 1410 w 1505"/>
                <a:gd name="T57" fmla="*/ 250 h 1101"/>
                <a:gd name="T58" fmla="*/ 341 w 1505"/>
                <a:gd name="T59" fmla="*/ 500 h 1101"/>
                <a:gd name="T60" fmla="*/ 287 w 1505"/>
                <a:gd name="T61" fmla="*/ 520 h 1101"/>
                <a:gd name="T62" fmla="*/ 169 w 1505"/>
                <a:gd name="T63" fmla="*/ 619 h 1101"/>
                <a:gd name="T64" fmla="*/ 169 w 1505"/>
                <a:gd name="T65" fmla="*/ 535 h 1101"/>
                <a:gd name="T66" fmla="*/ 133 w 1505"/>
                <a:gd name="T67" fmla="*/ 500 h 1101"/>
                <a:gd name="T68" fmla="*/ 81 w 1505"/>
                <a:gd name="T69" fmla="*/ 500 h 1101"/>
                <a:gd name="T70" fmla="*/ 45 w 1505"/>
                <a:gd name="T71" fmla="*/ 464 h 1101"/>
                <a:gd name="T72" fmla="*/ 45 w 1505"/>
                <a:gd name="T73" fmla="*/ 81 h 1101"/>
                <a:gd name="T74" fmla="*/ 81 w 1505"/>
                <a:gd name="T75" fmla="*/ 45 h 1101"/>
                <a:gd name="T76" fmla="*/ 699 w 1505"/>
                <a:gd name="T77" fmla="*/ 45 h 1101"/>
                <a:gd name="T78" fmla="*/ 735 w 1505"/>
                <a:gd name="T79" fmla="*/ 81 h 1101"/>
                <a:gd name="T80" fmla="*/ 735 w 1505"/>
                <a:gd name="T81" fmla="*/ 250 h 1101"/>
                <a:gd name="T82" fmla="*/ 637 w 1505"/>
                <a:gd name="T83" fmla="*/ 250 h 1101"/>
                <a:gd name="T84" fmla="*/ 542 w 1505"/>
                <a:gd name="T85" fmla="*/ 345 h 1101"/>
                <a:gd name="T86" fmla="*/ 542 w 1505"/>
                <a:gd name="T87" fmla="*/ 500 h 1101"/>
                <a:gd name="T88" fmla="*/ 341 w 1505"/>
                <a:gd name="T89" fmla="*/ 500 h 1101"/>
                <a:gd name="T90" fmla="*/ 1460 w 1505"/>
                <a:gd name="T91" fmla="*/ 824 h 1101"/>
                <a:gd name="T92" fmla="*/ 1410 w 1505"/>
                <a:gd name="T93" fmla="*/ 874 h 1101"/>
                <a:gd name="T94" fmla="*/ 1344 w 1505"/>
                <a:gd name="T95" fmla="*/ 874 h 1101"/>
                <a:gd name="T96" fmla="*/ 1305 w 1505"/>
                <a:gd name="T97" fmla="*/ 913 h 1101"/>
                <a:gd name="T98" fmla="*/ 1305 w 1505"/>
                <a:gd name="T99" fmla="*/ 1030 h 1101"/>
                <a:gd name="T100" fmla="*/ 1149 w 1505"/>
                <a:gd name="T101" fmla="*/ 898 h 1101"/>
                <a:gd name="T102" fmla="*/ 1084 w 1505"/>
                <a:gd name="T103" fmla="*/ 874 h 1101"/>
                <a:gd name="T104" fmla="*/ 637 w 1505"/>
                <a:gd name="T105" fmla="*/ 874 h 1101"/>
                <a:gd name="T106" fmla="*/ 587 w 1505"/>
                <a:gd name="T107" fmla="*/ 824 h 1101"/>
                <a:gd name="T108" fmla="*/ 587 w 1505"/>
                <a:gd name="T109" fmla="*/ 345 h 1101"/>
                <a:gd name="T110" fmla="*/ 637 w 1505"/>
                <a:gd name="T111" fmla="*/ 295 h 1101"/>
                <a:gd name="T112" fmla="*/ 1410 w 1505"/>
                <a:gd name="T113" fmla="*/ 295 h 1101"/>
                <a:gd name="T114" fmla="*/ 1460 w 1505"/>
                <a:gd name="T115" fmla="*/ 345 h 1101"/>
                <a:gd name="T116" fmla="*/ 1460 w 1505"/>
                <a:gd name="T117" fmla="*/ 824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05" h="1101">
                  <a:moveTo>
                    <a:pt x="1410" y="250"/>
                  </a:moveTo>
                  <a:cubicBezTo>
                    <a:pt x="780" y="250"/>
                    <a:pt x="780" y="250"/>
                    <a:pt x="780" y="250"/>
                  </a:cubicBezTo>
                  <a:cubicBezTo>
                    <a:pt x="780" y="81"/>
                    <a:pt x="780" y="81"/>
                    <a:pt x="780" y="81"/>
                  </a:cubicBezTo>
                  <a:cubicBezTo>
                    <a:pt x="780" y="37"/>
                    <a:pt x="743" y="0"/>
                    <a:pt x="699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36" y="0"/>
                    <a:pt x="0" y="37"/>
                    <a:pt x="0" y="81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0" y="509"/>
                    <a:pt x="36" y="545"/>
                    <a:pt x="81" y="545"/>
                  </a:cubicBezTo>
                  <a:cubicBezTo>
                    <a:pt x="124" y="545"/>
                    <a:pt x="124" y="545"/>
                    <a:pt x="124" y="545"/>
                  </a:cubicBezTo>
                  <a:cubicBezTo>
                    <a:pt x="124" y="668"/>
                    <a:pt x="124" y="668"/>
                    <a:pt x="124" y="668"/>
                  </a:cubicBezTo>
                  <a:cubicBezTo>
                    <a:pt x="124" y="676"/>
                    <a:pt x="129" y="684"/>
                    <a:pt x="137" y="688"/>
                  </a:cubicBezTo>
                  <a:cubicBezTo>
                    <a:pt x="140" y="689"/>
                    <a:pt x="143" y="690"/>
                    <a:pt x="147" y="690"/>
                  </a:cubicBezTo>
                  <a:cubicBezTo>
                    <a:pt x="152" y="690"/>
                    <a:pt x="157" y="688"/>
                    <a:pt x="161" y="685"/>
                  </a:cubicBezTo>
                  <a:cubicBezTo>
                    <a:pt x="316" y="554"/>
                    <a:pt x="316" y="554"/>
                    <a:pt x="316" y="554"/>
                  </a:cubicBezTo>
                  <a:cubicBezTo>
                    <a:pt x="323" y="548"/>
                    <a:pt x="332" y="545"/>
                    <a:pt x="341" y="545"/>
                  </a:cubicBezTo>
                  <a:cubicBezTo>
                    <a:pt x="542" y="545"/>
                    <a:pt x="542" y="545"/>
                    <a:pt x="542" y="545"/>
                  </a:cubicBezTo>
                  <a:cubicBezTo>
                    <a:pt x="542" y="824"/>
                    <a:pt x="542" y="824"/>
                    <a:pt x="542" y="824"/>
                  </a:cubicBezTo>
                  <a:cubicBezTo>
                    <a:pt x="542" y="877"/>
                    <a:pt x="585" y="919"/>
                    <a:pt x="637" y="919"/>
                  </a:cubicBezTo>
                  <a:cubicBezTo>
                    <a:pt x="1084" y="919"/>
                    <a:pt x="1084" y="919"/>
                    <a:pt x="1084" y="919"/>
                  </a:cubicBezTo>
                  <a:cubicBezTo>
                    <a:pt x="1097" y="919"/>
                    <a:pt x="1110" y="924"/>
                    <a:pt x="1120" y="932"/>
                  </a:cubicBezTo>
                  <a:cubicBezTo>
                    <a:pt x="1313" y="1096"/>
                    <a:pt x="1313" y="1096"/>
                    <a:pt x="1313" y="1096"/>
                  </a:cubicBezTo>
                  <a:cubicBezTo>
                    <a:pt x="1317" y="1099"/>
                    <a:pt x="1322" y="1101"/>
                    <a:pt x="1328" y="1101"/>
                  </a:cubicBezTo>
                  <a:cubicBezTo>
                    <a:pt x="1331" y="1101"/>
                    <a:pt x="1334" y="1100"/>
                    <a:pt x="1337" y="1099"/>
                  </a:cubicBezTo>
                  <a:cubicBezTo>
                    <a:pt x="1345" y="1095"/>
                    <a:pt x="1350" y="1087"/>
                    <a:pt x="1350" y="1078"/>
                  </a:cubicBezTo>
                  <a:cubicBezTo>
                    <a:pt x="1350" y="919"/>
                    <a:pt x="1350" y="919"/>
                    <a:pt x="1350" y="919"/>
                  </a:cubicBezTo>
                  <a:cubicBezTo>
                    <a:pt x="1410" y="919"/>
                    <a:pt x="1410" y="919"/>
                    <a:pt x="1410" y="919"/>
                  </a:cubicBezTo>
                  <a:cubicBezTo>
                    <a:pt x="1463" y="919"/>
                    <a:pt x="1505" y="877"/>
                    <a:pt x="1505" y="824"/>
                  </a:cubicBezTo>
                  <a:cubicBezTo>
                    <a:pt x="1505" y="345"/>
                    <a:pt x="1505" y="345"/>
                    <a:pt x="1505" y="345"/>
                  </a:cubicBezTo>
                  <a:cubicBezTo>
                    <a:pt x="1505" y="293"/>
                    <a:pt x="1463" y="250"/>
                    <a:pt x="1410" y="250"/>
                  </a:cubicBezTo>
                  <a:close/>
                  <a:moveTo>
                    <a:pt x="341" y="500"/>
                  </a:moveTo>
                  <a:cubicBezTo>
                    <a:pt x="322" y="500"/>
                    <a:pt x="302" y="507"/>
                    <a:pt x="287" y="520"/>
                  </a:cubicBezTo>
                  <a:cubicBezTo>
                    <a:pt x="169" y="619"/>
                    <a:pt x="169" y="619"/>
                    <a:pt x="169" y="619"/>
                  </a:cubicBezTo>
                  <a:cubicBezTo>
                    <a:pt x="169" y="535"/>
                    <a:pt x="169" y="535"/>
                    <a:pt x="169" y="535"/>
                  </a:cubicBezTo>
                  <a:cubicBezTo>
                    <a:pt x="169" y="516"/>
                    <a:pt x="153" y="500"/>
                    <a:pt x="133" y="500"/>
                  </a:cubicBezTo>
                  <a:cubicBezTo>
                    <a:pt x="81" y="500"/>
                    <a:pt x="81" y="500"/>
                    <a:pt x="81" y="500"/>
                  </a:cubicBezTo>
                  <a:cubicBezTo>
                    <a:pt x="61" y="500"/>
                    <a:pt x="45" y="484"/>
                    <a:pt x="45" y="464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61"/>
                    <a:pt x="61" y="45"/>
                    <a:pt x="81" y="45"/>
                  </a:cubicBezTo>
                  <a:cubicBezTo>
                    <a:pt x="699" y="45"/>
                    <a:pt x="699" y="45"/>
                    <a:pt x="699" y="45"/>
                  </a:cubicBezTo>
                  <a:cubicBezTo>
                    <a:pt x="719" y="45"/>
                    <a:pt x="735" y="61"/>
                    <a:pt x="735" y="81"/>
                  </a:cubicBezTo>
                  <a:cubicBezTo>
                    <a:pt x="735" y="250"/>
                    <a:pt x="735" y="250"/>
                    <a:pt x="735" y="250"/>
                  </a:cubicBezTo>
                  <a:cubicBezTo>
                    <a:pt x="637" y="250"/>
                    <a:pt x="637" y="250"/>
                    <a:pt x="637" y="250"/>
                  </a:cubicBezTo>
                  <a:cubicBezTo>
                    <a:pt x="585" y="250"/>
                    <a:pt x="542" y="293"/>
                    <a:pt x="542" y="345"/>
                  </a:cubicBezTo>
                  <a:cubicBezTo>
                    <a:pt x="542" y="500"/>
                    <a:pt x="542" y="500"/>
                    <a:pt x="542" y="500"/>
                  </a:cubicBezTo>
                  <a:lnTo>
                    <a:pt x="341" y="500"/>
                  </a:lnTo>
                  <a:close/>
                  <a:moveTo>
                    <a:pt x="1460" y="824"/>
                  </a:moveTo>
                  <a:cubicBezTo>
                    <a:pt x="1460" y="852"/>
                    <a:pt x="1438" y="874"/>
                    <a:pt x="1410" y="874"/>
                  </a:cubicBezTo>
                  <a:cubicBezTo>
                    <a:pt x="1344" y="874"/>
                    <a:pt x="1344" y="874"/>
                    <a:pt x="1344" y="874"/>
                  </a:cubicBezTo>
                  <a:cubicBezTo>
                    <a:pt x="1323" y="874"/>
                    <a:pt x="1305" y="892"/>
                    <a:pt x="1305" y="913"/>
                  </a:cubicBezTo>
                  <a:cubicBezTo>
                    <a:pt x="1305" y="1030"/>
                    <a:pt x="1305" y="1030"/>
                    <a:pt x="1305" y="1030"/>
                  </a:cubicBezTo>
                  <a:cubicBezTo>
                    <a:pt x="1149" y="898"/>
                    <a:pt x="1149" y="898"/>
                    <a:pt x="1149" y="898"/>
                  </a:cubicBezTo>
                  <a:cubicBezTo>
                    <a:pt x="1131" y="883"/>
                    <a:pt x="1108" y="874"/>
                    <a:pt x="1084" y="874"/>
                  </a:cubicBezTo>
                  <a:cubicBezTo>
                    <a:pt x="637" y="874"/>
                    <a:pt x="637" y="874"/>
                    <a:pt x="637" y="874"/>
                  </a:cubicBezTo>
                  <a:cubicBezTo>
                    <a:pt x="610" y="874"/>
                    <a:pt x="587" y="852"/>
                    <a:pt x="587" y="824"/>
                  </a:cubicBezTo>
                  <a:cubicBezTo>
                    <a:pt x="587" y="345"/>
                    <a:pt x="587" y="345"/>
                    <a:pt x="587" y="345"/>
                  </a:cubicBezTo>
                  <a:cubicBezTo>
                    <a:pt x="587" y="318"/>
                    <a:pt x="610" y="295"/>
                    <a:pt x="637" y="295"/>
                  </a:cubicBezTo>
                  <a:cubicBezTo>
                    <a:pt x="1410" y="295"/>
                    <a:pt x="1410" y="295"/>
                    <a:pt x="1410" y="295"/>
                  </a:cubicBezTo>
                  <a:cubicBezTo>
                    <a:pt x="1438" y="295"/>
                    <a:pt x="1460" y="318"/>
                    <a:pt x="1460" y="345"/>
                  </a:cubicBezTo>
                  <a:lnTo>
                    <a:pt x="1460" y="8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6208713" y="3227388"/>
              <a:ext cx="1833563" cy="173037"/>
            </a:xfrm>
            <a:custGeom>
              <a:avLst/>
              <a:gdLst>
                <a:gd name="T0" fmla="*/ 489 w 489"/>
                <a:gd name="T1" fmla="*/ 23 h 46"/>
                <a:gd name="T2" fmla="*/ 467 w 489"/>
                <a:gd name="T3" fmla="*/ 46 h 46"/>
                <a:gd name="T4" fmla="*/ 23 w 489"/>
                <a:gd name="T5" fmla="*/ 46 h 46"/>
                <a:gd name="T6" fmla="*/ 0 w 489"/>
                <a:gd name="T7" fmla="*/ 23 h 46"/>
                <a:gd name="T8" fmla="*/ 23 w 489"/>
                <a:gd name="T9" fmla="*/ 0 h 46"/>
                <a:gd name="T10" fmla="*/ 467 w 489"/>
                <a:gd name="T11" fmla="*/ 0 h 46"/>
                <a:gd name="T12" fmla="*/ 489 w 489"/>
                <a:gd name="T1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6">
                  <a:moveTo>
                    <a:pt x="489" y="23"/>
                  </a:moveTo>
                  <a:cubicBezTo>
                    <a:pt x="489" y="35"/>
                    <a:pt x="479" y="46"/>
                    <a:pt x="467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0" y="46"/>
                    <a:pt x="0" y="3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6208713" y="3786188"/>
              <a:ext cx="1833563" cy="168275"/>
            </a:xfrm>
            <a:custGeom>
              <a:avLst/>
              <a:gdLst>
                <a:gd name="T0" fmla="*/ 489 w 489"/>
                <a:gd name="T1" fmla="*/ 22 h 45"/>
                <a:gd name="T2" fmla="*/ 467 w 489"/>
                <a:gd name="T3" fmla="*/ 45 h 45"/>
                <a:gd name="T4" fmla="*/ 23 w 489"/>
                <a:gd name="T5" fmla="*/ 45 h 45"/>
                <a:gd name="T6" fmla="*/ 0 w 489"/>
                <a:gd name="T7" fmla="*/ 22 h 45"/>
                <a:gd name="T8" fmla="*/ 23 w 489"/>
                <a:gd name="T9" fmla="*/ 0 h 45"/>
                <a:gd name="T10" fmla="*/ 467 w 489"/>
                <a:gd name="T11" fmla="*/ 0 h 45"/>
                <a:gd name="T12" fmla="*/ 489 w 489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9" h="45">
                  <a:moveTo>
                    <a:pt x="489" y="22"/>
                  </a:moveTo>
                  <a:cubicBezTo>
                    <a:pt x="489" y="35"/>
                    <a:pt x="479" y="45"/>
                    <a:pt x="467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479" y="0"/>
                    <a:pt x="489" y="10"/>
                    <a:pt x="48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3924301" y="1936750"/>
              <a:ext cx="1593850" cy="169862"/>
            </a:xfrm>
            <a:custGeom>
              <a:avLst/>
              <a:gdLst>
                <a:gd name="T0" fmla="*/ 425 w 425"/>
                <a:gd name="T1" fmla="*/ 22 h 45"/>
                <a:gd name="T2" fmla="*/ 403 w 425"/>
                <a:gd name="T3" fmla="*/ 45 h 45"/>
                <a:gd name="T4" fmla="*/ 23 w 425"/>
                <a:gd name="T5" fmla="*/ 45 h 45"/>
                <a:gd name="T6" fmla="*/ 0 w 425"/>
                <a:gd name="T7" fmla="*/ 22 h 45"/>
                <a:gd name="T8" fmla="*/ 23 w 425"/>
                <a:gd name="T9" fmla="*/ 0 h 45"/>
                <a:gd name="T10" fmla="*/ 403 w 425"/>
                <a:gd name="T11" fmla="*/ 0 h 45"/>
                <a:gd name="T12" fmla="*/ 425 w 425"/>
                <a:gd name="T13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5" h="45">
                  <a:moveTo>
                    <a:pt x="425" y="22"/>
                  </a:moveTo>
                  <a:cubicBezTo>
                    <a:pt x="425" y="35"/>
                    <a:pt x="415" y="45"/>
                    <a:pt x="40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5" y="0"/>
                    <a:pt x="425" y="10"/>
                    <a:pt x="42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3924301" y="2371725"/>
              <a:ext cx="1136650" cy="169862"/>
            </a:xfrm>
            <a:custGeom>
              <a:avLst/>
              <a:gdLst>
                <a:gd name="T0" fmla="*/ 303 w 303"/>
                <a:gd name="T1" fmla="*/ 23 h 45"/>
                <a:gd name="T2" fmla="*/ 281 w 303"/>
                <a:gd name="T3" fmla="*/ 45 h 45"/>
                <a:gd name="T4" fmla="*/ 23 w 303"/>
                <a:gd name="T5" fmla="*/ 45 h 45"/>
                <a:gd name="T6" fmla="*/ 0 w 303"/>
                <a:gd name="T7" fmla="*/ 23 h 45"/>
                <a:gd name="T8" fmla="*/ 23 w 303"/>
                <a:gd name="T9" fmla="*/ 0 h 45"/>
                <a:gd name="T10" fmla="*/ 281 w 303"/>
                <a:gd name="T11" fmla="*/ 0 h 45"/>
                <a:gd name="T12" fmla="*/ 303 w 303"/>
                <a:gd name="T13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" h="45">
                  <a:moveTo>
                    <a:pt x="303" y="23"/>
                  </a:moveTo>
                  <a:cubicBezTo>
                    <a:pt x="303" y="35"/>
                    <a:pt x="293" y="45"/>
                    <a:pt x="28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1" y="45"/>
                    <a:pt x="0" y="3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281" y="0"/>
                    <a:pt x="281" y="0"/>
                    <a:pt x="281" y="0"/>
                  </a:cubicBezTo>
                  <a:cubicBezTo>
                    <a:pt x="293" y="0"/>
                    <a:pt x="303" y="10"/>
                    <a:pt x="30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5" name="Freeform 6"/>
          <p:cNvSpPr/>
          <p:nvPr userDrawn="1"/>
        </p:nvSpPr>
        <p:spPr bwMode="auto">
          <a:xfrm>
            <a:off x="3211785" y="296368"/>
            <a:ext cx="8975455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6" name="Freeform 11"/>
          <p:cNvSpPr/>
          <p:nvPr userDrawn="1"/>
        </p:nvSpPr>
        <p:spPr bwMode="auto">
          <a:xfrm>
            <a:off x="3106455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#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目标</a:t>
            </a:r>
            <a:endParaRPr lang="en-US" altLang="zh-CN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443199" y="440668"/>
            <a:ext cx="533761" cy="533470"/>
            <a:chOff x="2960687" y="4865687"/>
            <a:chExt cx="1698626" cy="1697038"/>
          </a:xfrm>
          <a:solidFill>
            <a:schemeClr val="bg1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2960687" y="5251450"/>
              <a:ext cx="1311275" cy="1311275"/>
            </a:xfrm>
            <a:custGeom>
              <a:avLst/>
              <a:gdLst>
                <a:gd name="T0" fmla="*/ 1114 w 1293"/>
                <a:gd name="T1" fmla="*/ 294 h 1293"/>
                <a:gd name="T2" fmla="*/ 1233 w 1293"/>
                <a:gd name="T3" fmla="*/ 647 h 1293"/>
                <a:gd name="T4" fmla="*/ 647 w 1293"/>
                <a:gd name="T5" fmla="*/ 1233 h 1293"/>
                <a:gd name="T6" fmla="*/ 60 w 1293"/>
                <a:gd name="T7" fmla="*/ 647 h 1293"/>
                <a:gd name="T8" fmla="*/ 647 w 1293"/>
                <a:gd name="T9" fmla="*/ 60 h 1293"/>
                <a:gd name="T10" fmla="*/ 1001 w 1293"/>
                <a:gd name="T11" fmla="*/ 180 h 1293"/>
                <a:gd name="T12" fmla="*/ 1044 w 1293"/>
                <a:gd name="T13" fmla="*/ 137 h 1293"/>
                <a:gd name="T14" fmla="*/ 647 w 1293"/>
                <a:gd name="T15" fmla="*/ 0 h 1293"/>
                <a:gd name="T16" fmla="*/ 0 w 1293"/>
                <a:gd name="T17" fmla="*/ 647 h 1293"/>
                <a:gd name="T18" fmla="*/ 647 w 1293"/>
                <a:gd name="T19" fmla="*/ 1293 h 1293"/>
                <a:gd name="T20" fmla="*/ 1293 w 1293"/>
                <a:gd name="T21" fmla="*/ 647 h 1293"/>
                <a:gd name="T22" fmla="*/ 1157 w 1293"/>
                <a:gd name="T23" fmla="*/ 251 h 1293"/>
                <a:gd name="T24" fmla="*/ 1114 w 1293"/>
                <a:gd name="T25" fmla="*/ 29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3" h="1293">
                  <a:moveTo>
                    <a:pt x="1114" y="294"/>
                  </a:moveTo>
                  <a:cubicBezTo>
                    <a:pt x="1189" y="392"/>
                    <a:pt x="1233" y="514"/>
                    <a:pt x="1233" y="647"/>
                  </a:cubicBezTo>
                  <a:cubicBezTo>
                    <a:pt x="1233" y="970"/>
                    <a:pt x="970" y="1233"/>
                    <a:pt x="647" y="1233"/>
                  </a:cubicBezTo>
                  <a:cubicBezTo>
                    <a:pt x="323" y="1233"/>
                    <a:pt x="60" y="970"/>
                    <a:pt x="60" y="647"/>
                  </a:cubicBezTo>
                  <a:cubicBezTo>
                    <a:pt x="60" y="323"/>
                    <a:pt x="323" y="60"/>
                    <a:pt x="647" y="60"/>
                  </a:cubicBezTo>
                  <a:cubicBezTo>
                    <a:pt x="780" y="60"/>
                    <a:pt x="903" y="105"/>
                    <a:pt x="1001" y="180"/>
                  </a:cubicBezTo>
                  <a:cubicBezTo>
                    <a:pt x="1044" y="137"/>
                    <a:pt x="1044" y="137"/>
                    <a:pt x="1044" y="137"/>
                  </a:cubicBezTo>
                  <a:cubicBezTo>
                    <a:pt x="934" y="52"/>
                    <a:pt x="796" y="0"/>
                    <a:pt x="647" y="0"/>
                  </a:cubicBezTo>
                  <a:cubicBezTo>
                    <a:pt x="290" y="0"/>
                    <a:pt x="0" y="290"/>
                    <a:pt x="0" y="647"/>
                  </a:cubicBezTo>
                  <a:cubicBezTo>
                    <a:pt x="0" y="1003"/>
                    <a:pt x="290" y="1293"/>
                    <a:pt x="647" y="1293"/>
                  </a:cubicBezTo>
                  <a:cubicBezTo>
                    <a:pt x="1003" y="1293"/>
                    <a:pt x="1293" y="1003"/>
                    <a:pt x="1293" y="647"/>
                  </a:cubicBezTo>
                  <a:cubicBezTo>
                    <a:pt x="1293" y="498"/>
                    <a:pt x="1242" y="360"/>
                    <a:pt x="1157" y="251"/>
                  </a:cubicBezTo>
                  <a:lnTo>
                    <a:pt x="1114" y="2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168650" y="5459413"/>
              <a:ext cx="895350" cy="895350"/>
            </a:xfrm>
            <a:custGeom>
              <a:avLst/>
              <a:gdLst>
                <a:gd name="T0" fmla="*/ 762 w 883"/>
                <a:gd name="T1" fmla="*/ 235 h 883"/>
                <a:gd name="T2" fmla="*/ 823 w 883"/>
                <a:gd name="T3" fmla="*/ 442 h 883"/>
                <a:gd name="T4" fmla="*/ 442 w 883"/>
                <a:gd name="T5" fmla="*/ 823 h 883"/>
                <a:gd name="T6" fmla="*/ 60 w 883"/>
                <a:gd name="T7" fmla="*/ 442 h 883"/>
                <a:gd name="T8" fmla="*/ 442 w 883"/>
                <a:gd name="T9" fmla="*/ 60 h 883"/>
                <a:gd name="T10" fmla="*/ 649 w 883"/>
                <a:gd name="T11" fmla="*/ 122 h 883"/>
                <a:gd name="T12" fmla="*/ 692 w 883"/>
                <a:gd name="T13" fmla="*/ 78 h 883"/>
                <a:gd name="T14" fmla="*/ 442 w 883"/>
                <a:gd name="T15" fmla="*/ 0 h 883"/>
                <a:gd name="T16" fmla="*/ 0 w 883"/>
                <a:gd name="T17" fmla="*/ 442 h 883"/>
                <a:gd name="T18" fmla="*/ 442 w 883"/>
                <a:gd name="T19" fmla="*/ 883 h 883"/>
                <a:gd name="T20" fmla="*/ 883 w 883"/>
                <a:gd name="T21" fmla="*/ 442 h 883"/>
                <a:gd name="T22" fmla="*/ 806 w 883"/>
                <a:gd name="T23" fmla="*/ 192 h 883"/>
                <a:gd name="T24" fmla="*/ 762 w 883"/>
                <a:gd name="T25" fmla="*/ 235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3" h="883">
                  <a:moveTo>
                    <a:pt x="762" y="235"/>
                  </a:moveTo>
                  <a:cubicBezTo>
                    <a:pt x="801" y="295"/>
                    <a:pt x="823" y="366"/>
                    <a:pt x="823" y="442"/>
                  </a:cubicBezTo>
                  <a:cubicBezTo>
                    <a:pt x="823" y="652"/>
                    <a:pt x="652" y="823"/>
                    <a:pt x="442" y="823"/>
                  </a:cubicBezTo>
                  <a:cubicBezTo>
                    <a:pt x="231" y="823"/>
                    <a:pt x="60" y="652"/>
                    <a:pt x="60" y="442"/>
                  </a:cubicBezTo>
                  <a:cubicBezTo>
                    <a:pt x="60" y="231"/>
                    <a:pt x="231" y="60"/>
                    <a:pt x="442" y="60"/>
                  </a:cubicBezTo>
                  <a:cubicBezTo>
                    <a:pt x="518" y="60"/>
                    <a:pt x="589" y="83"/>
                    <a:pt x="649" y="122"/>
                  </a:cubicBezTo>
                  <a:cubicBezTo>
                    <a:pt x="692" y="78"/>
                    <a:pt x="692" y="78"/>
                    <a:pt x="692" y="78"/>
                  </a:cubicBezTo>
                  <a:cubicBezTo>
                    <a:pt x="621" y="29"/>
                    <a:pt x="535" y="0"/>
                    <a:pt x="442" y="0"/>
                  </a:cubicBezTo>
                  <a:cubicBezTo>
                    <a:pt x="198" y="0"/>
                    <a:pt x="0" y="198"/>
                    <a:pt x="0" y="442"/>
                  </a:cubicBezTo>
                  <a:cubicBezTo>
                    <a:pt x="0" y="685"/>
                    <a:pt x="198" y="883"/>
                    <a:pt x="442" y="883"/>
                  </a:cubicBezTo>
                  <a:cubicBezTo>
                    <a:pt x="685" y="883"/>
                    <a:pt x="883" y="685"/>
                    <a:pt x="883" y="442"/>
                  </a:cubicBezTo>
                  <a:cubicBezTo>
                    <a:pt x="883" y="349"/>
                    <a:pt x="855" y="263"/>
                    <a:pt x="806" y="192"/>
                  </a:cubicBezTo>
                  <a:lnTo>
                    <a:pt x="762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3384550" y="5675313"/>
              <a:ext cx="463550" cy="463550"/>
            </a:xfrm>
            <a:custGeom>
              <a:avLst/>
              <a:gdLst>
                <a:gd name="T0" fmla="*/ 390 w 457"/>
                <a:gd name="T1" fmla="*/ 181 h 457"/>
                <a:gd name="T2" fmla="*/ 397 w 457"/>
                <a:gd name="T3" fmla="*/ 229 h 457"/>
                <a:gd name="T4" fmla="*/ 229 w 457"/>
                <a:gd name="T5" fmla="*/ 397 h 457"/>
                <a:gd name="T6" fmla="*/ 60 w 457"/>
                <a:gd name="T7" fmla="*/ 229 h 457"/>
                <a:gd name="T8" fmla="*/ 229 w 457"/>
                <a:gd name="T9" fmla="*/ 60 h 457"/>
                <a:gd name="T10" fmla="*/ 277 w 457"/>
                <a:gd name="T11" fmla="*/ 67 h 457"/>
                <a:gd name="T12" fmla="*/ 324 w 457"/>
                <a:gd name="T13" fmla="*/ 21 h 457"/>
                <a:gd name="T14" fmla="*/ 229 w 457"/>
                <a:gd name="T15" fmla="*/ 0 h 457"/>
                <a:gd name="T16" fmla="*/ 0 w 457"/>
                <a:gd name="T17" fmla="*/ 229 h 457"/>
                <a:gd name="T18" fmla="*/ 229 w 457"/>
                <a:gd name="T19" fmla="*/ 457 h 457"/>
                <a:gd name="T20" fmla="*/ 457 w 457"/>
                <a:gd name="T21" fmla="*/ 229 h 457"/>
                <a:gd name="T22" fmla="*/ 437 w 457"/>
                <a:gd name="T23" fmla="*/ 134 h 457"/>
                <a:gd name="T24" fmla="*/ 390 w 457"/>
                <a:gd name="T25" fmla="*/ 181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457">
                  <a:moveTo>
                    <a:pt x="390" y="181"/>
                  </a:moveTo>
                  <a:cubicBezTo>
                    <a:pt x="395" y="196"/>
                    <a:pt x="397" y="212"/>
                    <a:pt x="397" y="229"/>
                  </a:cubicBezTo>
                  <a:cubicBezTo>
                    <a:pt x="397" y="322"/>
                    <a:pt x="322" y="397"/>
                    <a:pt x="229" y="397"/>
                  </a:cubicBezTo>
                  <a:cubicBezTo>
                    <a:pt x="136" y="397"/>
                    <a:pt x="60" y="322"/>
                    <a:pt x="60" y="229"/>
                  </a:cubicBezTo>
                  <a:cubicBezTo>
                    <a:pt x="60" y="136"/>
                    <a:pt x="136" y="60"/>
                    <a:pt x="229" y="60"/>
                  </a:cubicBezTo>
                  <a:cubicBezTo>
                    <a:pt x="245" y="60"/>
                    <a:pt x="262" y="63"/>
                    <a:pt x="277" y="67"/>
                  </a:cubicBezTo>
                  <a:cubicBezTo>
                    <a:pt x="324" y="21"/>
                    <a:pt x="324" y="21"/>
                    <a:pt x="324" y="21"/>
                  </a:cubicBezTo>
                  <a:cubicBezTo>
                    <a:pt x="295" y="8"/>
                    <a:pt x="263" y="0"/>
                    <a:pt x="229" y="0"/>
                  </a:cubicBezTo>
                  <a:cubicBezTo>
                    <a:pt x="103" y="0"/>
                    <a:pt x="0" y="103"/>
                    <a:pt x="0" y="229"/>
                  </a:cubicBezTo>
                  <a:cubicBezTo>
                    <a:pt x="0" y="355"/>
                    <a:pt x="103" y="457"/>
                    <a:pt x="229" y="457"/>
                  </a:cubicBezTo>
                  <a:cubicBezTo>
                    <a:pt x="355" y="457"/>
                    <a:pt x="457" y="355"/>
                    <a:pt x="457" y="229"/>
                  </a:cubicBezTo>
                  <a:cubicBezTo>
                    <a:pt x="457" y="195"/>
                    <a:pt x="450" y="163"/>
                    <a:pt x="437" y="134"/>
                  </a:cubicBezTo>
                  <a:lnTo>
                    <a:pt x="39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3582988" y="5092700"/>
              <a:ext cx="850900" cy="844550"/>
            </a:xfrm>
            <a:custGeom>
              <a:avLst/>
              <a:gdLst>
                <a:gd name="T0" fmla="*/ 33 w 839"/>
                <a:gd name="T1" fmla="*/ 834 h 834"/>
                <a:gd name="T2" fmla="*/ 11 w 839"/>
                <a:gd name="T3" fmla="*/ 825 h 834"/>
                <a:gd name="T4" fmla="*/ 11 w 839"/>
                <a:gd name="T5" fmla="*/ 782 h 834"/>
                <a:gd name="T6" fmla="*/ 785 w 839"/>
                <a:gd name="T7" fmla="*/ 12 h 834"/>
                <a:gd name="T8" fmla="*/ 827 w 839"/>
                <a:gd name="T9" fmla="*/ 12 h 834"/>
                <a:gd name="T10" fmla="*/ 827 w 839"/>
                <a:gd name="T11" fmla="*/ 54 h 834"/>
                <a:gd name="T12" fmla="*/ 54 w 839"/>
                <a:gd name="T13" fmla="*/ 825 h 834"/>
                <a:gd name="T14" fmla="*/ 33 w 839"/>
                <a:gd name="T15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9" h="834">
                  <a:moveTo>
                    <a:pt x="33" y="834"/>
                  </a:moveTo>
                  <a:cubicBezTo>
                    <a:pt x="25" y="834"/>
                    <a:pt x="17" y="831"/>
                    <a:pt x="11" y="825"/>
                  </a:cubicBezTo>
                  <a:cubicBezTo>
                    <a:pt x="0" y="813"/>
                    <a:pt x="0" y="794"/>
                    <a:pt x="11" y="782"/>
                  </a:cubicBezTo>
                  <a:cubicBezTo>
                    <a:pt x="785" y="12"/>
                    <a:pt x="785" y="12"/>
                    <a:pt x="785" y="12"/>
                  </a:cubicBezTo>
                  <a:cubicBezTo>
                    <a:pt x="796" y="0"/>
                    <a:pt x="815" y="0"/>
                    <a:pt x="827" y="12"/>
                  </a:cubicBezTo>
                  <a:cubicBezTo>
                    <a:pt x="839" y="24"/>
                    <a:pt x="839" y="43"/>
                    <a:pt x="827" y="54"/>
                  </a:cubicBezTo>
                  <a:cubicBezTo>
                    <a:pt x="54" y="825"/>
                    <a:pt x="54" y="825"/>
                    <a:pt x="54" y="825"/>
                  </a:cubicBezTo>
                  <a:cubicBezTo>
                    <a:pt x="48" y="831"/>
                    <a:pt x="40" y="834"/>
                    <a:pt x="33" y="8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140200" y="4865687"/>
              <a:ext cx="301625" cy="500063"/>
            </a:xfrm>
            <a:custGeom>
              <a:avLst/>
              <a:gdLst>
                <a:gd name="T0" fmla="*/ 50 w 298"/>
                <a:gd name="T1" fmla="*/ 492 h 492"/>
                <a:gd name="T2" fmla="*/ 40 w 298"/>
                <a:gd name="T3" fmla="*/ 490 h 492"/>
                <a:gd name="T4" fmla="*/ 20 w 298"/>
                <a:gd name="T5" fmla="*/ 464 h 492"/>
                <a:gd name="T6" fmla="*/ 1 w 298"/>
                <a:gd name="T7" fmla="*/ 252 h 492"/>
                <a:gd name="T8" fmla="*/ 10 w 298"/>
                <a:gd name="T9" fmla="*/ 228 h 492"/>
                <a:gd name="T10" fmla="*/ 227 w 298"/>
                <a:gd name="T11" fmla="*/ 11 h 492"/>
                <a:gd name="T12" fmla="*/ 259 w 298"/>
                <a:gd name="T13" fmla="*/ 4 h 492"/>
                <a:gd name="T14" fmla="*/ 278 w 298"/>
                <a:gd name="T15" fmla="*/ 29 h 492"/>
                <a:gd name="T16" fmla="*/ 297 w 298"/>
                <a:gd name="T17" fmla="*/ 242 h 492"/>
                <a:gd name="T18" fmla="*/ 289 w 298"/>
                <a:gd name="T19" fmla="*/ 266 h 492"/>
                <a:gd name="T20" fmla="*/ 71 w 298"/>
                <a:gd name="T21" fmla="*/ 483 h 492"/>
                <a:gd name="T22" fmla="*/ 50 w 298"/>
                <a:gd name="T23" fmla="*/ 492 h 492"/>
                <a:gd name="T24" fmla="*/ 62 w 298"/>
                <a:gd name="T25" fmla="*/ 260 h 492"/>
                <a:gd name="T26" fmla="*/ 74 w 298"/>
                <a:gd name="T27" fmla="*/ 395 h 492"/>
                <a:gd name="T28" fmla="*/ 236 w 298"/>
                <a:gd name="T29" fmla="*/ 233 h 492"/>
                <a:gd name="T30" fmla="*/ 224 w 298"/>
                <a:gd name="T31" fmla="*/ 99 h 492"/>
                <a:gd name="T32" fmla="*/ 62 w 298"/>
                <a:gd name="T33" fmla="*/ 26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492">
                  <a:moveTo>
                    <a:pt x="50" y="492"/>
                  </a:moveTo>
                  <a:cubicBezTo>
                    <a:pt x="46" y="492"/>
                    <a:pt x="43" y="491"/>
                    <a:pt x="40" y="490"/>
                  </a:cubicBezTo>
                  <a:cubicBezTo>
                    <a:pt x="29" y="486"/>
                    <a:pt x="21" y="476"/>
                    <a:pt x="20" y="464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0" y="243"/>
                    <a:pt x="3" y="234"/>
                    <a:pt x="10" y="228"/>
                  </a:cubicBezTo>
                  <a:cubicBezTo>
                    <a:pt x="227" y="11"/>
                    <a:pt x="227" y="11"/>
                    <a:pt x="227" y="11"/>
                  </a:cubicBezTo>
                  <a:cubicBezTo>
                    <a:pt x="235" y="2"/>
                    <a:pt x="248" y="0"/>
                    <a:pt x="259" y="4"/>
                  </a:cubicBezTo>
                  <a:cubicBezTo>
                    <a:pt x="270" y="7"/>
                    <a:pt x="277" y="17"/>
                    <a:pt x="278" y="29"/>
                  </a:cubicBezTo>
                  <a:cubicBezTo>
                    <a:pt x="297" y="242"/>
                    <a:pt x="297" y="242"/>
                    <a:pt x="297" y="242"/>
                  </a:cubicBezTo>
                  <a:cubicBezTo>
                    <a:pt x="298" y="251"/>
                    <a:pt x="295" y="259"/>
                    <a:pt x="289" y="266"/>
                  </a:cubicBezTo>
                  <a:cubicBezTo>
                    <a:pt x="71" y="483"/>
                    <a:pt x="71" y="483"/>
                    <a:pt x="71" y="483"/>
                  </a:cubicBezTo>
                  <a:cubicBezTo>
                    <a:pt x="65" y="489"/>
                    <a:pt x="58" y="492"/>
                    <a:pt x="50" y="492"/>
                  </a:cubicBezTo>
                  <a:close/>
                  <a:moveTo>
                    <a:pt x="62" y="260"/>
                  </a:moveTo>
                  <a:cubicBezTo>
                    <a:pt x="74" y="395"/>
                    <a:pt x="74" y="395"/>
                    <a:pt x="74" y="395"/>
                  </a:cubicBezTo>
                  <a:cubicBezTo>
                    <a:pt x="236" y="233"/>
                    <a:pt x="236" y="233"/>
                    <a:pt x="236" y="233"/>
                  </a:cubicBezTo>
                  <a:cubicBezTo>
                    <a:pt x="224" y="99"/>
                    <a:pt x="224" y="99"/>
                    <a:pt x="224" y="99"/>
                  </a:cubicBezTo>
                  <a:lnTo>
                    <a:pt x="62" y="2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4157663" y="5083175"/>
              <a:ext cx="501650" cy="301625"/>
            </a:xfrm>
            <a:custGeom>
              <a:avLst/>
              <a:gdLst>
                <a:gd name="T0" fmla="*/ 245 w 494"/>
                <a:gd name="T1" fmla="*/ 297 h 297"/>
                <a:gd name="T2" fmla="*/ 242 w 494"/>
                <a:gd name="T3" fmla="*/ 296 h 297"/>
                <a:gd name="T4" fmla="*/ 29 w 494"/>
                <a:gd name="T5" fmla="*/ 278 h 297"/>
                <a:gd name="T6" fmla="*/ 4 w 494"/>
                <a:gd name="T7" fmla="*/ 258 h 297"/>
                <a:gd name="T8" fmla="*/ 11 w 494"/>
                <a:gd name="T9" fmla="*/ 226 h 297"/>
                <a:gd name="T10" fmla="*/ 228 w 494"/>
                <a:gd name="T11" fmla="*/ 9 h 297"/>
                <a:gd name="T12" fmla="*/ 252 w 494"/>
                <a:gd name="T13" fmla="*/ 0 h 297"/>
                <a:gd name="T14" fmla="*/ 464 w 494"/>
                <a:gd name="T15" fmla="*/ 19 h 297"/>
                <a:gd name="T16" fmla="*/ 490 w 494"/>
                <a:gd name="T17" fmla="*/ 39 h 297"/>
                <a:gd name="T18" fmla="*/ 483 w 494"/>
                <a:gd name="T19" fmla="*/ 70 h 297"/>
                <a:gd name="T20" fmla="*/ 266 w 494"/>
                <a:gd name="T21" fmla="*/ 288 h 297"/>
                <a:gd name="T22" fmla="*/ 245 w 494"/>
                <a:gd name="T23" fmla="*/ 297 h 297"/>
                <a:gd name="T24" fmla="*/ 99 w 494"/>
                <a:gd name="T25" fmla="*/ 223 h 297"/>
                <a:gd name="T26" fmla="*/ 233 w 494"/>
                <a:gd name="T27" fmla="*/ 235 h 297"/>
                <a:gd name="T28" fmla="*/ 395 w 494"/>
                <a:gd name="T29" fmla="*/ 73 h 297"/>
                <a:gd name="T30" fmla="*/ 261 w 494"/>
                <a:gd name="T31" fmla="*/ 62 h 297"/>
                <a:gd name="T32" fmla="*/ 99 w 494"/>
                <a:gd name="T33" fmla="*/ 22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4" h="297">
                  <a:moveTo>
                    <a:pt x="245" y="297"/>
                  </a:moveTo>
                  <a:cubicBezTo>
                    <a:pt x="244" y="297"/>
                    <a:pt x="243" y="297"/>
                    <a:pt x="242" y="296"/>
                  </a:cubicBezTo>
                  <a:cubicBezTo>
                    <a:pt x="29" y="278"/>
                    <a:pt x="29" y="278"/>
                    <a:pt x="29" y="278"/>
                  </a:cubicBezTo>
                  <a:cubicBezTo>
                    <a:pt x="18" y="277"/>
                    <a:pt x="8" y="269"/>
                    <a:pt x="4" y="258"/>
                  </a:cubicBezTo>
                  <a:cubicBezTo>
                    <a:pt x="0" y="247"/>
                    <a:pt x="2" y="235"/>
                    <a:pt x="11" y="226"/>
                  </a:cubicBezTo>
                  <a:cubicBezTo>
                    <a:pt x="228" y="9"/>
                    <a:pt x="228" y="9"/>
                    <a:pt x="228" y="9"/>
                  </a:cubicBezTo>
                  <a:cubicBezTo>
                    <a:pt x="234" y="3"/>
                    <a:pt x="243" y="0"/>
                    <a:pt x="252" y="0"/>
                  </a:cubicBezTo>
                  <a:cubicBezTo>
                    <a:pt x="464" y="19"/>
                    <a:pt x="464" y="19"/>
                    <a:pt x="464" y="19"/>
                  </a:cubicBezTo>
                  <a:cubicBezTo>
                    <a:pt x="476" y="20"/>
                    <a:pt x="486" y="28"/>
                    <a:pt x="490" y="39"/>
                  </a:cubicBezTo>
                  <a:cubicBezTo>
                    <a:pt x="494" y="50"/>
                    <a:pt x="491" y="62"/>
                    <a:pt x="483" y="70"/>
                  </a:cubicBezTo>
                  <a:cubicBezTo>
                    <a:pt x="266" y="288"/>
                    <a:pt x="266" y="288"/>
                    <a:pt x="266" y="288"/>
                  </a:cubicBezTo>
                  <a:cubicBezTo>
                    <a:pt x="260" y="293"/>
                    <a:pt x="252" y="297"/>
                    <a:pt x="245" y="297"/>
                  </a:cubicBezTo>
                  <a:close/>
                  <a:moveTo>
                    <a:pt x="99" y="223"/>
                  </a:moveTo>
                  <a:cubicBezTo>
                    <a:pt x="233" y="235"/>
                    <a:pt x="233" y="235"/>
                    <a:pt x="233" y="235"/>
                  </a:cubicBezTo>
                  <a:cubicBezTo>
                    <a:pt x="395" y="73"/>
                    <a:pt x="395" y="73"/>
                    <a:pt x="395" y="73"/>
                  </a:cubicBezTo>
                  <a:cubicBezTo>
                    <a:pt x="261" y="62"/>
                    <a:pt x="261" y="62"/>
                    <a:pt x="261" y="62"/>
                  </a:cubicBezTo>
                  <a:lnTo>
                    <a:pt x="99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4" name="Freeform 6"/>
          <p:cNvSpPr/>
          <p:nvPr userDrawn="1"/>
        </p:nvSpPr>
        <p:spPr bwMode="auto">
          <a:xfrm>
            <a:off x="3211785" y="296368"/>
            <a:ext cx="8975455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5" name="Freeform 11"/>
          <p:cNvSpPr/>
          <p:nvPr userDrawn="1"/>
        </p:nvSpPr>
        <p:spPr bwMode="auto">
          <a:xfrm>
            <a:off x="3106455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16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851" y="1247556"/>
            <a:ext cx="11307600" cy="4679788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marL="654685" indent="-252095" fontAlgn="ctr">
              <a:buClrTx/>
              <a:buSzPct val="50000"/>
              <a:buFont typeface="Wingdings" panose="05000000000000000000" pitchFamily="2" charset="2"/>
              <a:buChar char="p"/>
              <a:defRPr baseline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2pPr>
            <a:lvl3pPr fontAlgn="ctr">
              <a:defRPr lang="zh-CN" altLang="en-US" baseline="0" dirty="0" smtClean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defRPr>
            </a:lvl3pPr>
            <a:lvl4pPr fontAlgn="ctr"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4pPr>
            <a:lvl5pPr marL="1802765" indent="-201295" fontAlgn="ctr">
              <a:buClrTx/>
              <a:buFont typeface="Huawei Sans" panose="020C0503030203020204" pitchFamily="34" charset="0"/>
              <a:buChar char="~"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5pPr>
          </a:lstStyle>
          <a:p>
            <a:pPr eaLnBrk="1" hangingPunct="1"/>
            <a:r>
              <a:rPr lang="zh-CN" altLang="en-US" dirty="0" smtClean="0"/>
              <a:t>学完本课程后，您将能够：</a:t>
            </a:r>
            <a:endParaRPr lang="en-US" altLang="zh-CN" dirty="0"/>
          </a:p>
          <a:p>
            <a:pPr lvl="1"/>
            <a:r>
              <a:rPr lang="zh-CN" altLang="en-US" dirty="0"/>
              <a:t>第二</a:t>
            </a:r>
            <a:r>
              <a:rPr lang="zh-CN" altLang="en-US" dirty="0" smtClean="0"/>
              <a:t>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  <a:p>
            <a:pPr eaLnBrk="1" hangingPunct="1"/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#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1664752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目录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87159" y="515380"/>
            <a:ext cx="358195" cy="426359"/>
            <a:chOff x="3295650" y="230188"/>
            <a:chExt cx="936625" cy="1114426"/>
          </a:xfrm>
          <a:solidFill>
            <a:schemeClr val="bg1"/>
          </a:solidFill>
        </p:grpSpPr>
        <p:sp>
          <p:nvSpPr>
            <p:cNvPr id="8" name="Rectangle 16"/>
            <p:cNvSpPr>
              <a:spLocks noChangeArrowheads="1"/>
            </p:cNvSpPr>
            <p:nvPr/>
          </p:nvSpPr>
          <p:spPr bwMode="auto">
            <a:xfrm>
              <a:off x="3959225" y="876301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3959225" y="777876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3959225" y="67786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3959225" y="582613"/>
              <a:ext cx="182563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3676650" y="1101726"/>
              <a:ext cx="469900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3676650" y="1198563"/>
              <a:ext cx="469900" cy="49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4" name="Freeform 22"/>
            <p:cNvSpPr/>
            <p:nvPr/>
          </p:nvSpPr>
          <p:spPr bwMode="auto">
            <a:xfrm>
              <a:off x="3590925" y="482601"/>
              <a:ext cx="641350" cy="862013"/>
            </a:xfrm>
            <a:custGeom>
              <a:avLst/>
              <a:gdLst>
                <a:gd name="T0" fmla="*/ 229 w 404"/>
                <a:gd name="T1" fmla="*/ 0 h 543"/>
                <a:gd name="T2" fmla="*/ 229 w 404"/>
                <a:gd name="T3" fmla="*/ 30 h 543"/>
                <a:gd name="T4" fmla="*/ 373 w 404"/>
                <a:gd name="T5" fmla="*/ 30 h 543"/>
                <a:gd name="T6" fmla="*/ 373 w 404"/>
                <a:gd name="T7" fmla="*/ 513 h 543"/>
                <a:gd name="T8" fmla="*/ 33 w 404"/>
                <a:gd name="T9" fmla="*/ 513 h 543"/>
                <a:gd name="T10" fmla="*/ 31 w 404"/>
                <a:gd name="T11" fmla="*/ 387 h 543"/>
                <a:gd name="T12" fmla="*/ 0 w 404"/>
                <a:gd name="T13" fmla="*/ 387 h 543"/>
                <a:gd name="T14" fmla="*/ 0 w 404"/>
                <a:gd name="T15" fmla="*/ 543 h 543"/>
                <a:gd name="T16" fmla="*/ 404 w 404"/>
                <a:gd name="T17" fmla="*/ 543 h 543"/>
                <a:gd name="T18" fmla="*/ 404 w 404"/>
                <a:gd name="T19" fmla="*/ 0 h 543"/>
                <a:gd name="T20" fmla="*/ 229 w 404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4" h="543">
                  <a:moveTo>
                    <a:pt x="229" y="0"/>
                  </a:moveTo>
                  <a:lnTo>
                    <a:pt x="229" y="30"/>
                  </a:lnTo>
                  <a:lnTo>
                    <a:pt x="373" y="30"/>
                  </a:lnTo>
                  <a:lnTo>
                    <a:pt x="373" y="513"/>
                  </a:lnTo>
                  <a:lnTo>
                    <a:pt x="33" y="513"/>
                  </a:lnTo>
                  <a:lnTo>
                    <a:pt x="31" y="387"/>
                  </a:lnTo>
                  <a:lnTo>
                    <a:pt x="0" y="387"/>
                  </a:lnTo>
                  <a:lnTo>
                    <a:pt x="0" y="543"/>
                  </a:lnTo>
                  <a:lnTo>
                    <a:pt x="404" y="543"/>
                  </a:lnTo>
                  <a:lnTo>
                    <a:pt x="404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/>
          </p:nvSpPr>
          <p:spPr bwMode="auto">
            <a:xfrm>
              <a:off x="3959225" y="989013"/>
              <a:ext cx="182563" cy="476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6" name="Freeform 24"/>
            <p:cNvSpPr>
              <a:spLocks noEditPoints="1"/>
            </p:cNvSpPr>
            <p:nvPr/>
          </p:nvSpPr>
          <p:spPr bwMode="auto">
            <a:xfrm>
              <a:off x="3295650" y="230188"/>
              <a:ext cx="639763" cy="852488"/>
            </a:xfrm>
            <a:custGeom>
              <a:avLst/>
              <a:gdLst>
                <a:gd name="T0" fmla="*/ 403 w 403"/>
                <a:gd name="T1" fmla="*/ 0 h 537"/>
                <a:gd name="T2" fmla="*/ 0 w 403"/>
                <a:gd name="T3" fmla="*/ 0 h 537"/>
                <a:gd name="T4" fmla="*/ 0 w 403"/>
                <a:gd name="T5" fmla="*/ 447 h 537"/>
                <a:gd name="T6" fmla="*/ 92 w 403"/>
                <a:gd name="T7" fmla="*/ 537 h 537"/>
                <a:gd name="T8" fmla="*/ 403 w 403"/>
                <a:gd name="T9" fmla="*/ 537 h 537"/>
                <a:gd name="T10" fmla="*/ 403 w 403"/>
                <a:gd name="T11" fmla="*/ 0 h 537"/>
                <a:gd name="T12" fmla="*/ 373 w 403"/>
                <a:gd name="T13" fmla="*/ 508 h 537"/>
                <a:gd name="T14" fmla="*/ 108 w 403"/>
                <a:gd name="T15" fmla="*/ 508 h 537"/>
                <a:gd name="T16" fmla="*/ 108 w 403"/>
                <a:gd name="T17" fmla="*/ 433 h 537"/>
                <a:gd name="T18" fmla="*/ 30 w 403"/>
                <a:gd name="T19" fmla="*/ 433 h 537"/>
                <a:gd name="T20" fmla="*/ 30 w 403"/>
                <a:gd name="T21" fmla="*/ 31 h 537"/>
                <a:gd name="T22" fmla="*/ 373 w 403"/>
                <a:gd name="T23" fmla="*/ 31 h 537"/>
                <a:gd name="T24" fmla="*/ 373 w 403"/>
                <a:gd name="T25" fmla="*/ 50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3" h="537">
                  <a:moveTo>
                    <a:pt x="403" y="0"/>
                  </a:moveTo>
                  <a:lnTo>
                    <a:pt x="0" y="0"/>
                  </a:lnTo>
                  <a:lnTo>
                    <a:pt x="0" y="447"/>
                  </a:lnTo>
                  <a:lnTo>
                    <a:pt x="92" y="537"/>
                  </a:lnTo>
                  <a:lnTo>
                    <a:pt x="403" y="537"/>
                  </a:lnTo>
                  <a:lnTo>
                    <a:pt x="403" y="0"/>
                  </a:lnTo>
                  <a:close/>
                  <a:moveTo>
                    <a:pt x="373" y="508"/>
                  </a:moveTo>
                  <a:lnTo>
                    <a:pt x="108" y="508"/>
                  </a:lnTo>
                  <a:lnTo>
                    <a:pt x="108" y="433"/>
                  </a:lnTo>
                  <a:lnTo>
                    <a:pt x="30" y="433"/>
                  </a:lnTo>
                  <a:lnTo>
                    <a:pt x="30" y="31"/>
                  </a:lnTo>
                  <a:lnTo>
                    <a:pt x="373" y="31"/>
                  </a:lnTo>
                  <a:lnTo>
                    <a:pt x="373" y="5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7" name="Rectangle 25"/>
            <p:cNvSpPr>
              <a:spLocks noChangeArrowheads="1"/>
            </p:cNvSpPr>
            <p:nvPr/>
          </p:nvSpPr>
          <p:spPr bwMode="auto">
            <a:xfrm>
              <a:off x="3441700" y="376238"/>
              <a:ext cx="176213" cy="323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3411538" y="755651"/>
              <a:ext cx="438150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19" name="Rectangle 27"/>
            <p:cNvSpPr>
              <a:spLocks noChangeArrowheads="1"/>
            </p:cNvSpPr>
            <p:nvPr/>
          </p:nvSpPr>
          <p:spPr bwMode="auto">
            <a:xfrm>
              <a:off x="3670300" y="565151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0" name="Rectangle 28"/>
            <p:cNvSpPr>
              <a:spLocks noChangeArrowheads="1"/>
            </p:cNvSpPr>
            <p:nvPr/>
          </p:nvSpPr>
          <p:spPr bwMode="auto">
            <a:xfrm>
              <a:off x="3670300" y="658813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1" name="Rectangle 29"/>
            <p:cNvSpPr>
              <a:spLocks noChangeArrowheads="1"/>
            </p:cNvSpPr>
            <p:nvPr/>
          </p:nvSpPr>
          <p:spPr bwMode="auto">
            <a:xfrm>
              <a:off x="3670300" y="471488"/>
              <a:ext cx="179388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3670300" y="376238"/>
              <a:ext cx="179388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3411538" y="842963"/>
              <a:ext cx="438150" cy="444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24" name="Freeform 6"/>
          <p:cNvSpPr/>
          <p:nvPr userDrawn="1"/>
        </p:nvSpPr>
        <p:spPr bwMode="auto">
          <a:xfrm>
            <a:off x="3211785" y="296368"/>
            <a:ext cx="8975455" cy="864888"/>
          </a:xfrm>
          <a:custGeom>
            <a:avLst/>
            <a:gdLst>
              <a:gd name="T0" fmla="*/ 6409 w 6533"/>
              <a:gd name="T1" fmla="*/ 0 h 617"/>
              <a:gd name="T2" fmla="*/ 0 w 6533"/>
              <a:gd name="T3" fmla="*/ 0 h 617"/>
              <a:gd name="T4" fmla="*/ 126 w 6533"/>
              <a:gd name="T5" fmla="*/ 310 h 617"/>
              <a:gd name="T6" fmla="*/ 0 w 6533"/>
              <a:gd name="T7" fmla="*/ 617 h 617"/>
              <a:gd name="T8" fmla="*/ 6409 w 6533"/>
              <a:gd name="T9" fmla="*/ 617 h 617"/>
              <a:gd name="T10" fmla="*/ 6533 w 6533"/>
              <a:gd name="T11" fmla="*/ 310 h 617"/>
              <a:gd name="T12" fmla="*/ 6409 w 6533"/>
              <a:gd name="T13" fmla="*/ 0 h 617"/>
              <a:gd name="connsiteX0" fmla="*/ 9810 w 9810"/>
              <a:gd name="connsiteY0" fmla="*/ 0 h 10000"/>
              <a:gd name="connsiteX1" fmla="*/ 0 w 9810"/>
              <a:gd name="connsiteY1" fmla="*/ 0 h 10000"/>
              <a:gd name="connsiteX2" fmla="*/ 193 w 9810"/>
              <a:gd name="connsiteY2" fmla="*/ 5024 h 10000"/>
              <a:gd name="connsiteX3" fmla="*/ 0 w 9810"/>
              <a:gd name="connsiteY3" fmla="*/ 10000 h 10000"/>
              <a:gd name="connsiteX4" fmla="*/ 9810 w 9810"/>
              <a:gd name="connsiteY4" fmla="*/ 10000 h 10000"/>
              <a:gd name="connsiteX5" fmla="*/ 7589 w 9810"/>
              <a:gd name="connsiteY5" fmla="*/ 5574 h 10000"/>
              <a:gd name="connsiteX6" fmla="*/ 9810 w 9810"/>
              <a:gd name="connsiteY6" fmla="*/ 0 h 10000"/>
              <a:gd name="connsiteX0-1" fmla="*/ 7021 w 10000"/>
              <a:gd name="connsiteY0-2" fmla="*/ 0 h 10000"/>
              <a:gd name="connsiteX1-3" fmla="*/ 0 w 10000"/>
              <a:gd name="connsiteY1-4" fmla="*/ 0 h 10000"/>
              <a:gd name="connsiteX2-5" fmla="*/ 197 w 10000"/>
              <a:gd name="connsiteY2-6" fmla="*/ 5024 h 10000"/>
              <a:gd name="connsiteX3-7" fmla="*/ 0 w 10000"/>
              <a:gd name="connsiteY3-8" fmla="*/ 10000 h 10000"/>
              <a:gd name="connsiteX4-9" fmla="*/ 10000 w 10000"/>
              <a:gd name="connsiteY4-10" fmla="*/ 10000 h 10000"/>
              <a:gd name="connsiteX5-11" fmla="*/ 7736 w 10000"/>
              <a:gd name="connsiteY5-12" fmla="*/ 5574 h 10000"/>
              <a:gd name="connsiteX6-13" fmla="*/ 7021 w 10000"/>
              <a:gd name="connsiteY6-14" fmla="*/ 0 h 10000"/>
              <a:gd name="connsiteX0-15" fmla="*/ 7021 w 7736"/>
              <a:gd name="connsiteY0-16" fmla="*/ 0 h 10038"/>
              <a:gd name="connsiteX1-17" fmla="*/ 0 w 7736"/>
              <a:gd name="connsiteY1-18" fmla="*/ 0 h 10038"/>
              <a:gd name="connsiteX2-19" fmla="*/ 197 w 7736"/>
              <a:gd name="connsiteY2-20" fmla="*/ 5024 h 10038"/>
              <a:gd name="connsiteX3-21" fmla="*/ 0 w 7736"/>
              <a:gd name="connsiteY3-22" fmla="*/ 10000 h 10038"/>
              <a:gd name="connsiteX4-23" fmla="*/ 7017 w 7736"/>
              <a:gd name="connsiteY4-24" fmla="*/ 10038 h 10038"/>
              <a:gd name="connsiteX5-25" fmla="*/ 7736 w 7736"/>
              <a:gd name="connsiteY5-26" fmla="*/ 5574 h 10038"/>
              <a:gd name="connsiteX6-27" fmla="*/ 7021 w 7736"/>
              <a:gd name="connsiteY6-28" fmla="*/ 0 h 10038"/>
              <a:gd name="connsiteX0-29" fmla="*/ 9076 w 9316"/>
              <a:gd name="connsiteY0-30" fmla="*/ 0 h 10000"/>
              <a:gd name="connsiteX1-31" fmla="*/ 0 w 9316"/>
              <a:gd name="connsiteY1-32" fmla="*/ 0 h 10000"/>
              <a:gd name="connsiteX2-33" fmla="*/ 255 w 9316"/>
              <a:gd name="connsiteY2-34" fmla="*/ 5005 h 10000"/>
              <a:gd name="connsiteX3-35" fmla="*/ 0 w 9316"/>
              <a:gd name="connsiteY3-36" fmla="*/ 9962 h 10000"/>
              <a:gd name="connsiteX4-37" fmla="*/ 9071 w 9316"/>
              <a:gd name="connsiteY4-38" fmla="*/ 10000 h 10000"/>
              <a:gd name="connsiteX5-39" fmla="*/ 9316 w 9316"/>
              <a:gd name="connsiteY5-40" fmla="*/ 5668 h 10000"/>
              <a:gd name="connsiteX6-41" fmla="*/ 9076 w 9316"/>
              <a:gd name="connsiteY6-42" fmla="*/ 0 h 10000"/>
              <a:gd name="connsiteX0-43" fmla="*/ 9742 w 10000"/>
              <a:gd name="connsiteY0-44" fmla="*/ 0 h 10000"/>
              <a:gd name="connsiteX1-45" fmla="*/ 0 w 10000"/>
              <a:gd name="connsiteY1-46" fmla="*/ 0 h 10000"/>
              <a:gd name="connsiteX2-47" fmla="*/ 274 w 10000"/>
              <a:gd name="connsiteY2-48" fmla="*/ 5005 h 10000"/>
              <a:gd name="connsiteX3-49" fmla="*/ 0 w 10000"/>
              <a:gd name="connsiteY3-50" fmla="*/ 9962 h 10000"/>
              <a:gd name="connsiteX4-51" fmla="*/ 9737 w 10000"/>
              <a:gd name="connsiteY4-52" fmla="*/ 10000 h 10000"/>
              <a:gd name="connsiteX5-53" fmla="*/ 10000 w 10000"/>
              <a:gd name="connsiteY5-54" fmla="*/ 5668 h 10000"/>
              <a:gd name="connsiteX6-55" fmla="*/ 9742 w 10000"/>
              <a:gd name="connsiteY6-56" fmla="*/ 0 h 10000"/>
              <a:gd name="connsiteX0-57" fmla="*/ 9742 w 9877"/>
              <a:gd name="connsiteY0-58" fmla="*/ 0 h 10000"/>
              <a:gd name="connsiteX1-59" fmla="*/ 0 w 9877"/>
              <a:gd name="connsiteY1-60" fmla="*/ 0 h 10000"/>
              <a:gd name="connsiteX2-61" fmla="*/ 274 w 9877"/>
              <a:gd name="connsiteY2-62" fmla="*/ 5005 h 10000"/>
              <a:gd name="connsiteX3-63" fmla="*/ 0 w 9877"/>
              <a:gd name="connsiteY3-64" fmla="*/ 9962 h 10000"/>
              <a:gd name="connsiteX4-65" fmla="*/ 9737 w 9877"/>
              <a:gd name="connsiteY4-66" fmla="*/ 10000 h 10000"/>
              <a:gd name="connsiteX5-67" fmla="*/ 9738 w 9877"/>
              <a:gd name="connsiteY5-68" fmla="*/ 5783 h 10000"/>
              <a:gd name="connsiteX6-69" fmla="*/ 9742 w 9877"/>
              <a:gd name="connsiteY6-70" fmla="*/ 0 h 10000"/>
              <a:gd name="connsiteX0-71" fmla="*/ 9863 w 9991"/>
              <a:gd name="connsiteY0-72" fmla="*/ 0 h 10000"/>
              <a:gd name="connsiteX1-73" fmla="*/ 0 w 9991"/>
              <a:gd name="connsiteY1-74" fmla="*/ 0 h 10000"/>
              <a:gd name="connsiteX2-75" fmla="*/ 277 w 9991"/>
              <a:gd name="connsiteY2-76" fmla="*/ 5005 h 10000"/>
              <a:gd name="connsiteX3-77" fmla="*/ 0 w 9991"/>
              <a:gd name="connsiteY3-78" fmla="*/ 9962 h 10000"/>
              <a:gd name="connsiteX4-79" fmla="*/ 9858 w 9991"/>
              <a:gd name="connsiteY4-80" fmla="*/ 10000 h 10000"/>
              <a:gd name="connsiteX5-81" fmla="*/ 9817 w 9991"/>
              <a:gd name="connsiteY5-82" fmla="*/ 5783 h 10000"/>
              <a:gd name="connsiteX6-83" fmla="*/ 9863 w 9991"/>
              <a:gd name="connsiteY6-84" fmla="*/ 0 h 10000"/>
              <a:gd name="connsiteX0-85" fmla="*/ 9872 w 10014"/>
              <a:gd name="connsiteY0-86" fmla="*/ 0 h 10000"/>
              <a:gd name="connsiteX1-87" fmla="*/ 0 w 10014"/>
              <a:gd name="connsiteY1-88" fmla="*/ 0 h 10000"/>
              <a:gd name="connsiteX2-89" fmla="*/ 277 w 10014"/>
              <a:gd name="connsiteY2-90" fmla="*/ 5005 h 10000"/>
              <a:gd name="connsiteX3-91" fmla="*/ 0 w 10014"/>
              <a:gd name="connsiteY3-92" fmla="*/ 9962 h 10000"/>
              <a:gd name="connsiteX4-93" fmla="*/ 9867 w 10014"/>
              <a:gd name="connsiteY4-94" fmla="*/ 10000 h 10000"/>
              <a:gd name="connsiteX5-95" fmla="*/ 9890 w 10014"/>
              <a:gd name="connsiteY5-96" fmla="*/ 5745 h 10000"/>
              <a:gd name="connsiteX6-97" fmla="*/ 9872 w 10014"/>
              <a:gd name="connsiteY6-98" fmla="*/ 0 h 10000"/>
              <a:gd name="connsiteX0-99" fmla="*/ 9872 w 10030"/>
              <a:gd name="connsiteY0-100" fmla="*/ 0 h 10000"/>
              <a:gd name="connsiteX1-101" fmla="*/ 0 w 10030"/>
              <a:gd name="connsiteY1-102" fmla="*/ 0 h 10000"/>
              <a:gd name="connsiteX2-103" fmla="*/ 277 w 10030"/>
              <a:gd name="connsiteY2-104" fmla="*/ 5005 h 10000"/>
              <a:gd name="connsiteX3-105" fmla="*/ 0 w 10030"/>
              <a:gd name="connsiteY3-106" fmla="*/ 9962 h 10000"/>
              <a:gd name="connsiteX4-107" fmla="*/ 9867 w 10030"/>
              <a:gd name="connsiteY4-108" fmla="*/ 10000 h 10000"/>
              <a:gd name="connsiteX5-109" fmla="*/ 9890 w 10030"/>
              <a:gd name="connsiteY5-110" fmla="*/ 5745 h 10000"/>
              <a:gd name="connsiteX6-111" fmla="*/ 9872 w 10030"/>
              <a:gd name="connsiteY6-112" fmla="*/ 0 h 10000"/>
              <a:gd name="connsiteX0-113" fmla="*/ 9872 w 9921"/>
              <a:gd name="connsiteY0-114" fmla="*/ 0 h 10000"/>
              <a:gd name="connsiteX1-115" fmla="*/ 0 w 9921"/>
              <a:gd name="connsiteY1-116" fmla="*/ 0 h 10000"/>
              <a:gd name="connsiteX2-117" fmla="*/ 277 w 9921"/>
              <a:gd name="connsiteY2-118" fmla="*/ 5005 h 10000"/>
              <a:gd name="connsiteX3-119" fmla="*/ 0 w 9921"/>
              <a:gd name="connsiteY3-120" fmla="*/ 9962 h 10000"/>
              <a:gd name="connsiteX4-121" fmla="*/ 9867 w 9921"/>
              <a:gd name="connsiteY4-122" fmla="*/ 10000 h 10000"/>
              <a:gd name="connsiteX5-123" fmla="*/ 9890 w 9921"/>
              <a:gd name="connsiteY5-124" fmla="*/ 5745 h 10000"/>
              <a:gd name="connsiteX6-125" fmla="*/ 9872 w 9921"/>
              <a:gd name="connsiteY6-126" fmla="*/ 0 h 10000"/>
              <a:gd name="connsiteX0-127" fmla="*/ 9951 w 9974"/>
              <a:gd name="connsiteY0-128" fmla="*/ 0 h 10000"/>
              <a:gd name="connsiteX1-129" fmla="*/ 0 w 9974"/>
              <a:gd name="connsiteY1-130" fmla="*/ 0 h 10000"/>
              <a:gd name="connsiteX2-131" fmla="*/ 279 w 9974"/>
              <a:gd name="connsiteY2-132" fmla="*/ 5005 h 10000"/>
              <a:gd name="connsiteX3-133" fmla="*/ 0 w 9974"/>
              <a:gd name="connsiteY3-134" fmla="*/ 9962 h 10000"/>
              <a:gd name="connsiteX4-135" fmla="*/ 9946 w 9974"/>
              <a:gd name="connsiteY4-136" fmla="*/ 10000 h 10000"/>
              <a:gd name="connsiteX5-137" fmla="*/ 9969 w 9974"/>
              <a:gd name="connsiteY5-138" fmla="*/ 5745 h 10000"/>
              <a:gd name="connsiteX6-139" fmla="*/ 9951 w 9974"/>
              <a:gd name="connsiteY6-140" fmla="*/ 0 h 10000"/>
              <a:gd name="connsiteX0-141" fmla="*/ 9977 w 10001"/>
              <a:gd name="connsiteY0-142" fmla="*/ 0 h 10000"/>
              <a:gd name="connsiteX1-143" fmla="*/ 0 w 10001"/>
              <a:gd name="connsiteY1-144" fmla="*/ 0 h 10000"/>
              <a:gd name="connsiteX2-145" fmla="*/ 280 w 10001"/>
              <a:gd name="connsiteY2-146" fmla="*/ 5005 h 10000"/>
              <a:gd name="connsiteX3-147" fmla="*/ 0 w 10001"/>
              <a:gd name="connsiteY3-148" fmla="*/ 9962 h 10000"/>
              <a:gd name="connsiteX4-149" fmla="*/ 9972 w 10001"/>
              <a:gd name="connsiteY4-150" fmla="*/ 10000 h 10000"/>
              <a:gd name="connsiteX5-151" fmla="*/ 9995 w 10001"/>
              <a:gd name="connsiteY5-152" fmla="*/ 5745 h 10000"/>
              <a:gd name="connsiteX6-153" fmla="*/ 9977 w 10001"/>
              <a:gd name="connsiteY6-154" fmla="*/ 0 h 10000"/>
              <a:gd name="connsiteX0-155" fmla="*/ 9977 w 10001"/>
              <a:gd name="connsiteY0-156" fmla="*/ 0 h 10000"/>
              <a:gd name="connsiteX1-157" fmla="*/ 0 w 10001"/>
              <a:gd name="connsiteY1-158" fmla="*/ 0 h 10000"/>
              <a:gd name="connsiteX2-159" fmla="*/ 280 w 10001"/>
              <a:gd name="connsiteY2-160" fmla="*/ 5005 h 10000"/>
              <a:gd name="connsiteX3-161" fmla="*/ 0 w 10001"/>
              <a:gd name="connsiteY3-162" fmla="*/ 9962 h 10000"/>
              <a:gd name="connsiteX4-163" fmla="*/ 9972 w 10001"/>
              <a:gd name="connsiteY4-164" fmla="*/ 10000 h 10000"/>
              <a:gd name="connsiteX5-165" fmla="*/ 9995 w 10001"/>
              <a:gd name="connsiteY5-166" fmla="*/ 5745 h 10000"/>
              <a:gd name="connsiteX6-167" fmla="*/ 9977 w 10001"/>
              <a:gd name="connsiteY6-168" fmla="*/ 0 h 10000"/>
              <a:gd name="connsiteX0-169" fmla="*/ 9977 w 10001"/>
              <a:gd name="connsiteY0-170" fmla="*/ 0 h 10000"/>
              <a:gd name="connsiteX1-171" fmla="*/ 0 w 10001"/>
              <a:gd name="connsiteY1-172" fmla="*/ 0 h 10000"/>
              <a:gd name="connsiteX2-173" fmla="*/ 280 w 10001"/>
              <a:gd name="connsiteY2-174" fmla="*/ 5005 h 10000"/>
              <a:gd name="connsiteX3-175" fmla="*/ 0 w 10001"/>
              <a:gd name="connsiteY3-176" fmla="*/ 9962 h 10000"/>
              <a:gd name="connsiteX4-177" fmla="*/ 9972 w 10001"/>
              <a:gd name="connsiteY4-178" fmla="*/ 10000 h 10000"/>
              <a:gd name="connsiteX5-179" fmla="*/ 9995 w 10001"/>
              <a:gd name="connsiteY5-180" fmla="*/ 5745 h 10000"/>
              <a:gd name="connsiteX6-181" fmla="*/ 9977 w 10001"/>
              <a:gd name="connsiteY6-182" fmla="*/ 0 h 10000"/>
              <a:gd name="connsiteX0-183" fmla="*/ 9977 w 9995"/>
              <a:gd name="connsiteY0-184" fmla="*/ 0 h 10000"/>
              <a:gd name="connsiteX1-185" fmla="*/ 0 w 9995"/>
              <a:gd name="connsiteY1-186" fmla="*/ 0 h 10000"/>
              <a:gd name="connsiteX2-187" fmla="*/ 280 w 9995"/>
              <a:gd name="connsiteY2-188" fmla="*/ 5005 h 10000"/>
              <a:gd name="connsiteX3-189" fmla="*/ 0 w 9995"/>
              <a:gd name="connsiteY3-190" fmla="*/ 9962 h 10000"/>
              <a:gd name="connsiteX4-191" fmla="*/ 9972 w 9995"/>
              <a:gd name="connsiteY4-192" fmla="*/ 10000 h 10000"/>
              <a:gd name="connsiteX5-193" fmla="*/ 9995 w 9995"/>
              <a:gd name="connsiteY5-194" fmla="*/ 5745 h 10000"/>
              <a:gd name="connsiteX6-195" fmla="*/ 9977 w 9995"/>
              <a:gd name="connsiteY6-196" fmla="*/ 0 h 10000"/>
              <a:gd name="connsiteX0-197" fmla="*/ 9999 w 10000"/>
              <a:gd name="connsiteY0-198" fmla="*/ 0 h 10000"/>
              <a:gd name="connsiteX1-199" fmla="*/ 0 w 10000"/>
              <a:gd name="connsiteY1-200" fmla="*/ 0 h 10000"/>
              <a:gd name="connsiteX2-201" fmla="*/ 280 w 10000"/>
              <a:gd name="connsiteY2-202" fmla="*/ 5005 h 10000"/>
              <a:gd name="connsiteX3-203" fmla="*/ 0 w 10000"/>
              <a:gd name="connsiteY3-204" fmla="*/ 9962 h 10000"/>
              <a:gd name="connsiteX4-205" fmla="*/ 9977 w 10000"/>
              <a:gd name="connsiteY4-206" fmla="*/ 10000 h 10000"/>
              <a:gd name="connsiteX5-207" fmla="*/ 10000 w 10000"/>
              <a:gd name="connsiteY5-208" fmla="*/ 5745 h 10000"/>
              <a:gd name="connsiteX6-209" fmla="*/ 9999 w 10000"/>
              <a:gd name="connsiteY6-210" fmla="*/ 0 h 10000"/>
              <a:gd name="connsiteX0-211" fmla="*/ 9999 w 10004"/>
              <a:gd name="connsiteY0-212" fmla="*/ 0 h 10000"/>
              <a:gd name="connsiteX1-213" fmla="*/ 0 w 10004"/>
              <a:gd name="connsiteY1-214" fmla="*/ 0 h 10000"/>
              <a:gd name="connsiteX2-215" fmla="*/ 280 w 10004"/>
              <a:gd name="connsiteY2-216" fmla="*/ 5005 h 10000"/>
              <a:gd name="connsiteX3-217" fmla="*/ 0 w 10004"/>
              <a:gd name="connsiteY3-218" fmla="*/ 9962 h 10000"/>
              <a:gd name="connsiteX4-219" fmla="*/ 10000 w 10004"/>
              <a:gd name="connsiteY4-220" fmla="*/ 10000 h 10000"/>
              <a:gd name="connsiteX5-221" fmla="*/ 10000 w 10004"/>
              <a:gd name="connsiteY5-222" fmla="*/ 5745 h 10000"/>
              <a:gd name="connsiteX6-223" fmla="*/ 9999 w 10004"/>
              <a:gd name="connsiteY6-224" fmla="*/ 0 h 10000"/>
              <a:gd name="connsiteX0-225" fmla="*/ 9999 w 10000"/>
              <a:gd name="connsiteY0-226" fmla="*/ 0 h 10000"/>
              <a:gd name="connsiteX1-227" fmla="*/ 0 w 10000"/>
              <a:gd name="connsiteY1-228" fmla="*/ 0 h 10000"/>
              <a:gd name="connsiteX2-229" fmla="*/ 280 w 10000"/>
              <a:gd name="connsiteY2-230" fmla="*/ 5005 h 10000"/>
              <a:gd name="connsiteX3-231" fmla="*/ 0 w 10000"/>
              <a:gd name="connsiteY3-232" fmla="*/ 9962 h 10000"/>
              <a:gd name="connsiteX4-233" fmla="*/ 10000 w 10000"/>
              <a:gd name="connsiteY4-234" fmla="*/ 10000 h 10000"/>
              <a:gd name="connsiteX5-235" fmla="*/ 10000 w 10000"/>
              <a:gd name="connsiteY5-236" fmla="*/ 5745 h 10000"/>
              <a:gd name="connsiteX6-237" fmla="*/ 9999 w 10000"/>
              <a:gd name="connsiteY6-238" fmla="*/ 0 h 10000"/>
              <a:gd name="connsiteX0-239" fmla="*/ 14796 w 14796"/>
              <a:gd name="connsiteY0-240" fmla="*/ 0 h 10000"/>
              <a:gd name="connsiteX1-241" fmla="*/ 0 w 14796"/>
              <a:gd name="connsiteY1-242" fmla="*/ 0 h 10000"/>
              <a:gd name="connsiteX2-243" fmla="*/ 280 w 14796"/>
              <a:gd name="connsiteY2-244" fmla="*/ 5005 h 10000"/>
              <a:gd name="connsiteX3-245" fmla="*/ 0 w 14796"/>
              <a:gd name="connsiteY3-246" fmla="*/ 9962 h 10000"/>
              <a:gd name="connsiteX4-247" fmla="*/ 10000 w 14796"/>
              <a:gd name="connsiteY4-248" fmla="*/ 10000 h 10000"/>
              <a:gd name="connsiteX5-249" fmla="*/ 10000 w 14796"/>
              <a:gd name="connsiteY5-250" fmla="*/ 5745 h 10000"/>
              <a:gd name="connsiteX6-251" fmla="*/ 14796 w 14796"/>
              <a:gd name="connsiteY6-252" fmla="*/ 0 h 10000"/>
              <a:gd name="connsiteX0-253" fmla="*/ 14796 w 14796"/>
              <a:gd name="connsiteY0-254" fmla="*/ 0 h 9968"/>
              <a:gd name="connsiteX1-255" fmla="*/ 0 w 14796"/>
              <a:gd name="connsiteY1-256" fmla="*/ 0 h 9968"/>
              <a:gd name="connsiteX2-257" fmla="*/ 280 w 14796"/>
              <a:gd name="connsiteY2-258" fmla="*/ 5005 h 9968"/>
              <a:gd name="connsiteX3-259" fmla="*/ 0 w 14796"/>
              <a:gd name="connsiteY3-260" fmla="*/ 9962 h 9968"/>
              <a:gd name="connsiteX4-261" fmla="*/ 14788 w 14796"/>
              <a:gd name="connsiteY4-262" fmla="*/ 9968 h 9968"/>
              <a:gd name="connsiteX5-263" fmla="*/ 10000 w 14796"/>
              <a:gd name="connsiteY5-264" fmla="*/ 5745 h 9968"/>
              <a:gd name="connsiteX6-265" fmla="*/ 14796 w 14796"/>
              <a:gd name="connsiteY6-266" fmla="*/ 0 h 9968"/>
              <a:gd name="connsiteX0-267" fmla="*/ 10000 w 10000"/>
              <a:gd name="connsiteY0-268" fmla="*/ 0 h 10000"/>
              <a:gd name="connsiteX1-269" fmla="*/ 0 w 10000"/>
              <a:gd name="connsiteY1-270" fmla="*/ 0 h 10000"/>
              <a:gd name="connsiteX2-271" fmla="*/ 189 w 10000"/>
              <a:gd name="connsiteY2-272" fmla="*/ 5021 h 10000"/>
              <a:gd name="connsiteX3-273" fmla="*/ 0 w 10000"/>
              <a:gd name="connsiteY3-274" fmla="*/ 9994 h 10000"/>
              <a:gd name="connsiteX4-275" fmla="*/ 9995 w 10000"/>
              <a:gd name="connsiteY4-276" fmla="*/ 10000 h 10000"/>
              <a:gd name="connsiteX5-277" fmla="*/ 9998 w 10000"/>
              <a:gd name="connsiteY5-278" fmla="*/ 6152 h 10000"/>
              <a:gd name="connsiteX6-279" fmla="*/ 10000 w 10000"/>
              <a:gd name="connsiteY6-280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0" y="0"/>
                </a:lnTo>
                <a:cubicBezTo>
                  <a:pt x="62" y="1674"/>
                  <a:pt x="124" y="3347"/>
                  <a:pt x="189" y="5021"/>
                </a:cubicBezTo>
                <a:cubicBezTo>
                  <a:pt x="124" y="6679"/>
                  <a:pt x="62" y="8336"/>
                  <a:pt x="0" y="9994"/>
                </a:cubicBezTo>
                <a:lnTo>
                  <a:pt x="9995" y="10000"/>
                </a:lnTo>
                <a:cubicBezTo>
                  <a:pt x="9993" y="8184"/>
                  <a:pt x="9998" y="8051"/>
                  <a:pt x="9998" y="6152"/>
                </a:cubicBezTo>
                <a:cubicBezTo>
                  <a:pt x="9996" y="3296"/>
                  <a:pt x="10001" y="2674"/>
                  <a:pt x="1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5" name="Freeform 11"/>
          <p:cNvSpPr/>
          <p:nvPr userDrawn="1"/>
        </p:nvSpPr>
        <p:spPr bwMode="auto">
          <a:xfrm>
            <a:off x="3106455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2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5851" y="1242452"/>
            <a:ext cx="11307600" cy="4680000"/>
          </a:xfrm>
          <a:prstGeom prst="rect">
            <a:avLst/>
          </a:prstGeom>
        </p:spPr>
        <p:txBody>
          <a:bodyPr/>
          <a:lstStyle>
            <a:lvl1pPr marL="457200" marR="0" indent="-457200" algn="just" defTabSz="800735" rtl="0" eaLnBrk="1" fontAlgn="ctr" latinLnBrk="0" hangingPunct="1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 typeface="+mj-lt"/>
              <a:buAutoNum type="arabicPeriod"/>
              <a:defRPr>
                <a:latin typeface="+mn-lt"/>
                <a:ea typeface="+mn-ea"/>
                <a:cs typeface="Huawei Sans" panose="020C0503030203020204" pitchFamily="34" charset="0"/>
              </a:defRPr>
            </a:lvl1pPr>
            <a:lvl2pPr fontAlgn="ctr">
              <a:buClrTx/>
              <a:buSzPct val="100000"/>
              <a:buFont typeface="Huawei Sans" panose="020C0503030203020204" pitchFamily="34" charset="0"/>
              <a:buChar char="▫"/>
              <a:defRPr>
                <a:latin typeface="+mn-lt"/>
              </a:defRPr>
            </a:lvl2pPr>
            <a:lvl3pPr>
              <a:defRPr/>
            </a:lvl3pPr>
            <a:lvl5pPr>
              <a:buNone/>
              <a:defRPr/>
            </a:lvl5pPr>
          </a:lstStyle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一级目录一</a:t>
            </a:r>
            <a:endParaRPr lang="en-US" altLang="zh-CN" dirty="0"/>
          </a:p>
          <a:p>
            <a:pPr marL="654050" lvl="1" indent="-457200">
              <a:buSzPct val="100000"/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一级目录二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一级目录三</a:t>
            </a:r>
            <a:endParaRPr lang="en-US" altLang="zh-CN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zh-CN" altLang="en-US" dirty="0"/>
              <a:t>一级目录四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#本节概述和学习目标(可选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6"/>
          <p:cNvSpPr>
            <a:spLocks noGrp="1"/>
          </p:cNvSpPr>
          <p:nvPr>
            <p:ph sz="quarter" idx="10"/>
          </p:nvPr>
        </p:nvSpPr>
        <p:spPr>
          <a:xfrm>
            <a:off x="444603" y="1247555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  <a:lvl2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2pPr>
            <a:lvl3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3pPr>
            <a:lvl4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4pPr>
            <a:lvl5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TextBox 10"/>
          <p:cNvSpPr txBox="1"/>
          <p:nvPr userDrawn="1"/>
        </p:nvSpPr>
        <p:spPr bwMode="auto">
          <a:xfrm>
            <a:off x="1594877" y="408780"/>
            <a:ext cx="9825899" cy="63955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9941" tIns="49967" rIns="99941" bIns="49967" rtlCol="0">
            <a:spAutoFit/>
          </a:bodyPr>
          <a:lstStyle/>
          <a:p>
            <a:pPr defTabSz="1000760" eaLnBrk="0" fontAlgn="ctr" hangingPunct="0"/>
            <a:r>
              <a:rPr lang="zh-CN" altLang="en-US" sz="35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本节概述和学习目标</a:t>
            </a:r>
            <a:endParaRPr lang="zh-CN" altLang="en-US" sz="3500" b="1" baseline="0" dirty="0">
              <a:solidFill>
                <a:schemeClr val="tx1">
                  <a:lumMod val="75000"/>
                  <a:lumOff val="25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5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87158" y="505779"/>
            <a:ext cx="374562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#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1594177" y="410400"/>
            <a:ext cx="9827761" cy="640800"/>
          </a:xfrm>
          <a:prstGeom prst="rect">
            <a:avLst/>
          </a:prstGeom>
        </p:spPr>
        <p:txBody>
          <a:bodyPr lIns="100800" tIns="50400" rIns="100800" bIns="50400" anchor="ctr" anchorCtr="0"/>
          <a:lstStyle>
            <a:lvl1pPr fontAlgn="ctr">
              <a:defRPr b="1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 smtClean="0"/>
              <a:t>单击</a:t>
            </a:r>
            <a:r>
              <a:rPr lang="zh-CN" altLang="en-US" dirty="0"/>
              <a:t>此处</a:t>
            </a:r>
            <a:r>
              <a:rPr lang="zh-CN" altLang="en-US" dirty="0" smtClean="0"/>
              <a:t>编辑</a:t>
            </a:r>
            <a:r>
              <a:rPr lang="zh-CN" altLang="en-US" dirty="0"/>
              <a:t>母版标题样式</a:t>
            </a:r>
            <a:endParaRPr lang="zh-CN" altLang="en-US" dirty="0"/>
          </a:p>
        </p:txBody>
      </p:sp>
      <p:sp>
        <p:nvSpPr>
          <p:cNvPr id="4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5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587158" y="505779"/>
            <a:ext cx="374562" cy="445558"/>
            <a:chOff x="-1647825" y="2492375"/>
            <a:chExt cx="1947863" cy="2316163"/>
          </a:xfrm>
          <a:solidFill>
            <a:schemeClr val="bg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-1647825" y="2492375"/>
              <a:ext cx="1947863" cy="2316163"/>
            </a:xfrm>
            <a:custGeom>
              <a:avLst/>
              <a:gdLst>
                <a:gd name="T0" fmla="*/ 301 w 2739"/>
                <a:gd name="T1" fmla="*/ 181 h 3258"/>
                <a:gd name="T2" fmla="*/ 182 w 2739"/>
                <a:gd name="T3" fmla="*/ 301 h 3258"/>
                <a:gd name="T4" fmla="*/ 182 w 2739"/>
                <a:gd name="T5" fmla="*/ 2955 h 3258"/>
                <a:gd name="T6" fmla="*/ 262 w 2739"/>
                <a:gd name="T7" fmla="*/ 3068 h 3258"/>
                <a:gd name="T8" fmla="*/ 863 w 2739"/>
                <a:gd name="T9" fmla="*/ 2756 h 3258"/>
                <a:gd name="T10" fmla="*/ 1377 w 2739"/>
                <a:gd name="T11" fmla="*/ 3046 h 3258"/>
                <a:gd name="T12" fmla="*/ 1950 w 2739"/>
                <a:gd name="T13" fmla="*/ 2756 h 3258"/>
                <a:gd name="T14" fmla="*/ 2482 w 2739"/>
                <a:gd name="T15" fmla="*/ 3066 h 3258"/>
                <a:gd name="T16" fmla="*/ 2557 w 2739"/>
                <a:gd name="T17" fmla="*/ 2955 h 3258"/>
                <a:gd name="T18" fmla="*/ 2557 w 2739"/>
                <a:gd name="T19" fmla="*/ 301 h 3258"/>
                <a:gd name="T20" fmla="*/ 2438 w 2739"/>
                <a:gd name="T21" fmla="*/ 181 h 3258"/>
                <a:gd name="T22" fmla="*/ 301 w 2739"/>
                <a:gd name="T23" fmla="*/ 181 h 3258"/>
                <a:gd name="T24" fmla="*/ 2449 w 2739"/>
                <a:gd name="T25" fmla="*/ 3258 h 3258"/>
                <a:gd name="T26" fmla="*/ 1944 w 2739"/>
                <a:gd name="T27" fmla="*/ 2963 h 3258"/>
                <a:gd name="T28" fmla="*/ 1372 w 2739"/>
                <a:gd name="T29" fmla="*/ 3252 h 3258"/>
                <a:gd name="T30" fmla="*/ 860 w 2739"/>
                <a:gd name="T31" fmla="*/ 2963 h 3258"/>
                <a:gd name="T32" fmla="*/ 291 w 2739"/>
                <a:gd name="T33" fmla="*/ 3257 h 3258"/>
                <a:gd name="T34" fmla="*/ 264 w 2739"/>
                <a:gd name="T35" fmla="*/ 3254 h 3258"/>
                <a:gd name="T36" fmla="*/ 0 w 2739"/>
                <a:gd name="T37" fmla="*/ 2955 h 3258"/>
                <a:gd name="T38" fmla="*/ 0 w 2739"/>
                <a:gd name="T39" fmla="*/ 301 h 3258"/>
                <a:gd name="T40" fmla="*/ 301 w 2739"/>
                <a:gd name="T41" fmla="*/ 0 h 3258"/>
                <a:gd name="T42" fmla="*/ 2438 w 2739"/>
                <a:gd name="T43" fmla="*/ 0 h 3258"/>
                <a:gd name="T44" fmla="*/ 2739 w 2739"/>
                <a:gd name="T45" fmla="*/ 301 h 3258"/>
                <a:gd name="T46" fmla="*/ 2739 w 2739"/>
                <a:gd name="T47" fmla="*/ 2955 h 3258"/>
                <a:gd name="T48" fmla="*/ 2480 w 2739"/>
                <a:gd name="T49" fmla="*/ 3253 h 3258"/>
                <a:gd name="T50" fmla="*/ 2449 w 2739"/>
                <a:gd name="T51" fmla="*/ 3258 h 3258"/>
                <a:gd name="T52" fmla="*/ 2449 w 2739"/>
                <a:gd name="T53" fmla="*/ 3258 h 3258"/>
                <a:gd name="T54" fmla="*/ 2449 w 2739"/>
                <a:gd name="T55" fmla="*/ 3258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39" h="3258">
                  <a:moveTo>
                    <a:pt x="301" y="181"/>
                  </a:moveTo>
                  <a:cubicBezTo>
                    <a:pt x="235" y="182"/>
                    <a:pt x="182" y="235"/>
                    <a:pt x="182" y="301"/>
                  </a:cubicBezTo>
                  <a:cubicBezTo>
                    <a:pt x="182" y="2955"/>
                    <a:pt x="182" y="2955"/>
                    <a:pt x="182" y="2955"/>
                  </a:cubicBezTo>
                  <a:cubicBezTo>
                    <a:pt x="182" y="3007"/>
                    <a:pt x="215" y="3052"/>
                    <a:pt x="262" y="3068"/>
                  </a:cubicBezTo>
                  <a:cubicBezTo>
                    <a:pt x="863" y="2756"/>
                    <a:pt x="863" y="2756"/>
                    <a:pt x="863" y="2756"/>
                  </a:cubicBezTo>
                  <a:cubicBezTo>
                    <a:pt x="1377" y="3046"/>
                    <a:pt x="1377" y="3046"/>
                    <a:pt x="1377" y="3046"/>
                  </a:cubicBezTo>
                  <a:cubicBezTo>
                    <a:pt x="1950" y="2756"/>
                    <a:pt x="1950" y="2756"/>
                    <a:pt x="1950" y="2756"/>
                  </a:cubicBezTo>
                  <a:cubicBezTo>
                    <a:pt x="2482" y="3066"/>
                    <a:pt x="2482" y="3066"/>
                    <a:pt x="2482" y="3066"/>
                  </a:cubicBezTo>
                  <a:cubicBezTo>
                    <a:pt x="2527" y="3048"/>
                    <a:pt x="2557" y="3004"/>
                    <a:pt x="2557" y="2955"/>
                  </a:cubicBezTo>
                  <a:cubicBezTo>
                    <a:pt x="2557" y="301"/>
                    <a:pt x="2557" y="301"/>
                    <a:pt x="2557" y="301"/>
                  </a:cubicBezTo>
                  <a:cubicBezTo>
                    <a:pt x="2557" y="235"/>
                    <a:pt x="2504" y="182"/>
                    <a:pt x="2438" y="181"/>
                  </a:cubicBezTo>
                  <a:lnTo>
                    <a:pt x="301" y="181"/>
                  </a:lnTo>
                  <a:close/>
                  <a:moveTo>
                    <a:pt x="2449" y="3258"/>
                  </a:moveTo>
                  <a:cubicBezTo>
                    <a:pt x="1944" y="2963"/>
                    <a:pt x="1944" y="2963"/>
                    <a:pt x="1944" y="2963"/>
                  </a:cubicBezTo>
                  <a:cubicBezTo>
                    <a:pt x="1372" y="3252"/>
                    <a:pt x="1372" y="3252"/>
                    <a:pt x="1372" y="3252"/>
                  </a:cubicBezTo>
                  <a:cubicBezTo>
                    <a:pt x="860" y="2963"/>
                    <a:pt x="860" y="2963"/>
                    <a:pt x="860" y="2963"/>
                  </a:cubicBezTo>
                  <a:cubicBezTo>
                    <a:pt x="291" y="3257"/>
                    <a:pt x="291" y="3257"/>
                    <a:pt x="291" y="3257"/>
                  </a:cubicBezTo>
                  <a:cubicBezTo>
                    <a:pt x="264" y="3254"/>
                    <a:pt x="264" y="3254"/>
                    <a:pt x="264" y="3254"/>
                  </a:cubicBezTo>
                  <a:cubicBezTo>
                    <a:pt x="113" y="3235"/>
                    <a:pt x="0" y="3107"/>
                    <a:pt x="0" y="2955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135"/>
                    <a:pt x="135" y="0"/>
                    <a:pt x="301" y="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604" y="0"/>
                    <a:pt x="2739" y="135"/>
                    <a:pt x="2739" y="301"/>
                  </a:cubicBezTo>
                  <a:cubicBezTo>
                    <a:pt x="2739" y="2955"/>
                    <a:pt x="2739" y="2955"/>
                    <a:pt x="2739" y="2955"/>
                  </a:cubicBezTo>
                  <a:cubicBezTo>
                    <a:pt x="2739" y="3105"/>
                    <a:pt x="2628" y="3233"/>
                    <a:pt x="2480" y="3253"/>
                  </a:cubicBezTo>
                  <a:lnTo>
                    <a:pt x="2449" y="3258"/>
                  </a:lnTo>
                  <a:close/>
                  <a:moveTo>
                    <a:pt x="2449" y="3258"/>
                  </a:moveTo>
                  <a:cubicBezTo>
                    <a:pt x="2449" y="3258"/>
                    <a:pt x="2449" y="3258"/>
                    <a:pt x="2449" y="32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-1155700" y="2941638"/>
              <a:ext cx="963613" cy="893763"/>
            </a:xfrm>
            <a:custGeom>
              <a:avLst/>
              <a:gdLst>
                <a:gd name="T0" fmla="*/ 1267 w 1353"/>
                <a:gd name="T1" fmla="*/ 182 h 1256"/>
                <a:gd name="T2" fmla="*/ 87 w 1353"/>
                <a:gd name="T3" fmla="*/ 182 h 1256"/>
                <a:gd name="T4" fmla="*/ 0 w 1353"/>
                <a:gd name="T5" fmla="*/ 91 h 1256"/>
                <a:gd name="T6" fmla="*/ 87 w 1353"/>
                <a:gd name="T7" fmla="*/ 0 h 1256"/>
                <a:gd name="T8" fmla="*/ 1267 w 1353"/>
                <a:gd name="T9" fmla="*/ 0 h 1256"/>
                <a:gd name="T10" fmla="*/ 1353 w 1353"/>
                <a:gd name="T11" fmla="*/ 91 h 1256"/>
                <a:gd name="T12" fmla="*/ 1267 w 1353"/>
                <a:gd name="T13" fmla="*/ 182 h 1256"/>
                <a:gd name="T14" fmla="*/ 1267 w 1353"/>
                <a:gd name="T15" fmla="*/ 719 h 1256"/>
                <a:gd name="T16" fmla="*/ 87 w 1353"/>
                <a:gd name="T17" fmla="*/ 719 h 1256"/>
                <a:gd name="T18" fmla="*/ 0 w 1353"/>
                <a:gd name="T19" fmla="*/ 628 h 1256"/>
                <a:gd name="T20" fmla="*/ 87 w 1353"/>
                <a:gd name="T21" fmla="*/ 537 h 1256"/>
                <a:gd name="T22" fmla="*/ 1267 w 1353"/>
                <a:gd name="T23" fmla="*/ 537 h 1256"/>
                <a:gd name="T24" fmla="*/ 1353 w 1353"/>
                <a:gd name="T25" fmla="*/ 628 h 1256"/>
                <a:gd name="T26" fmla="*/ 1267 w 1353"/>
                <a:gd name="T27" fmla="*/ 719 h 1256"/>
                <a:gd name="T28" fmla="*/ 1267 w 1353"/>
                <a:gd name="T29" fmla="*/ 1256 h 1256"/>
                <a:gd name="T30" fmla="*/ 87 w 1353"/>
                <a:gd name="T31" fmla="*/ 1256 h 1256"/>
                <a:gd name="T32" fmla="*/ 1 w 1353"/>
                <a:gd name="T33" fmla="*/ 1165 h 1256"/>
                <a:gd name="T34" fmla="*/ 87 w 1353"/>
                <a:gd name="T35" fmla="*/ 1075 h 1256"/>
                <a:gd name="T36" fmla="*/ 1267 w 1353"/>
                <a:gd name="T37" fmla="*/ 1075 h 1256"/>
                <a:gd name="T38" fmla="*/ 1352 w 1353"/>
                <a:gd name="T39" fmla="*/ 1165 h 1256"/>
                <a:gd name="T40" fmla="*/ 1267 w 1353"/>
                <a:gd name="T41" fmla="*/ 125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3" h="1256">
                  <a:moveTo>
                    <a:pt x="1267" y="182"/>
                  </a:moveTo>
                  <a:cubicBezTo>
                    <a:pt x="87" y="182"/>
                    <a:pt x="87" y="182"/>
                    <a:pt x="87" y="182"/>
                  </a:cubicBezTo>
                  <a:cubicBezTo>
                    <a:pt x="38" y="180"/>
                    <a:pt x="0" y="140"/>
                    <a:pt x="0" y="91"/>
                  </a:cubicBezTo>
                  <a:cubicBezTo>
                    <a:pt x="0" y="42"/>
                    <a:pt x="38" y="2"/>
                    <a:pt x="87" y="0"/>
                  </a:cubicBezTo>
                  <a:cubicBezTo>
                    <a:pt x="1267" y="0"/>
                    <a:pt x="1267" y="0"/>
                    <a:pt x="1267" y="0"/>
                  </a:cubicBezTo>
                  <a:cubicBezTo>
                    <a:pt x="1315" y="2"/>
                    <a:pt x="1353" y="42"/>
                    <a:pt x="1353" y="91"/>
                  </a:cubicBezTo>
                  <a:cubicBezTo>
                    <a:pt x="1353" y="140"/>
                    <a:pt x="1315" y="180"/>
                    <a:pt x="1267" y="182"/>
                  </a:cubicBezTo>
                  <a:moveTo>
                    <a:pt x="1267" y="719"/>
                  </a:moveTo>
                  <a:cubicBezTo>
                    <a:pt x="87" y="719"/>
                    <a:pt x="87" y="719"/>
                    <a:pt x="87" y="719"/>
                  </a:cubicBezTo>
                  <a:cubicBezTo>
                    <a:pt x="38" y="717"/>
                    <a:pt x="0" y="677"/>
                    <a:pt x="0" y="628"/>
                  </a:cubicBezTo>
                  <a:cubicBezTo>
                    <a:pt x="0" y="580"/>
                    <a:pt x="38" y="540"/>
                    <a:pt x="87" y="537"/>
                  </a:cubicBezTo>
                  <a:cubicBezTo>
                    <a:pt x="1267" y="537"/>
                    <a:pt x="1267" y="537"/>
                    <a:pt x="1267" y="537"/>
                  </a:cubicBezTo>
                  <a:cubicBezTo>
                    <a:pt x="1315" y="540"/>
                    <a:pt x="1353" y="580"/>
                    <a:pt x="1353" y="628"/>
                  </a:cubicBezTo>
                  <a:cubicBezTo>
                    <a:pt x="1353" y="677"/>
                    <a:pt x="1315" y="717"/>
                    <a:pt x="1267" y="719"/>
                  </a:cubicBezTo>
                  <a:moveTo>
                    <a:pt x="1267" y="1256"/>
                  </a:moveTo>
                  <a:cubicBezTo>
                    <a:pt x="87" y="1256"/>
                    <a:pt x="87" y="1256"/>
                    <a:pt x="87" y="1256"/>
                  </a:cubicBezTo>
                  <a:cubicBezTo>
                    <a:pt x="39" y="1253"/>
                    <a:pt x="1" y="1213"/>
                    <a:pt x="1" y="1165"/>
                  </a:cubicBezTo>
                  <a:cubicBezTo>
                    <a:pt x="1" y="1117"/>
                    <a:pt x="39" y="1077"/>
                    <a:pt x="87" y="1075"/>
                  </a:cubicBezTo>
                  <a:cubicBezTo>
                    <a:pt x="1267" y="1075"/>
                    <a:pt x="1267" y="1075"/>
                    <a:pt x="1267" y="1075"/>
                  </a:cubicBezTo>
                  <a:cubicBezTo>
                    <a:pt x="1314" y="1077"/>
                    <a:pt x="1352" y="1117"/>
                    <a:pt x="1352" y="1165"/>
                  </a:cubicBezTo>
                  <a:cubicBezTo>
                    <a:pt x="1352" y="1213"/>
                    <a:pt x="1314" y="1253"/>
                    <a:pt x="1267" y="12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 baseline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9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44603" y="1247556"/>
            <a:ext cx="11307600" cy="4680000"/>
          </a:xfrm>
          <a:prstGeom prst="rect">
            <a:avLst/>
          </a:prstGeom>
        </p:spPr>
        <p:txBody>
          <a:bodyPr/>
          <a:lstStyle>
            <a:lvl1pPr algn="just" fontAlgn="ctr">
              <a:buClrTx/>
              <a:defRPr baseline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defRPr>
            </a:lvl1pPr>
          </a:lstStyle>
          <a:p>
            <a:r>
              <a:rPr lang="zh-CN" altLang="en-US" dirty="0"/>
              <a:t>单击此处输入文字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#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 userDrawn="1"/>
        </p:nvSpPr>
        <p:spPr bwMode="auto">
          <a:xfrm>
            <a:off x="3112" y="296368"/>
            <a:ext cx="1375826" cy="864380"/>
          </a:xfrm>
          <a:custGeom>
            <a:avLst/>
            <a:gdLst>
              <a:gd name="T0" fmla="*/ 756 w 867"/>
              <a:gd name="T1" fmla="*/ 493 h 493"/>
              <a:gd name="T2" fmla="*/ 0 w 867"/>
              <a:gd name="T3" fmla="*/ 493 h 493"/>
              <a:gd name="T4" fmla="*/ 0 w 867"/>
              <a:gd name="T5" fmla="*/ 0 h 493"/>
              <a:gd name="T6" fmla="*/ 756 w 867"/>
              <a:gd name="T7" fmla="*/ 0 h 493"/>
              <a:gd name="T8" fmla="*/ 867 w 867"/>
              <a:gd name="T9" fmla="*/ 248 h 493"/>
              <a:gd name="T10" fmla="*/ 756 w 867"/>
              <a:gd name="T11" fmla="*/ 493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67" h="493">
                <a:moveTo>
                  <a:pt x="756" y="493"/>
                </a:moveTo>
                <a:lnTo>
                  <a:pt x="0" y="493"/>
                </a:lnTo>
                <a:lnTo>
                  <a:pt x="0" y="0"/>
                </a:lnTo>
                <a:lnTo>
                  <a:pt x="756" y="0"/>
                </a:lnTo>
                <a:lnTo>
                  <a:pt x="867" y="248"/>
                </a:lnTo>
                <a:lnTo>
                  <a:pt x="756" y="493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4" name="Freeform 11"/>
          <p:cNvSpPr/>
          <p:nvPr userDrawn="1"/>
        </p:nvSpPr>
        <p:spPr bwMode="auto">
          <a:xfrm>
            <a:off x="1245702" y="296368"/>
            <a:ext cx="233272" cy="864380"/>
          </a:xfrm>
          <a:custGeom>
            <a:avLst/>
            <a:gdLst>
              <a:gd name="T0" fmla="*/ 33 w 147"/>
              <a:gd name="T1" fmla="*/ 0 h 493"/>
              <a:gd name="T2" fmla="*/ 0 w 147"/>
              <a:gd name="T3" fmla="*/ 0 h 493"/>
              <a:gd name="T4" fmla="*/ 114 w 147"/>
              <a:gd name="T5" fmla="*/ 248 h 493"/>
              <a:gd name="T6" fmla="*/ 0 w 147"/>
              <a:gd name="T7" fmla="*/ 493 h 493"/>
              <a:gd name="T8" fmla="*/ 33 w 147"/>
              <a:gd name="T9" fmla="*/ 493 h 493"/>
              <a:gd name="T10" fmla="*/ 147 w 147"/>
              <a:gd name="T11" fmla="*/ 248 h 493"/>
              <a:gd name="T12" fmla="*/ 33 w 147"/>
              <a:gd name="T13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" h="493">
                <a:moveTo>
                  <a:pt x="33" y="0"/>
                </a:moveTo>
                <a:lnTo>
                  <a:pt x="0" y="0"/>
                </a:lnTo>
                <a:lnTo>
                  <a:pt x="114" y="248"/>
                </a:lnTo>
                <a:lnTo>
                  <a:pt x="0" y="493"/>
                </a:lnTo>
                <a:lnTo>
                  <a:pt x="33" y="493"/>
                </a:lnTo>
                <a:lnTo>
                  <a:pt x="147" y="248"/>
                </a:lnTo>
                <a:lnTo>
                  <a:pt x="33" y="0"/>
                </a:lnTo>
                <a:close/>
              </a:path>
            </a:pathLst>
          </a:custGeom>
          <a:solidFill>
            <a:srgbClr val="0B9C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04" tIns="45702" rIns="91404" bIns="45702" numCol="1" spcCol="0" rtlCol="0" fromWordArt="0" anchor="t" anchorCtr="0" forceAA="0" compatLnSpc="1">
            <a:noAutofit/>
          </a:bodyPr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5" name="Freeform 12"/>
          <p:cNvSpPr>
            <a:spLocks noEditPoints="1"/>
          </p:cNvSpPr>
          <p:nvPr userDrawn="1"/>
        </p:nvSpPr>
        <p:spPr bwMode="auto">
          <a:xfrm>
            <a:off x="479189" y="474076"/>
            <a:ext cx="507964" cy="508967"/>
          </a:xfrm>
          <a:custGeom>
            <a:avLst/>
            <a:gdLst>
              <a:gd name="T0" fmla="*/ 1433 w 2867"/>
              <a:gd name="T1" fmla="*/ 0 h 2867"/>
              <a:gd name="T2" fmla="*/ 0 w 2867"/>
              <a:gd name="T3" fmla="*/ 1433 h 2867"/>
              <a:gd name="T4" fmla="*/ 1433 w 2867"/>
              <a:gd name="T5" fmla="*/ 2867 h 2867"/>
              <a:gd name="T6" fmla="*/ 2867 w 2867"/>
              <a:gd name="T7" fmla="*/ 1433 h 2867"/>
              <a:gd name="T8" fmla="*/ 1433 w 2867"/>
              <a:gd name="T9" fmla="*/ 0 h 2867"/>
              <a:gd name="T10" fmla="*/ 1433 w 2867"/>
              <a:gd name="T11" fmla="*/ 2662 h 2867"/>
              <a:gd name="T12" fmla="*/ 205 w 2867"/>
              <a:gd name="T13" fmla="*/ 1433 h 2867"/>
              <a:gd name="T14" fmla="*/ 1433 w 2867"/>
              <a:gd name="T15" fmla="*/ 205 h 2867"/>
              <a:gd name="T16" fmla="*/ 2662 w 2867"/>
              <a:gd name="T17" fmla="*/ 1433 h 2867"/>
              <a:gd name="T18" fmla="*/ 1433 w 2867"/>
              <a:gd name="T19" fmla="*/ 2662 h 2867"/>
              <a:gd name="T20" fmla="*/ 2336 w 2867"/>
              <a:gd name="T21" fmla="*/ 2066 h 2867"/>
              <a:gd name="T22" fmla="*/ 523 w 2867"/>
              <a:gd name="T23" fmla="*/ 2066 h 2867"/>
              <a:gd name="T24" fmla="*/ 976 w 2867"/>
              <a:gd name="T25" fmla="*/ 1432 h 2867"/>
              <a:gd name="T26" fmla="*/ 1255 w 2867"/>
              <a:gd name="T27" fmla="*/ 1810 h 2867"/>
              <a:gd name="T28" fmla="*/ 1792 w 2867"/>
              <a:gd name="T29" fmla="*/ 1069 h 2867"/>
              <a:gd name="T30" fmla="*/ 2336 w 2867"/>
              <a:gd name="T31" fmla="*/ 2066 h 2867"/>
              <a:gd name="T32" fmla="*/ 704 w 2867"/>
              <a:gd name="T33" fmla="*/ 978 h 2867"/>
              <a:gd name="T34" fmla="*/ 886 w 2867"/>
              <a:gd name="T35" fmla="*/ 797 h 2867"/>
              <a:gd name="T36" fmla="*/ 1067 w 2867"/>
              <a:gd name="T37" fmla="*/ 978 h 2867"/>
              <a:gd name="T38" fmla="*/ 886 w 2867"/>
              <a:gd name="T39" fmla="*/ 1160 h 2867"/>
              <a:gd name="T40" fmla="*/ 704 w 2867"/>
              <a:gd name="T41" fmla="*/ 978 h 2867"/>
              <a:gd name="T42" fmla="*/ 704 w 2867"/>
              <a:gd name="T43" fmla="*/ 978 h 2867"/>
              <a:gd name="T44" fmla="*/ 704 w 2867"/>
              <a:gd name="T45" fmla="*/ 978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67" h="2867">
                <a:moveTo>
                  <a:pt x="1433" y="0"/>
                </a:moveTo>
                <a:cubicBezTo>
                  <a:pt x="643" y="0"/>
                  <a:pt x="0" y="643"/>
                  <a:pt x="0" y="1433"/>
                </a:cubicBezTo>
                <a:cubicBezTo>
                  <a:pt x="0" y="2224"/>
                  <a:pt x="643" y="2867"/>
                  <a:pt x="1433" y="2867"/>
                </a:cubicBezTo>
                <a:cubicBezTo>
                  <a:pt x="2224" y="2867"/>
                  <a:pt x="2867" y="2224"/>
                  <a:pt x="2867" y="1433"/>
                </a:cubicBezTo>
                <a:cubicBezTo>
                  <a:pt x="2867" y="643"/>
                  <a:pt x="2224" y="0"/>
                  <a:pt x="1433" y="0"/>
                </a:cubicBezTo>
                <a:close/>
                <a:moveTo>
                  <a:pt x="1433" y="2662"/>
                </a:moveTo>
                <a:cubicBezTo>
                  <a:pt x="756" y="2662"/>
                  <a:pt x="205" y="2111"/>
                  <a:pt x="205" y="1433"/>
                </a:cubicBezTo>
                <a:cubicBezTo>
                  <a:pt x="205" y="756"/>
                  <a:pt x="756" y="205"/>
                  <a:pt x="1433" y="205"/>
                </a:cubicBezTo>
                <a:cubicBezTo>
                  <a:pt x="2111" y="205"/>
                  <a:pt x="2662" y="756"/>
                  <a:pt x="2662" y="1433"/>
                </a:cubicBezTo>
                <a:cubicBezTo>
                  <a:pt x="2662" y="2111"/>
                  <a:pt x="2111" y="2662"/>
                  <a:pt x="1433" y="2662"/>
                </a:cubicBezTo>
                <a:close/>
                <a:moveTo>
                  <a:pt x="2336" y="2066"/>
                </a:moveTo>
                <a:cubicBezTo>
                  <a:pt x="523" y="2066"/>
                  <a:pt x="523" y="2066"/>
                  <a:pt x="523" y="2066"/>
                </a:cubicBezTo>
                <a:cubicBezTo>
                  <a:pt x="976" y="1432"/>
                  <a:pt x="976" y="1432"/>
                  <a:pt x="976" y="1432"/>
                </a:cubicBezTo>
                <a:cubicBezTo>
                  <a:pt x="1255" y="1810"/>
                  <a:pt x="1255" y="1810"/>
                  <a:pt x="1255" y="1810"/>
                </a:cubicBezTo>
                <a:cubicBezTo>
                  <a:pt x="1792" y="1069"/>
                  <a:pt x="1792" y="1069"/>
                  <a:pt x="1792" y="1069"/>
                </a:cubicBezTo>
                <a:lnTo>
                  <a:pt x="2336" y="2066"/>
                </a:lnTo>
                <a:close/>
                <a:moveTo>
                  <a:pt x="704" y="978"/>
                </a:moveTo>
                <a:cubicBezTo>
                  <a:pt x="704" y="878"/>
                  <a:pt x="786" y="797"/>
                  <a:pt x="886" y="797"/>
                </a:cubicBezTo>
                <a:cubicBezTo>
                  <a:pt x="986" y="797"/>
                  <a:pt x="1067" y="878"/>
                  <a:pt x="1067" y="978"/>
                </a:cubicBezTo>
                <a:cubicBezTo>
                  <a:pt x="1067" y="1079"/>
                  <a:pt x="986" y="1160"/>
                  <a:pt x="886" y="1160"/>
                </a:cubicBezTo>
                <a:cubicBezTo>
                  <a:pt x="786" y="1160"/>
                  <a:pt x="704" y="1079"/>
                  <a:pt x="704" y="978"/>
                </a:cubicBezTo>
                <a:close/>
                <a:moveTo>
                  <a:pt x="704" y="978"/>
                </a:moveTo>
                <a:cubicBezTo>
                  <a:pt x="704" y="978"/>
                  <a:pt x="704" y="978"/>
                  <a:pt x="704" y="97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04" tIns="45702" rIns="91404" bIns="45702" numCol="1" anchor="t" anchorCtr="0" compatLnSpc="1"/>
          <a:lstStyle/>
          <a:p>
            <a:endParaRPr lang="zh-CN" altLang="en-US" sz="1800" baseline="0">
              <a:latin typeface="Huawei Sans" panose="020C0503030203020204" pitchFamily="34" charset="0"/>
              <a:ea typeface="方正兰亭黑简体" panose="02000000000000000000" pitchFamily="2" charset="-122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594177" y="410400"/>
            <a:ext cx="9827761" cy="640800"/>
          </a:xfrm>
          <a:prstGeom prst="rect">
            <a:avLst/>
          </a:prstGeom>
        </p:spPr>
        <p:txBody>
          <a:bodyPr lIns="100800" tIns="50400" rIns="100800" bIns="50400" anchor="ctr" anchorCtr="0"/>
          <a:lstStyle>
            <a:lvl1pPr fontAlgn="ctr">
              <a:defRPr b="1" baseline="0">
                <a:latin typeface="Huawei Sans" panose="020C0503030203020204" pitchFamily="34" charset="0"/>
                <a:ea typeface="方正兰亭黑简体" panose="020000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9#全白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2162528" y="4653136"/>
            <a:ext cx="638734" cy="1729234"/>
            <a:chOff x="12162528" y="4653136"/>
            <a:chExt cx="638734" cy="1729234"/>
          </a:xfrm>
        </p:grpSpPr>
        <p:sp>
          <p:nvSpPr>
            <p:cNvPr id="3" name="矩形 2"/>
            <p:cNvSpPr/>
            <p:nvPr userDrawn="1"/>
          </p:nvSpPr>
          <p:spPr>
            <a:xfrm>
              <a:off x="12212029" y="4653136"/>
              <a:ext cx="539729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12212029" y="4941964"/>
              <a:ext cx="539729" cy="288000"/>
            </a:xfrm>
            <a:prstGeom prst="rect">
              <a:avLst/>
            </a:prstGeom>
            <a:solidFill>
              <a:srgbClr val="A6D2FF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5" name="矩形 4"/>
            <p:cNvSpPr/>
            <p:nvPr userDrawn="1"/>
          </p:nvSpPr>
          <p:spPr>
            <a:xfrm>
              <a:off x="12212029" y="5230066"/>
              <a:ext cx="539729" cy="288000"/>
            </a:xfrm>
            <a:prstGeom prst="rect">
              <a:avLst/>
            </a:prstGeom>
            <a:solidFill>
              <a:srgbClr val="D8D8D8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6" name="矩形 5"/>
            <p:cNvSpPr/>
            <p:nvPr userDrawn="1"/>
          </p:nvSpPr>
          <p:spPr>
            <a:xfrm>
              <a:off x="12212029" y="5518168"/>
              <a:ext cx="539729" cy="28800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7" name="矩形 6"/>
            <p:cNvSpPr/>
            <p:nvPr userDrawn="1"/>
          </p:nvSpPr>
          <p:spPr>
            <a:xfrm>
              <a:off x="12212029" y="5806270"/>
              <a:ext cx="539729" cy="28800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12212029" y="6094370"/>
              <a:ext cx="539729" cy="288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+mn-lt"/>
                <a:ea typeface="+mn-ea"/>
                <a:cs typeface="Huawei Sans" panose="020C0503030203020204" pitchFamily="34" charset="0"/>
              </a:endParaRPr>
            </a:p>
          </p:txBody>
        </p:sp>
        <p:sp>
          <p:nvSpPr>
            <p:cNvPr id="9" name="文本框 8"/>
            <p:cNvSpPr txBox="1"/>
            <p:nvPr userDrawn="1"/>
          </p:nvSpPr>
          <p:spPr bwMode="auto">
            <a:xfrm>
              <a:off x="12162528" y="4683920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</a:rPr>
                <a:t>表格表头</a:t>
              </a:r>
              <a:endParaRPr lang="zh-CN" altLang="en-US" sz="9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 bwMode="auto">
            <a:xfrm>
              <a:off x="12162528" y="4972385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表格边框</a:t>
              </a:r>
              <a:endParaRPr lang="zh-CN" altLang="en-US" sz="900" dirty="0">
                <a:latin typeface="+mn-lt"/>
                <a:ea typeface="+mn-ea"/>
              </a:endParaRPr>
            </a:p>
          </p:txBody>
        </p:sp>
        <p:sp>
          <p:nvSpPr>
            <p:cNvPr id="11" name="文本框 10"/>
            <p:cNvSpPr txBox="1"/>
            <p:nvPr userDrawn="1"/>
          </p:nvSpPr>
          <p:spPr bwMode="auto">
            <a:xfrm>
              <a:off x="12162528" y="5260487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导航灰底</a:t>
              </a:r>
              <a:endParaRPr lang="zh-CN" altLang="en-US" sz="900" dirty="0">
                <a:latin typeface="+mn-lt"/>
                <a:ea typeface="+mn-ea"/>
              </a:endParaRPr>
            </a:p>
          </p:txBody>
        </p:sp>
        <p:sp>
          <p:nvSpPr>
            <p:cNvPr id="12" name="文本框 11"/>
            <p:cNvSpPr txBox="1"/>
            <p:nvPr userDrawn="1"/>
          </p:nvSpPr>
          <p:spPr bwMode="auto">
            <a:xfrm>
              <a:off x="12220212" y="5548589"/>
              <a:ext cx="52336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+mn-lt"/>
                  <a:ea typeface="+mn-ea"/>
                </a:rPr>
                <a:t>华为红</a:t>
              </a:r>
              <a:endParaRPr lang="zh-CN" altLang="en-US" sz="9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文本框 12"/>
            <p:cNvSpPr txBox="1"/>
            <p:nvPr userDrawn="1"/>
          </p:nvSpPr>
          <p:spPr bwMode="auto">
            <a:xfrm>
              <a:off x="12162528" y="58366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文字底色</a:t>
              </a:r>
              <a:endParaRPr lang="zh-CN" altLang="en-US" sz="900" dirty="0">
                <a:latin typeface="+mn-lt"/>
                <a:ea typeface="+mn-ea"/>
              </a:endParaRPr>
            </a:p>
          </p:txBody>
        </p:sp>
        <p:sp>
          <p:nvSpPr>
            <p:cNvPr id="14" name="文本框 13"/>
            <p:cNvSpPr txBox="1"/>
            <p:nvPr userDrawn="1"/>
          </p:nvSpPr>
          <p:spPr bwMode="auto">
            <a:xfrm>
              <a:off x="12162528" y="61247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+mn-lt"/>
                  <a:ea typeface="+mn-ea"/>
                </a:rPr>
                <a:t>文字边框</a:t>
              </a:r>
              <a:endParaRPr lang="zh-CN" altLang="en-US" sz="900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5.png"/><Relationship Id="rId17" Type="http://schemas.openxmlformats.org/officeDocument/2006/relationships/image" Target="../media/image4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69611" y="260649"/>
            <a:ext cx="10323183" cy="868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28" tIns="40064" rIns="80128" bIns="40064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2" y="1248073"/>
            <a:ext cx="11307600" cy="4680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0141" tIns="40071" rIns="80141" bIns="40071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9" name="Rectangle 69"/>
          <p:cNvSpPr>
            <a:spLocks noChangeArrowheads="1"/>
          </p:cNvSpPr>
          <p:nvPr userDrawn="1"/>
        </p:nvSpPr>
        <p:spPr bwMode="auto">
          <a:xfrm>
            <a:off x="155280" y="6500581"/>
            <a:ext cx="658440" cy="26555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070" tIns="40036" rIns="80070" bIns="40036">
            <a:spAutoFit/>
          </a:bodyPr>
          <a:lstStyle/>
          <a:p>
            <a:pPr algn="l" defTabSz="800735" eaLnBrk="0" fontAlgn="ctr" hangingPunct="0">
              <a:defRPr/>
            </a:pP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第</a:t>
            </a:r>
            <a:fld id="{2F2CF7F5-F178-4429-B6CA-28062DF31937}" type="slidenum">
              <a:rPr lang="en-US" altLang="zh-CN" sz="120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</a:fld>
            <a:r>
              <a:rPr lang="zh-CN" altLang="en-US" sz="12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页</a:t>
            </a:r>
            <a:endParaRPr lang="en-US" altLang="zh-CN" sz="120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sp>
        <p:nvSpPr>
          <p:cNvPr id="30" name="Rectangle 54"/>
          <p:cNvSpPr>
            <a:spLocks noChangeArrowheads="1"/>
          </p:cNvSpPr>
          <p:nvPr userDrawn="1"/>
        </p:nvSpPr>
        <p:spPr bwMode="auto">
          <a:xfrm>
            <a:off x="947058" y="6500581"/>
            <a:ext cx="2572620" cy="2655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80070" tIns="40036" rIns="80070" bIns="40036">
            <a:spAutoFit/>
          </a:bodyPr>
          <a:lstStyle/>
          <a:p>
            <a:pPr defTabSz="800735" eaLnBrk="0" fontAlgn="ctr" hangingPunct="0">
              <a:defRPr/>
            </a:pP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版权所有</a:t>
            </a:r>
            <a:r>
              <a:rPr lang="en-US" altLang="zh-CN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© </a:t>
            </a:r>
            <a:r>
              <a:rPr lang="en-US" altLang="zh-CN" sz="1200" baseline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2020 </a:t>
            </a:r>
            <a:r>
              <a:rPr lang="zh-CN" altLang="en-US" sz="1200" baseline="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rPr>
              <a:t>华为技术有限公司</a:t>
            </a:r>
            <a:endParaRPr lang="zh-CN" altLang="en-US" sz="1200" baseline="0" dirty="0">
              <a:latin typeface="Huawei Sans" panose="020C0503030203020204" pitchFamily="34" charset="0"/>
              <a:ea typeface="方正兰亭黑简体" panose="02000000000000000000" pitchFamily="2" charset="-122"/>
              <a:cs typeface="Huawei Sans" panose="020C0503030203020204" pitchFamily="3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660" y="6504032"/>
            <a:ext cx="1248712" cy="273343"/>
          </a:xfrm>
          <a:prstGeom prst="rect">
            <a:avLst/>
          </a:prstGeom>
        </p:spPr>
      </p:pic>
      <p:grpSp>
        <p:nvGrpSpPr>
          <p:cNvPr id="32" name="组合 31"/>
          <p:cNvGrpSpPr/>
          <p:nvPr userDrawn="1"/>
        </p:nvGrpSpPr>
        <p:grpSpPr>
          <a:xfrm>
            <a:off x="12162528" y="4653136"/>
            <a:ext cx="638734" cy="1729234"/>
            <a:chOff x="12162528" y="4653136"/>
            <a:chExt cx="638734" cy="1729234"/>
          </a:xfrm>
        </p:grpSpPr>
        <p:sp>
          <p:nvSpPr>
            <p:cNvPr id="33" name="矩形 32"/>
            <p:cNvSpPr/>
            <p:nvPr userDrawn="1"/>
          </p:nvSpPr>
          <p:spPr>
            <a:xfrm>
              <a:off x="12212029" y="4653136"/>
              <a:ext cx="539729" cy="28872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4" name="矩形 33"/>
            <p:cNvSpPr/>
            <p:nvPr userDrawn="1"/>
          </p:nvSpPr>
          <p:spPr>
            <a:xfrm>
              <a:off x="12212029" y="4941964"/>
              <a:ext cx="539729" cy="288000"/>
            </a:xfrm>
            <a:prstGeom prst="rect">
              <a:avLst/>
            </a:prstGeom>
            <a:solidFill>
              <a:srgbClr val="A6D2FF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5" name="矩形 34"/>
            <p:cNvSpPr/>
            <p:nvPr userDrawn="1"/>
          </p:nvSpPr>
          <p:spPr>
            <a:xfrm>
              <a:off x="12212029" y="5230066"/>
              <a:ext cx="539729" cy="288000"/>
            </a:xfrm>
            <a:prstGeom prst="rect">
              <a:avLst/>
            </a:prstGeom>
            <a:solidFill>
              <a:srgbClr val="D8D8D8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6" name="矩形 35"/>
            <p:cNvSpPr/>
            <p:nvPr userDrawn="1"/>
          </p:nvSpPr>
          <p:spPr>
            <a:xfrm>
              <a:off x="12212029" y="5518168"/>
              <a:ext cx="539729" cy="288000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7" name="矩形 36"/>
            <p:cNvSpPr/>
            <p:nvPr userDrawn="1"/>
          </p:nvSpPr>
          <p:spPr>
            <a:xfrm>
              <a:off x="12212029" y="5806270"/>
              <a:ext cx="539729" cy="288000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8" name="矩形 37"/>
            <p:cNvSpPr/>
            <p:nvPr userDrawn="1"/>
          </p:nvSpPr>
          <p:spPr>
            <a:xfrm>
              <a:off x="12212029" y="6094370"/>
              <a:ext cx="539729" cy="28800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 anchor="ctr">
              <a:noAutofit/>
            </a:bodyPr>
            <a:lstStyle/>
            <a:p>
              <a:pPr marL="342900" indent="-342900" algn="ctr" fontAlgn="auto">
                <a:buFont typeface="+mj-lt"/>
                <a:buAutoNum type="arabicPeriod"/>
              </a:pP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  <a:cs typeface="Huawei Sans" panose="020C0503030203020204" pitchFamily="34" charset="0"/>
              </a:endParaRPr>
            </a:p>
          </p:txBody>
        </p:sp>
        <p:sp>
          <p:nvSpPr>
            <p:cNvPr id="39" name="文本框 38"/>
            <p:cNvSpPr txBox="1"/>
            <p:nvPr userDrawn="1"/>
          </p:nvSpPr>
          <p:spPr bwMode="auto">
            <a:xfrm>
              <a:off x="12162528" y="4683920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</a:rPr>
                <a:t>表格表头</a:t>
              </a:r>
              <a:endParaRPr lang="zh-CN" altLang="en-US" sz="9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0" name="文本框 39"/>
            <p:cNvSpPr txBox="1"/>
            <p:nvPr userDrawn="1"/>
          </p:nvSpPr>
          <p:spPr bwMode="auto">
            <a:xfrm>
              <a:off x="12162528" y="4972385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表格边框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1" name="文本框 40"/>
            <p:cNvSpPr txBox="1"/>
            <p:nvPr userDrawn="1"/>
          </p:nvSpPr>
          <p:spPr bwMode="auto">
            <a:xfrm>
              <a:off x="12162528" y="5260487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导航灰底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2" name="文本框 41"/>
            <p:cNvSpPr txBox="1"/>
            <p:nvPr userDrawn="1"/>
          </p:nvSpPr>
          <p:spPr bwMode="auto">
            <a:xfrm>
              <a:off x="12220212" y="5548589"/>
              <a:ext cx="52336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</a:rPr>
                <a:t>华为红</a:t>
              </a:r>
              <a:endParaRPr lang="zh-CN" altLang="en-US" sz="9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3" name="文本框 42"/>
            <p:cNvSpPr txBox="1"/>
            <p:nvPr userDrawn="1"/>
          </p:nvSpPr>
          <p:spPr bwMode="auto">
            <a:xfrm>
              <a:off x="12162528" y="58366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文字底色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  <p:sp>
          <p:nvSpPr>
            <p:cNvPr id="44" name="文本框 43"/>
            <p:cNvSpPr txBox="1"/>
            <p:nvPr userDrawn="1"/>
          </p:nvSpPr>
          <p:spPr bwMode="auto">
            <a:xfrm>
              <a:off x="12162528" y="6124791"/>
              <a:ext cx="638734" cy="227159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vert="horz" wrap="none" lIns="87768" tIns="43884" rIns="87768" bIns="43884" numCol="1" rtlCol="0" anchor="ctr" anchorCtr="0" compatLnSpc="1">
              <a:spAutoFit/>
            </a:bodyPr>
            <a:lstStyle/>
            <a:p>
              <a:pPr algn="ctr" fontAlgn="auto"/>
              <a:r>
                <a:rPr lang="zh-CN" altLang="en-US" sz="900" dirty="0">
                  <a:latin typeface="Huawei Sans" panose="020C0503030203020204" pitchFamily="34" charset="0"/>
                  <a:ea typeface="方正兰亭黑简体" panose="02000000000000000000" pitchFamily="2" charset="-122"/>
                </a:rPr>
                <a:t>文字边框</a:t>
              </a:r>
              <a:endParaRPr lang="zh-CN" altLang="en-US" sz="900" dirty="0">
                <a:latin typeface="Huawei Sans" panose="020C0503030203020204" pitchFamily="34" charset="0"/>
                <a:ea typeface="方正兰亭黑简体" panose="02000000000000000000" pitchFamily="2" charset="-122"/>
              </a:endParaRPr>
            </a:p>
          </p:txBody>
        </p:sp>
      </p:grpSp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497060" y="6474460"/>
            <a:ext cx="868429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txStyles>
    <p:titleStyle>
      <a:lvl1pPr algn="l" defTabSz="913765" rtl="0" eaLnBrk="1" fontAlgn="ctr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j-cs"/>
        </a:defRPr>
      </a:lvl1pPr>
    </p:titleStyle>
    <p:bodyStyle>
      <a:lvl1pPr marL="302260" indent="-302260" algn="l" defTabSz="913765" rtl="0" eaLnBrk="1" fontAlgn="ctr" latinLnBrk="0" hangingPunct="1">
        <a:lnSpc>
          <a:spcPct val="140000"/>
        </a:lnSpc>
        <a:spcBef>
          <a:spcPts val="790"/>
        </a:spcBef>
        <a:buSzPct val="50000"/>
        <a:buFont typeface="Wingdings" panose="05000000000000000000" pitchFamily="2" charset="2"/>
        <a:buChar char="l"/>
        <a:defRPr sz="22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1pPr>
      <a:lvl2pPr marL="654685" indent="-252095" algn="l" defTabSz="913765" rtl="0" eaLnBrk="1" fontAlgn="ctr" latinLnBrk="0" hangingPunct="1">
        <a:lnSpc>
          <a:spcPct val="140000"/>
        </a:lnSpc>
        <a:spcBef>
          <a:spcPts val="720"/>
        </a:spcBef>
        <a:buClrTx/>
        <a:buSzPct val="50000"/>
        <a:buFont typeface="Wingdings" panose="05000000000000000000" pitchFamily="2" charset="2"/>
        <a:buChar char="p"/>
        <a:defRPr sz="20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2pPr>
      <a:lvl3pPr marL="1003935" indent="-201295" algn="l" defTabSz="913765" rtl="0" eaLnBrk="1" fontAlgn="ctr" latinLnBrk="0" hangingPunct="1">
        <a:lnSpc>
          <a:spcPct val="140000"/>
        </a:lnSpc>
        <a:spcBef>
          <a:spcPts val="650"/>
        </a:spcBef>
        <a:buClrTx/>
        <a:buSzPct val="50000"/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3pPr>
      <a:lvl4pPr marL="1399540" indent="-198120" algn="l" defTabSz="913765" rtl="0" eaLnBrk="1" fontAlgn="ctr" latinLnBrk="0" hangingPunct="1">
        <a:lnSpc>
          <a:spcPct val="140000"/>
        </a:lnSpc>
        <a:spcBef>
          <a:spcPts val="575"/>
        </a:spcBef>
        <a:buFont typeface="Huawei Sans" panose="020C0503030203020204" pitchFamily="34" charset="0"/>
        <a:buChar char="−"/>
        <a:defRPr sz="16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4pPr>
      <a:lvl5pPr marL="1802765" indent="-201295" algn="l" defTabSz="913765" rtl="0" eaLnBrk="1" fontAlgn="ctr" latinLnBrk="0" hangingPunct="1">
        <a:lnSpc>
          <a:spcPct val="140000"/>
        </a:lnSpc>
        <a:spcBef>
          <a:spcPts val="575"/>
        </a:spcBef>
        <a:buFont typeface="Huawei Sans" panose="020C0503030203020204" pitchFamily="34" charset="0"/>
        <a:buChar char="~"/>
        <a:defRPr sz="1400" kern="1200">
          <a:solidFill>
            <a:schemeClr val="tx1"/>
          </a:solidFill>
          <a:latin typeface="Huawei Sans" panose="020C0503030203020204" pitchFamily="34" charset="0"/>
          <a:ea typeface="方正兰亭黑简体" panose="02000000000000000000" pitchFamily="2" charset="-122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文本占位符 17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5" name="文本占位符 17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6" name="文本占位符 17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7" name="文本占位符 17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0" name="文本占位符 16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陈傲</a:t>
            </a:r>
            <a:r>
              <a:rPr lang="en-US" altLang="zh-CN" dirty="0" smtClean="0"/>
              <a:t>/cwx860206</a:t>
            </a:r>
            <a:endParaRPr lang="zh-CN" altLang="en-US" dirty="0"/>
          </a:p>
        </p:txBody>
      </p:sp>
      <p:sp>
        <p:nvSpPr>
          <p:cNvPr id="171" name="文本占位符 17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2020.04.01</a:t>
            </a:r>
            <a:endParaRPr lang="zh-CN" altLang="en-US" dirty="0"/>
          </a:p>
        </p:txBody>
      </p:sp>
      <p:sp>
        <p:nvSpPr>
          <p:cNvPr id="172" name="文本占位符 17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张新旗</a:t>
            </a:r>
            <a:r>
              <a:rPr lang="en-US" altLang="zh-CN" dirty="0" smtClean="0"/>
              <a:t>/wx701844</a:t>
            </a:r>
            <a:endParaRPr lang="zh-CN" altLang="en-US" dirty="0"/>
          </a:p>
        </p:txBody>
      </p:sp>
      <p:sp>
        <p:nvSpPr>
          <p:cNvPr id="173" name="文本占位符 17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优化</a:t>
            </a:r>
            <a:endParaRPr lang="zh-CN" altLang="en-US" dirty="0"/>
          </a:p>
        </p:txBody>
      </p:sp>
      <p:sp>
        <p:nvSpPr>
          <p:cNvPr id="178" name="文本占位符 17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79" name="文本占位符 17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0" name="文本占位符 17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1" name="文本占位符 18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2" name="文本占位符 18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3" name="文本占位符 182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4" name="文本占位符 18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5" name="文本占位符 184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6" name="文本占位符 18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7" name="文本占位符 18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8" name="文本占位符 18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9" name="文本占位符 18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0" name="文本占位符 189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1" name="文本占位符 190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2" name="文本占位符 191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3" name="文本占位符 192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ym typeface="Huawei Sans" panose="020C0503030203020204" pitchFamily="34" charset="0"/>
              </a:rPr>
              <a:t>MapReduce</a:t>
            </a:r>
            <a:r>
              <a:rPr lang="zh-CN" altLang="en-US" dirty="0" smtClean="0">
                <a:sym typeface="Huawei Sans" panose="020C0503030203020204" pitchFamily="34" charset="0"/>
              </a:rPr>
              <a:t>过程</a:t>
            </a:r>
            <a:endParaRPr lang="zh-CN" altLang="en-US" dirty="0">
              <a:sym typeface="Huawei Sans" panose="020C0503030203020204" pitchFamily="34" charset="0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err="1" smtClean="0">
                <a:sym typeface="Huawei Sans" panose="020C0503030203020204" pitchFamily="34" charset="0"/>
              </a:rPr>
              <a:t>MapReduce</a:t>
            </a:r>
            <a:r>
              <a:rPr lang="zh-CN" altLang="en-US" dirty="0" smtClean="0">
                <a:sym typeface="Huawei Sans" panose="020C0503030203020204" pitchFamily="34" charset="0"/>
              </a:rPr>
              <a:t>计算过程可具体分为两个阶段，</a:t>
            </a:r>
            <a:r>
              <a:rPr lang="en-US" altLang="zh-CN" dirty="0" smtClean="0">
                <a:sym typeface="Huawei Sans" panose="020C0503030203020204" pitchFamily="34" charset="0"/>
              </a:rPr>
              <a:t>Map</a:t>
            </a:r>
            <a:r>
              <a:rPr lang="zh-CN" altLang="en-US" dirty="0" smtClean="0">
                <a:sym typeface="Huawei Sans" panose="020C0503030203020204" pitchFamily="34" charset="0"/>
              </a:rPr>
              <a:t>阶段和</a:t>
            </a:r>
            <a:r>
              <a:rPr lang="en-US" altLang="zh-CN" dirty="0" smtClean="0">
                <a:sym typeface="Huawei Sans" panose="020C0503030203020204" pitchFamily="34" charset="0"/>
              </a:rPr>
              <a:t>Reduce</a:t>
            </a:r>
            <a:r>
              <a:rPr lang="zh-CN" altLang="en-US" dirty="0" smtClean="0">
                <a:sym typeface="Huawei Sans" panose="020C0503030203020204" pitchFamily="34" charset="0"/>
              </a:rPr>
              <a:t>阶段。其中，</a:t>
            </a:r>
            <a:r>
              <a:rPr lang="en-US" altLang="zh-CN" dirty="0" smtClean="0">
                <a:sym typeface="Huawei Sans" panose="020C0503030203020204" pitchFamily="34" charset="0"/>
              </a:rPr>
              <a:t>Map</a:t>
            </a:r>
            <a:r>
              <a:rPr lang="zh-CN" altLang="en-US" dirty="0">
                <a:sym typeface="Huawei Sans" panose="020C0503030203020204" pitchFamily="34" charset="0"/>
              </a:rPr>
              <a:t>阶段输出的结果</a:t>
            </a:r>
            <a:r>
              <a:rPr lang="zh-CN" altLang="en-US" dirty="0" smtClean="0">
                <a:sym typeface="Huawei Sans" panose="020C0503030203020204" pitchFamily="34" charset="0"/>
              </a:rPr>
              <a:t>就是</a:t>
            </a:r>
            <a:r>
              <a:rPr lang="en-US" altLang="zh-CN" dirty="0" smtClean="0">
                <a:sym typeface="Huawei Sans" panose="020C0503030203020204" pitchFamily="34" charset="0"/>
              </a:rPr>
              <a:t>Reduce</a:t>
            </a:r>
            <a:r>
              <a:rPr lang="zh-CN" altLang="en-US" dirty="0" smtClean="0">
                <a:sym typeface="Huawei Sans" panose="020C0503030203020204" pitchFamily="34" charset="0"/>
              </a:rPr>
              <a:t>阶段的输入。</a:t>
            </a:r>
            <a:endParaRPr lang="en-US" altLang="zh-CN" dirty="0" smtClean="0">
              <a:sym typeface="Huawei Sans" panose="020C0503030203020204" pitchFamily="34" charset="0"/>
            </a:endParaRPr>
          </a:p>
          <a:p>
            <a:r>
              <a:rPr lang="zh-CN" altLang="en-US" dirty="0" smtClean="0">
                <a:sym typeface="Huawei Sans" panose="020C0503030203020204" pitchFamily="34" charset="0"/>
              </a:rPr>
              <a:t>可以</a:t>
            </a:r>
            <a:r>
              <a:rPr lang="zh-CN" altLang="en-US" dirty="0">
                <a:sym typeface="Huawei Sans" panose="020C0503030203020204" pitchFamily="34" charset="0"/>
              </a:rPr>
              <a:t>把</a:t>
            </a:r>
            <a:r>
              <a:rPr lang="en-US" altLang="zh-CN" dirty="0">
                <a:sym typeface="Huawei Sans" panose="020C0503030203020204" pitchFamily="34" charset="0"/>
              </a:rPr>
              <a:t>MapReduce</a:t>
            </a:r>
            <a:r>
              <a:rPr lang="zh-CN" altLang="en-US" dirty="0">
                <a:sym typeface="Huawei Sans" panose="020C0503030203020204" pitchFamily="34" charset="0"/>
              </a:rPr>
              <a:t>理解为，把一堆杂乱无章的数据按照某种特征归纳起来，然后处理并得到最后的结果。</a:t>
            </a:r>
            <a:endParaRPr lang="en-US" altLang="zh-CN" dirty="0">
              <a:sym typeface="Huawei Sans" panose="020C0503030203020204" pitchFamily="34" charset="0"/>
            </a:endParaRPr>
          </a:p>
          <a:p>
            <a:pPr lvl="1"/>
            <a:r>
              <a:rPr lang="en-US" altLang="zh-CN" dirty="0">
                <a:sym typeface="Huawei Sans" panose="020C0503030203020204" pitchFamily="34" charset="0"/>
              </a:rPr>
              <a:t>Map</a:t>
            </a:r>
            <a:r>
              <a:rPr lang="zh-CN" altLang="en-US" dirty="0">
                <a:sym typeface="Huawei Sans" panose="020C0503030203020204" pitchFamily="34" charset="0"/>
              </a:rPr>
              <a:t>面对的是杂乱无章的互不相关的数据，它解析每个数据，从中提取出</a:t>
            </a:r>
            <a:r>
              <a:rPr lang="en-US" altLang="zh-CN" dirty="0">
                <a:sym typeface="Huawei Sans" panose="020C0503030203020204" pitchFamily="34" charset="0"/>
              </a:rPr>
              <a:t>key</a:t>
            </a:r>
            <a:r>
              <a:rPr lang="zh-CN" altLang="en-US" dirty="0">
                <a:sym typeface="Huawei Sans" panose="020C0503030203020204" pitchFamily="34" charset="0"/>
              </a:rPr>
              <a:t>和</a:t>
            </a:r>
            <a:r>
              <a:rPr lang="en-US" altLang="zh-CN" dirty="0">
                <a:sym typeface="Huawei Sans" panose="020C0503030203020204" pitchFamily="34" charset="0"/>
              </a:rPr>
              <a:t>value</a:t>
            </a:r>
            <a:r>
              <a:rPr lang="zh-CN" altLang="en-US" dirty="0">
                <a:sym typeface="Huawei Sans" panose="020C0503030203020204" pitchFamily="34" charset="0"/>
              </a:rPr>
              <a:t>，也就是提取了数据的特征。</a:t>
            </a:r>
            <a:endParaRPr lang="en-US" altLang="zh-CN" dirty="0">
              <a:sym typeface="Huawei Sans" panose="020C0503030203020204" pitchFamily="34" charset="0"/>
            </a:endParaRPr>
          </a:p>
          <a:p>
            <a:pPr lvl="1"/>
            <a:r>
              <a:rPr lang="zh-CN" altLang="en-US" dirty="0">
                <a:sym typeface="Huawei Sans" panose="020C0503030203020204" pitchFamily="34" charset="0"/>
              </a:rPr>
              <a:t>到了</a:t>
            </a:r>
            <a:r>
              <a:rPr lang="en-US" altLang="zh-CN" dirty="0">
                <a:sym typeface="Huawei Sans" panose="020C0503030203020204" pitchFamily="34" charset="0"/>
              </a:rPr>
              <a:t>Reduce</a:t>
            </a:r>
            <a:r>
              <a:rPr lang="zh-CN" altLang="en-US" dirty="0">
                <a:sym typeface="Huawei Sans" panose="020C0503030203020204" pitchFamily="34" charset="0"/>
              </a:rPr>
              <a:t>阶段，数据是以</a:t>
            </a:r>
            <a:r>
              <a:rPr lang="en-US" altLang="zh-CN" dirty="0">
                <a:sym typeface="Huawei Sans" panose="020C0503030203020204" pitchFamily="34" charset="0"/>
              </a:rPr>
              <a:t>key</a:t>
            </a:r>
            <a:r>
              <a:rPr lang="zh-CN" altLang="en-US" dirty="0">
                <a:sym typeface="Huawei Sans" panose="020C0503030203020204" pitchFamily="34" charset="0"/>
              </a:rPr>
              <a:t>后面跟着若干个</a:t>
            </a:r>
            <a:r>
              <a:rPr lang="en-US" altLang="zh-CN" dirty="0">
                <a:sym typeface="Huawei Sans" panose="020C0503030203020204" pitchFamily="34" charset="0"/>
              </a:rPr>
              <a:t>value</a:t>
            </a:r>
            <a:r>
              <a:rPr lang="zh-CN" altLang="en-US" dirty="0">
                <a:sym typeface="Huawei Sans" panose="020C0503030203020204" pitchFamily="34" charset="0"/>
              </a:rPr>
              <a:t>来组织的，这些</a:t>
            </a:r>
            <a:r>
              <a:rPr lang="en-US" altLang="zh-CN" dirty="0">
                <a:sym typeface="Huawei Sans" panose="020C0503030203020204" pitchFamily="34" charset="0"/>
              </a:rPr>
              <a:t>value</a:t>
            </a:r>
            <a:r>
              <a:rPr lang="zh-CN" altLang="en-US" dirty="0">
                <a:sym typeface="Huawei Sans" panose="020C0503030203020204" pitchFamily="34" charset="0"/>
              </a:rPr>
              <a:t>有相关性。在此基础上我们可以做进一步的处理以便得到结果。</a:t>
            </a:r>
            <a:endParaRPr lang="en-US" altLang="zh-CN" dirty="0">
              <a:sym typeface="Huawei Sans" panose="020C0503030203020204" pitchFamily="34" charset="0"/>
            </a:endParaRPr>
          </a:p>
          <a:p>
            <a:endParaRPr lang="zh-CN" altLang="en-US" dirty="0"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ym typeface="Huawei Sans" panose="020C0503030203020204" pitchFamily="34" charset="0"/>
              </a:rPr>
              <a:t>MapReduce</a:t>
            </a:r>
            <a:r>
              <a:rPr lang="zh-CN" altLang="en-US" dirty="0" smtClean="0">
                <a:sym typeface="Huawei Sans" panose="020C0503030203020204" pitchFamily="34" charset="0"/>
              </a:rPr>
              <a:t>工作流程</a:t>
            </a:r>
            <a:endParaRPr lang="zh-CN" altLang="en-US" dirty="0">
              <a:sym typeface="Huawei Sans" panose="020C0503030203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63" y="1785646"/>
            <a:ext cx="9418976" cy="439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65570" y="5502421"/>
            <a:ext cx="1184646" cy="5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分片</a:t>
            </a:r>
            <a:r>
              <a:rPr lang="en-US" altLang="zh-CN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4</a:t>
            </a:r>
            <a:endParaRPr lang="zh-CN" altLang="en-US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930812" y="1670507"/>
            <a:ext cx="1518829" cy="5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输入</a:t>
            </a:r>
            <a:endParaRPr lang="zh-CN" altLang="en-US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013780" y="2373972"/>
            <a:ext cx="1184646" cy="5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分片</a:t>
            </a:r>
            <a:r>
              <a:rPr lang="en-US" altLang="zh-CN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0</a:t>
            </a:r>
            <a:endParaRPr lang="zh-CN" altLang="en-US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009633" y="3139124"/>
            <a:ext cx="1184646" cy="5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分片</a:t>
            </a:r>
            <a:r>
              <a:rPr lang="en-US" altLang="zh-CN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1</a:t>
            </a:r>
            <a:endParaRPr lang="zh-CN" altLang="en-US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983424" y="3952978"/>
            <a:ext cx="1184646" cy="5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分片</a:t>
            </a:r>
            <a:r>
              <a:rPr lang="en-US" altLang="zh-CN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2</a:t>
            </a:r>
            <a:endParaRPr lang="zh-CN" altLang="en-US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975332" y="4727699"/>
            <a:ext cx="1184646" cy="5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分片</a:t>
            </a:r>
            <a:r>
              <a:rPr lang="en-US" altLang="zh-CN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3</a:t>
            </a:r>
            <a:endParaRPr lang="zh-CN" altLang="en-US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823133" y="2300384"/>
            <a:ext cx="1117315" cy="514738"/>
          </a:xfrm>
          <a:prstGeom prst="rect">
            <a:avLst/>
          </a:prstGeom>
          <a:noFill/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Shuffle</a:t>
            </a:r>
            <a:endParaRPr lang="zh-CN" altLang="en-US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3971118" y="1670507"/>
            <a:ext cx="1828476" cy="5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Map</a:t>
            </a:r>
            <a:r>
              <a:rPr lang="zh-CN" altLang="en-US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任务</a:t>
            </a:r>
            <a:endParaRPr lang="zh-CN" altLang="en-US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255250" y="1663537"/>
            <a:ext cx="2523811" cy="5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Reduce</a:t>
            </a:r>
            <a:r>
              <a:rPr lang="zh-CN" altLang="en-US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任务</a:t>
            </a:r>
            <a:endParaRPr lang="zh-CN" altLang="en-US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9703071" y="1670507"/>
            <a:ext cx="927114" cy="5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输出</a:t>
            </a:r>
            <a:endParaRPr lang="zh-CN" altLang="en-US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453664" y="2398789"/>
            <a:ext cx="863384" cy="5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Map()</a:t>
            </a:r>
            <a:endParaRPr lang="zh-CN" altLang="en-US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4387374" y="3171660"/>
            <a:ext cx="980528" cy="5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Map()</a:t>
            </a:r>
            <a:endParaRPr lang="zh-CN" altLang="en-US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4351727" y="3968221"/>
            <a:ext cx="1051821" cy="5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Map()</a:t>
            </a:r>
            <a:endParaRPr lang="zh-CN" altLang="en-US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351727" y="4713680"/>
            <a:ext cx="1044725" cy="5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Map()</a:t>
            </a:r>
            <a:endParaRPr lang="zh-CN" altLang="en-US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4448206" y="5527617"/>
            <a:ext cx="851765" cy="5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Map()</a:t>
            </a:r>
            <a:endParaRPr lang="zh-CN" altLang="en-US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6864358" y="3139124"/>
            <a:ext cx="1417815" cy="5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reduce()</a:t>
            </a:r>
            <a:endParaRPr lang="zh-CN" altLang="en-US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9574305" y="3153714"/>
            <a:ext cx="1184646" cy="5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输出</a:t>
            </a:r>
            <a:r>
              <a:rPr lang="en-US" altLang="zh-CN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0</a:t>
            </a:r>
            <a:endParaRPr lang="zh-CN" altLang="en-US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9574305" y="3936993"/>
            <a:ext cx="1184646" cy="5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输出</a:t>
            </a:r>
            <a:r>
              <a:rPr lang="en-US" altLang="zh-CN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1</a:t>
            </a:r>
            <a:endParaRPr lang="zh-CN" altLang="en-US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9610644" y="4724040"/>
            <a:ext cx="1184646" cy="5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输出</a:t>
            </a:r>
            <a:r>
              <a:rPr lang="en-US" altLang="zh-CN" sz="24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2</a:t>
            </a:r>
            <a:endParaRPr lang="zh-CN" altLang="en-US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6864357" y="3953588"/>
            <a:ext cx="1417815" cy="5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reduce()</a:t>
            </a:r>
            <a:endParaRPr lang="zh-CN" altLang="en-US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6864358" y="4723073"/>
            <a:ext cx="1417815" cy="514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72000" rIns="0" bIns="72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9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4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reduce()</a:t>
            </a:r>
            <a:endParaRPr lang="zh-CN" altLang="en-US" sz="24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标题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ym typeface="Huawei Sans" panose="020C0503030203020204" pitchFamily="34" charset="0"/>
              </a:rPr>
              <a:t>Map</a:t>
            </a:r>
            <a:r>
              <a:rPr lang="zh-CN" altLang="en-US" smtClean="0">
                <a:sym typeface="Huawei Sans" panose="020C0503030203020204" pitchFamily="34" charset="0"/>
              </a:rPr>
              <a:t>阶段详解</a:t>
            </a:r>
            <a:endParaRPr lang="en-US" dirty="0">
              <a:sym typeface="Huawei Sans" panose="020C0503030203020204" pitchFamily="34" charset="0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ym typeface="Huawei Sans" panose="020C0503030203020204" pitchFamily="34" charset="0"/>
              </a:rPr>
              <a:t>Job</a:t>
            </a:r>
            <a:r>
              <a:rPr lang="zh-CN" altLang="en-US" dirty="0" smtClean="0">
                <a:sym typeface="Huawei Sans" panose="020C0503030203020204" pitchFamily="34" charset="0"/>
              </a:rPr>
              <a:t>提交前，先将待处理的文件进行分片 </a:t>
            </a:r>
            <a:r>
              <a:rPr lang="en-US" altLang="zh-CN" dirty="0" smtClean="0">
                <a:sym typeface="Huawei Sans" panose="020C0503030203020204" pitchFamily="34" charset="0"/>
              </a:rPr>
              <a:t>(Split)</a:t>
            </a:r>
            <a:r>
              <a:rPr lang="zh-CN" altLang="en-US" dirty="0" smtClean="0">
                <a:sym typeface="Huawei Sans" panose="020C0503030203020204" pitchFamily="34" charset="0"/>
              </a:rPr>
              <a:t>。</a:t>
            </a:r>
            <a:endParaRPr lang="zh-CN" altLang="en-US" dirty="0" smtClean="0">
              <a:sym typeface="Huawei Sans" panose="020C0503030203020204" pitchFamily="34" charset="0"/>
            </a:endParaRPr>
          </a:p>
          <a:p>
            <a:pPr lvl="0"/>
            <a:r>
              <a:rPr lang="en-US" altLang="zh-CN" dirty="0" smtClean="0">
                <a:sym typeface="Huawei Sans" panose="020C0503030203020204" pitchFamily="34" charset="0"/>
              </a:rPr>
              <a:t>Map</a:t>
            </a:r>
            <a:r>
              <a:rPr lang="zh-CN" altLang="en-US" dirty="0" smtClean="0">
                <a:sym typeface="Huawei Sans" panose="020C0503030203020204" pitchFamily="34" charset="0"/>
              </a:rPr>
              <a:t>阶段先把数据放入一个环形内存缓冲区，当缓冲区数据达到</a:t>
            </a:r>
            <a:r>
              <a:rPr lang="en-US" altLang="zh-CN" dirty="0" smtClean="0">
                <a:sym typeface="Huawei Sans" panose="020C0503030203020204" pitchFamily="34" charset="0"/>
              </a:rPr>
              <a:t>80%</a:t>
            </a:r>
            <a:r>
              <a:rPr lang="zh-CN" altLang="en-US" dirty="0" smtClean="0">
                <a:sym typeface="Huawei Sans" panose="020C0503030203020204" pitchFamily="34" charset="0"/>
              </a:rPr>
              <a:t>左右时发生溢写 </a:t>
            </a:r>
            <a:r>
              <a:rPr lang="en-US" altLang="zh-CN" dirty="0" smtClean="0">
                <a:sym typeface="Huawei Sans" panose="020C0503030203020204" pitchFamily="34" charset="0"/>
              </a:rPr>
              <a:t>(Spill</a:t>
            </a:r>
            <a:r>
              <a:rPr lang="en-US" altLang="zh-CN" dirty="0">
                <a:sym typeface="Huawei Sans" panose="020C0503030203020204" pitchFamily="34" charset="0"/>
              </a:rPr>
              <a:t>)</a:t>
            </a:r>
            <a:r>
              <a:rPr lang="zh-CN" altLang="en-US" dirty="0" smtClean="0">
                <a:sym typeface="Huawei Sans" panose="020C0503030203020204" pitchFamily="34" charset="0"/>
              </a:rPr>
              <a:t>，需将缓冲区中的数据写入到本地磁盘</a:t>
            </a:r>
            <a:r>
              <a:rPr lang="zh-CN" altLang="en-US" dirty="0">
                <a:sym typeface="Huawei Sans" panose="020C0503030203020204" pitchFamily="34" charset="0"/>
              </a:rPr>
              <a:t>。</a:t>
            </a:r>
            <a:endParaRPr lang="zh-CN" altLang="en-US" dirty="0">
              <a:sym typeface="Huawei Sans" panose="020C0503030203020204" pitchFamily="34" charset="0"/>
            </a:endParaRPr>
          </a:p>
        </p:txBody>
      </p:sp>
      <p:sp>
        <p:nvSpPr>
          <p:cNvPr id="31" name="圆柱形 30"/>
          <p:cNvSpPr/>
          <p:nvPr/>
        </p:nvSpPr>
        <p:spPr>
          <a:xfrm>
            <a:off x="823893" y="4217136"/>
            <a:ext cx="1313411" cy="1422452"/>
          </a:xfrm>
          <a:prstGeom prst="can">
            <a:avLst/>
          </a:prstGeom>
          <a:solidFill>
            <a:srgbClr val="5DAEAE"/>
          </a:solidFill>
          <a:ln>
            <a:solidFill>
              <a:srgbClr val="5D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HDFS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2" name="同心圆 31"/>
          <p:cNvSpPr/>
          <p:nvPr/>
        </p:nvSpPr>
        <p:spPr>
          <a:xfrm>
            <a:off x="4186270" y="4217136"/>
            <a:ext cx="1442840" cy="1362509"/>
          </a:xfrm>
          <a:prstGeom prst="donut">
            <a:avLst/>
          </a:prstGeom>
          <a:solidFill>
            <a:schemeClr val="accent1">
              <a:lumMod val="75000"/>
            </a:schemeClr>
          </a:solidFill>
          <a:ln>
            <a:solidFill>
              <a:srgbClr val="5D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3" name="圆柱形 32"/>
          <p:cNvSpPr/>
          <p:nvPr/>
        </p:nvSpPr>
        <p:spPr>
          <a:xfrm>
            <a:off x="10108527" y="4579111"/>
            <a:ext cx="1313411" cy="758444"/>
          </a:xfrm>
          <a:prstGeom prst="can">
            <a:avLst/>
          </a:prstGeom>
          <a:solidFill>
            <a:srgbClr val="5DAEAE"/>
          </a:solidFill>
          <a:ln>
            <a:solidFill>
              <a:srgbClr val="5D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本地磁盘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213166" y="4217136"/>
            <a:ext cx="882719" cy="525494"/>
          </a:xfrm>
          <a:prstGeom prst="rect">
            <a:avLst/>
          </a:prstGeom>
          <a:solidFill>
            <a:srgbClr val="5DAE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Split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419765" y="5094285"/>
            <a:ext cx="132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Document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>
            <a:off x="2137304" y="4978257"/>
            <a:ext cx="2048966" cy="0"/>
          </a:xfrm>
          <a:prstGeom prst="straightConnector1">
            <a:avLst/>
          </a:prstGeom>
          <a:ln w="76200">
            <a:solidFill>
              <a:srgbClr val="5DAE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5579235" y="4018730"/>
            <a:ext cx="1049130" cy="533099"/>
          </a:xfrm>
          <a:prstGeom prst="rect">
            <a:avLst/>
          </a:prstGeom>
          <a:solidFill>
            <a:srgbClr val="5DAE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Partition </a:t>
            </a:r>
            <a:endParaRPr lang="en-US" altLang="zh-CN" sz="1600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ctr"/>
            <a:r>
              <a:rPr lang="zh-CN" altLang="en-US" sz="16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（分区）</a:t>
            </a:r>
            <a:endParaRPr lang="zh-CN" altLang="en-US" sz="16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713975" y="4018730"/>
            <a:ext cx="1099630" cy="530202"/>
          </a:xfrm>
          <a:prstGeom prst="rect">
            <a:avLst/>
          </a:prstGeom>
          <a:solidFill>
            <a:srgbClr val="5DAE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Sort </a:t>
            </a:r>
            <a:endParaRPr lang="en-US" altLang="zh-CN" sz="16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ctr"/>
            <a:r>
              <a:rPr lang="zh-CN" altLang="en-US" sz="16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（排序）</a:t>
            </a:r>
            <a:endParaRPr lang="zh-CN" altLang="en-US" sz="16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882590" y="4018730"/>
            <a:ext cx="1031571" cy="5292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Combine</a:t>
            </a:r>
            <a:r>
              <a:rPr lang="zh-CN" altLang="en-US" sz="16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（合并）</a:t>
            </a:r>
            <a:endParaRPr lang="zh-CN" altLang="en-US" sz="16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9002255" y="4017828"/>
            <a:ext cx="999501" cy="533769"/>
          </a:xfrm>
          <a:prstGeom prst="rect">
            <a:avLst/>
          </a:prstGeom>
          <a:solidFill>
            <a:srgbClr val="5DAE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Merge</a:t>
            </a:r>
            <a:endParaRPr lang="en-US" altLang="zh-CN" sz="16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ctr"/>
            <a:r>
              <a:rPr lang="zh-CN" altLang="en-US" sz="1600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（归并</a:t>
            </a:r>
            <a:r>
              <a:rPr lang="zh-CN" altLang="en-US" sz="1600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）</a:t>
            </a:r>
            <a:endParaRPr lang="zh-CN" altLang="en-US" sz="1600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352805" y="4665945"/>
            <a:ext cx="114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环形内存缓冲区</a:t>
            </a:r>
            <a:endParaRPr lang="zh-CN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cxnSp>
        <p:nvCxnSpPr>
          <p:cNvPr id="51" name="直接箭头连接符 50"/>
          <p:cNvCxnSpPr>
            <a:endCxn id="33" idx="2"/>
          </p:cNvCxnSpPr>
          <p:nvPr/>
        </p:nvCxnSpPr>
        <p:spPr>
          <a:xfrm>
            <a:off x="5653757" y="4958333"/>
            <a:ext cx="4454770" cy="0"/>
          </a:xfrm>
          <a:prstGeom prst="straightConnector1">
            <a:avLst/>
          </a:prstGeom>
          <a:ln w="76200">
            <a:solidFill>
              <a:srgbClr val="5DAE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5469776" y="3772345"/>
            <a:ext cx="4638752" cy="97028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6508057" y="3409955"/>
            <a:ext cx="2440672" cy="45009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Map Phase</a:t>
            </a:r>
            <a:endParaRPr lang="en-US" altLang="zh-CN" sz="2400" b="1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0108528" y="4111601"/>
            <a:ext cx="142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MapOutFile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948729" y="5045062"/>
            <a:ext cx="1106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~80%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时发生溢写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199057" y="4221927"/>
            <a:ext cx="882719" cy="525494"/>
          </a:xfrm>
          <a:prstGeom prst="rect">
            <a:avLst/>
          </a:prstGeom>
          <a:solidFill>
            <a:srgbClr val="5DAE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map()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174937" y="5698625"/>
            <a:ext cx="64839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823331" y="5714596"/>
            <a:ext cx="78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</a:t>
            </a:r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可选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)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标题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Huawei Sans" panose="020C0503030203020204" pitchFamily="34" charset="0"/>
              </a:rPr>
              <a:t>Reduce</a:t>
            </a:r>
            <a:r>
              <a:rPr lang="zh-CN" altLang="en-US" dirty="0" smtClean="0">
                <a:sym typeface="Huawei Sans" panose="020C0503030203020204" pitchFamily="34" charset="0"/>
              </a:rPr>
              <a:t>阶段详解</a:t>
            </a:r>
            <a:endParaRPr lang="en-US" dirty="0">
              <a:sym typeface="Huawei Sans" panose="020C0503030203020204" pitchFamily="34" charset="0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79705" lvl="0" indent="-179705" algn="l" defTabSz="12192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SzTx/>
              <a:buFont typeface="Huawei Sans" panose="020C0503030203020204" pitchFamily="34" charset="0"/>
              <a:buChar char="•"/>
              <a:defRPr/>
            </a:pPr>
            <a:r>
              <a:rPr lang="zh-CN" altLang="en-US" sz="2400" dirty="0">
                <a:sym typeface="Huawei Sans" panose="020C0503030203020204" pitchFamily="34" charset="0"/>
              </a:rPr>
              <a:t>当数据很少时，不需要溢写到磁盘，直接在缓存中归并，然后输出给</a:t>
            </a:r>
            <a:r>
              <a:rPr lang="en-US" altLang="zh-CN" sz="2400" dirty="0">
                <a:sym typeface="Huawei Sans" panose="020C0503030203020204" pitchFamily="34" charset="0"/>
              </a:rPr>
              <a:t>Reduce</a:t>
            </a:r>
            <a:r>
              <a:rPr lang="zh-CN" altLang="en-US" sz="2400" dirty="0">
                <a:solidFill>
                  <a:srgbClr val="000000"/>
                </a:solidFill>
                <a:sym typeface="Huawei Sans" panose="020C0503030203020204" pitchFamily="34" charset="0"/>
              </a:rPr>
              <a:t>，随着缓冲区文件的增多，</a:t>
            </a:r>
            <a:r>
              <a:rPr lang="en-US" altLang="zh-CN" sz="2400" dirty="0">
                <a:solidFill>
                  <a:srgbClr val="000000"/>
                </a:solidFill>
                <a:sym typeface="Huawei Sans" panose="020C0503030203020204" pitchFamily="34" charset="0"/>
              </a:rPr>
              <a:t>MR</a:t>
            </a:r>
            <a:r>
              <a:rPr lang="zh-CN" altLang="en-US" sz="2400" dirty="0">
                <a:solidFill>
                  <a:srgbClr val="000000"/>
                </a:solidFill>
                <a:sym typeface="Huawei Sans" panose="020C0503030203020204" pitchFamily="34" charset="0"/>
              </a:rPr>
              <a:t>后台线程将它们合并成一个更大的有序文件，这个动作是</a:t>
            </a:r>
            <a:r>
              <a:rPr lang="en-US" altLang="zh-CN" sz="2400" dirty="0">
                <a:solidFill>
                  <a:srgbClr val="000000"/>
                </a:solidFill>
                <a:sym typeface="Huawei Sans" panose="020C0503030203020204" pitchFamily="34" charset="0"/>
              </a:rPr>
              <a:t>Reduce</a:t>
            </a:r>
            <a:r>
              <a:rPr lang="zh-CN" altLang="en-US" sz="2400" dirty="0">
                <a:solidFill>
                  <a:srgbClr val="000000"/>
                </a:solidFill>
                <a:sym typeface="Huawei Sans" panose="020C0503030203020204" pitchFamily="34" charset="0"/>
              </a:rPr>
              <a:t>阶段的</a:t>
            </a:r>
            <a:r>
              <a:rPr lang="en-US" altLang="zh-CN" sz="2400" dirty="0">
                <a:solidFill>
                  <a:srgbClr val="000000"/>
                </a:solidFill>
                <a:sym typeface="Huawei Sans" panose="020C0503030203020204" pitchFamily="34" charset="0"/>
              </a:rPr>
              <a:t>Merge</a:t>
            </a:r>
            <a:r>
              <a:rPr lang="zh-CN" altLang="en-US" sz="2400" dirty="0">
                <a:solidFill>
                  <a:srgbClr val="000000"/>
                </a:solidFill>
                <a:sym typeface="Huawei Sans" panose="020C0503030203020204" pitchFamily="34" charset="0"/>
              </a:rPr>
              <a:t>（归并）操作，结果直接输出给</a:t>
            </a:r>
            <a:r>
              <a:rPr lang="en-US" altLang="zh-CN" sz="2400" dirty="0">
                <a:solidFill>
                  <a:srgbClr val="000000"/>
                </a:solidFill>
                <a:sym typeface="Huawei Sans" panose="020C0503030203020204" pitchFamily="34" charset="0"/>
              </a:rPr>
              <a:t>reduce</a:t>
            </a:r>
            <a:endParaRPr lang="zh-CN" altLang="en-US" sz="2400" dirty="0">
              <a:sym typeface="Huawei Sans" panose="020C0503030203020204" pitchFamily="34" charset="0"/>
            </a:endParaRPr>
          </a:p>
          <a:p>
            <a:pPr marL="179705" lvl="0" indent="-179705" algn="l" defTabSz="121920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SzTx/>
              <a:buFont typeface="Huawei Sans" panose="020C0503030203020204" pitchFamily="34" charset="0"/>
              <a:buChar char="•"/>
              <a:defRPr/>
            </a:pPr>
            <a:endParaRPr lang="zh-CN" altLang="en-US" sz="2400" dirty="0">
              <a:solidFill>
                <a:srgbClr val="000000"/>
              </a:solidFill>
              <a:sym typeface="Huawei Sans" panose="020C0503030203020204" pitchFamily="34" charset="0"/>
            </a:endParaRPr>
          </a:p>
          <a:p>
            <a:endParaRPr lang="zh-CN" altLang="en-US" dirty="0">
              <a:sym typeface="Huawei Sans" panose="020C050303020302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4238265" y="5165678"/>
            <a:ext cx="1368267" cy="0"/>
          </a:xfrm>
          <a:prstGeom prst="straightConnector1">
            <a:avLst/>
          </a:prstGeom>
          <a:ln w="76200">
            <a:solidFill>
              <a:srgbClr val="5DAE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348510" y="4339886"/>
            <a:ext cx="1062526" cy="731520"/>
          </a:xfrm>
          <a:prstGeom prst="rect">
            <a:avLst/>
          </a:prstGeom>
          <a:solidFill>
            <a:srgbClr val="5DAE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C</a:t>
            </a:r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opy 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ctr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（复制）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8" name="圆柱形 17"/>
          <p:cNvSpPr/>
          <p:nvPr/>
        </p:nvSpPr>
        <p:spPr>
          <a:xfrm>
            <a:off x="10432502" y="4508922"/>
            <a:ext cx="1313411" cy="1308101"/>
          </a:xfrm>
          <a:prstGeom prst="can">
            <a:avLst/>
          </a:prstGeom>
          <a:solidFill>
            <a:srgbClr val="5DAEAE"/>
          </a:solidFill>
          <a:ln>
            <a:solidFill>
              <a:srgbClr val="5D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HDFS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734840" y="4339886"/>
            <a:ext cx="1089187" cy="731520"/>
          </a:xfrm>
          <a:prstGeom prst="rect">
            <a:avLst/>
          </a:prstGeom>
          <a:solidFill>
            <a:srgbClr val="5DAE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Merge 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ctr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（归并）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291855" y="4119229"/>
            <a:ext cx="6184004" cy="1294308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5705768" y="3841940"/>
            <a:ext cx="3147327" cy="377968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Reduce Phase</a:t>
            </a:r>
            <a:endParaRPr lang="en-US" altLang="zh-CN" b="1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90558" y="4252578"/>
            <a:ext cx="1456233" cy="5182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Map Phase</a:t>
            </a:r>
            <a:endParaRPr lang="en-US" altLang="zh-CN" b="1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853720" y="4755133"/>
            <a:ext cx="97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MOF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2" name="圆柱形 21"/>
          <p:cNvSpPr/>
          <p:nvPr/>
        </p:nvSpPr>
        <p:spPr>
          <a:xfrm>
            <a:off x="2908229" y="4828933"/>
            <a:ext cx="1313411" cy="673489"/>
          </a:xfrm>
          <a:prstGeom prst="can">
            <a:avLst/>
          </a:prstGeom>
          <a:solidFill>
            <a:srgbClr val="5DAEAE"/>
          </a:solidFill>
          <a:ln>
            <a:solidFill>
              <a:srgbClr val="5D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本地磁盘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8" name="圆柱形 27"/>
          <p:cNvSpPr/>
          <p:nvPr/>
        </p:nvSpPr>
        <p:spPr>
          <a:xfrm>
            <a:off x="2903317" y="5502422"/>
            <a:ext cx="1313411" cy="673489"/>
          </a:xfrm>
          <a:prstGeom prst="can">
            <a:avLst/>
          </a:prstGeom>
          <a:solidFill>
            <a:srgbClr val="5DAEAE"/>
          </a:solidFill>
          <a:ln>
            <a:solidFill>
              <a:srgbClr val="5D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本地磁盘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29" name="圆柱形 28"/>
          <p:cNvSpPr/>
          <p:nvPr/>
        </p:nvSpPr>
        <p:spPr>
          <a:xfrm>
            <a:off x="2898946" y="4155444"/>
            <a:ext cx="1313411" cy="673489"/>
          </a:xfrm>
          <a:prstGeom prst="can">
            <a:avLst/>
          </a:prstGeom>
          <a:solidFill>
            <a:srgbClr val="5DAEAE"/>
          </a:solidFill>
          <a:ln>
            <a:solidFill>
              <a:srgbClr val="5D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本地磁盘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1959177" y="4492188"/>
            <a:ext cx="950036" cy="0"/>
          </a:xfrm>
          <a:prstGeom prst="straightConnector1">
            <a:avLst/>
          </a:prstGeom>
          <a:ln w="76200">
            <a:solidFill>
              <a:srgbClr val="5DAE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圆角矩形 32"/>
          <p:cNvSpPr/>
          <p:nvPr/>
        </p:nvSpPr>
        <p:spPr>
          <a:xfrm>
            <a:off x="490557" y="4895245"/>
            <a:ext cx="1453441" cy="5182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Map Phase</a:t>
            </a:r>
            <a:endParaRPr lang="en-US" altLang="zh-CN" b="1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504942" y="5562740"/>
            <a:ext cx="1441850" cy="5182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Map Phase</a:t>
            </a:r>
            <a:endParaRPr lang="en-US" altLang="zh-CN" b="1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858366" y="5453755"/>
            <a:ext cx="97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MOF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863756" y="4109375"/>
            <a:ext cx="97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MOF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>
            <a:off x="1959177" y="5146272"/>
            <a:ext cx="950036" cy="0"/>
          </a:xfrm>
          <a:prstGeom prst="straightConnector1">
            <a:avLst/>
          </a:prstGeom>
          <a:ln w="76200">
            <a:solidFill>
              <a:srgbClr val="5DAE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1943998" y="5839166"/>
            <a:ext cx="950036" cy="0"/>
          </a:xfrm>
          <a:prstGeom prst="straightConnector1">
            <a:avLst/>
          </a:prstGeom>
          <a:ln w="76200">
            <a:solidFill>
              <a:srgbClr val="5DAE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流程图: 多文档 38"/>
          <p:cNvSpPr/>
          <p:nvPr/>
        </p:nvSpPr>
        <p:spPr>
          <a:xfrm>
            <a:off x="5597200" y="4642086"/>
            <a:ext cx="997376" cy="964715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缓存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40" name="圆柱形 39"/>
          <p:cNvSpPr/>
          <p:nvPr/>
        </p:nvSpPr>
        <p:spPr>
          <a:xfrm>
            <a:off x="7899462" y="4780266"/>
            <a:ext cx="1313411" cy="673489"/>
          </a:xfrm>
          <a:prstGeom prst="can">
            <a:avLst/>
          </a:prstGeom>
          <a:solidFill>
            <a:srgbClr val="5DAEAE"/>
          </a:solidFill>
          <a:ln>
            <a:solidFill>
              <a:srgbClr val="5DAE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磁盘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6595299" y="5155156"/>
            <a:ext cx="1368267" cy="0"/>
          </a:xfrm>
          <a:prstGeom prst="straightConnector1">
            <a:avLst/>
          </a:prstGeom>
          <a:ln w="76200">
            <a:solidFill>
              <a:srgbClr val="5DAE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9260059" y="4359450"/>
            <a:ext cx="1089187" cy="731520"/>
          </a:xfrm>
          <a:prstGeom prst="rect">
            <a:avLst/>
          </a:prstGeom>
          <a:solidFill>
            <a:srgbClr val="5DAE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Reduce </a:t>
            </a:r>
            <a:endParaRPr lang="en-US" altLang="zh-CN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ctr"/>
            <a:r>
              <a:rPr lang="zh-CN" altLang="en-US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（归约）</a:t>
            </a:r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>
            <a:off x="9107592" y="5174720"/>
            <a:ext cx="1368267" cy="0"/>
          </a:xfrm>
          <a:prstGeom prst="straightConnector1">
            <a:avLst/>
          </a:prstGeom>
          <a:ln w="76200">
            <a:solidFill>
              <a:srgbClr val="5DAEA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标题 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Huawei Sans" panose="020C0503030203020204" pitchFamily="34" charset="0"/>
              </a:rPr>
              <a:t>Shuffle</a:t>
            </a:r>
            <a:r>
              <a:rPr lang="zh-CN" altLang="en-US" dirty="0" smtClean="0">
                <a:sym typeface="Huawei Sans" panose="020C0503030203020204" pitchFamily="34" charset="0"/>
              </a:rPr>
              <a:t>过程详解</a:t>
            </a:r>
            <a:endParaRPr lang="en-US" dirty="0">
              <a:sym typeface="Huawei Sans" panose="020C0503030203020204" pitchFamily="34" charset="0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2400" dirty="0">
                <a:solidFill>
                  <a:srgbClr val="000000"/>
                </a:solidFill>
                <a:sym typeface="Huawei Sans" panose="020C0503030203020204" pitchFamily="34" charset="0"/>
              </a:rPr>
              <a:t>Shuffle</a:t>
            </a:r>
            <a:r>
              <a:rPr lang="zh-CN" altLang="en-US" sz="2400" dirty="0">
                <a:solidFill>
                  <a:srgbClr val="000000"/>
                </a:solidFill>
                <a:sym typeface="Huawei Sans" panose="020C0503030203020204" pitchFamily="34" charset="0"/>
              </a:rPr>
              <a:t>的定义：</a:t>
            </a:r>
            <a:r>
              <a:rPr lang="en-US" altLang="zh-CN" sz="2400" dirty="0">
                <a:solidFill>
                  <a:srgbClr val="000000"/>
                </a:solidFill>
                <a:sym typeface="Huawei Sans" panose="020C0503030203020204" pitchFamily="34" charset="0"/>
              </a:rPr>
              <a:t>Map</a:t>
            </a:r>
            <a:r>
              <a:rPr lang="zh-CN" altLang="en-US" sz="2400" dirty="0">
                <a:solidFill>
                  <a:srgbClr val="000000"/>
                </a:solidFill>
                <a:sym typeface="Huawei Sans" panose="020C0503030203020204" pitchFamily="34" charset="0"/>
              </a:rPr>
              <a:t>阶段和</a:t>
            </a:r>
            <a:r>
              <a:rPr lang="en-US" altLang="zh-CN" sz="2400" dirty="0">
                <a:solidFill>
                  <a:srgbClr val="000000"/>
                </a:solidFill>
                <a:sym typeface="Huawei Sans" panose="020C0503030203020204" pitchFamily="34" charset="0"/>
              </a:rPr>
              <a:t>Reduce</a:t>
            </a:r>
            <a:r>
              <a:rPr lang="zh-CN" altLang="en-US" sz="2400" dirty="0">
                <a:solidFill>
                  <a:srgbClr val="000000"/>
                </a:solidFill>
                <a:sym typeface="Huawei Sans" panose="020C0503030203020204" pitchFamily="34" charset="0"/>
              </a:rPr>
              <a:t>阶段之间</a:t>
            </a:r>
            <a:r>
              <a:rPr lang="zh-CN" altLang="en-US" sz="2400" b="1" dirty="0">
                <a:solidFill>
                  <a:srgbClr val="000000"/>
                </a:solidFill>
                <a:sym typeface="Huawei Sans" panose="020C0503030203020204" pitchFamily="34" charset="0"/>
              </a:rPr>
              <a:t>传递中间数据</a:t>
            </a:r>
            <a:r>
              <a:rPr lang="zh-CN" altLang="en-US" sz="2400" dirty="0">
                <a:solidFill>
                  <a:srgbClr val="000000"/>
                </a:solidFill>
                <a:sym typeface="Huawei Sans" panose="020C0503030203020204" pitchFamily="34" charset="0"/>
              </a:rPr>
              <a:t>的过程</a:t>
            </a:r>
            <a:endParaRPr lang="zh-CN" altLang="en-US" dirty="0">
              <a:sym typeface="Huawei Sans" panose="020C0503030203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91132" y="2192441"/>
            <a:ext cx="9209735" cy="4056309"/>
            <a:chOff x="2212203" y="3341687"/>
            <a:chExt cx="7772400" cy="3516313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203" y="3341687"/>
              <a:ext cx="7772400" cy="351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4189615" y="3559709"/>
              <a:ext cx="4372493" cy="329829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ym typeface="Huawei Sans" panose="020C0503030203020204" pitchFamily="34" charset="0"/>
              </a:rPr>
              <a:t>WordCount</a:t>
            </a:r>
            <a:r>
              <a:rPr lang="zh-CN" altLang="en-US" dirty="0" smtClean="0">
                <a:sym typeface="Huawei Sans" panose="020C0503030203020204" pitchFamily="34" charset="0"/>
              </a:rPr>
              <a:t>程序功能</a:t>
            </a:r>
            <a:endParaRPr lang="zh-CN" altLang="en-US" dirty="0" smtClean="0">
              <a:sym typeface="Huawei Sans" panose="020C0503030203020204" pitchFamily="34" charset="0"/>
            </a:endParaRPr>
          </a:p>
        </p:txBody>
      </p:sp>
      <p:sp>
        <p:nvSpPr>
          <p:cNvPr id="4" name="圆角矩形 3"/>
          <p:cNvSpPr/>
          <p:nvPr/>
        </p:nvSpPr>
        <p:spPr bwMode="auto">
          <a:xfrm>
            <a:off x="2960061" y="1881188"/>
            <a:ext cx="1604701" cy="3441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Input</a:t>
            </a:r>
            <a:endParaRPr lang="zh-CN" altLang="en-US" sz="1800" b="1" dirty="0">
              <a:solidFill>
                <a:srgbClr val="000000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7735752" y="1881188"/>
            <a:ext cx="1570022" cy="3603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Output</a:t>
            </a:r>
            <a:endParaRPr lang="zh-CN" altLang="en-US" sz="1800" b="1" dirty="0">
              <a:solidFill>
                <a:srgbClr val="000000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2759443" y="2366963"/>
            <a:ext cx="21114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40000"/>
              </a:lnSpc>
              <a:spcBef>
                <a:spcPct val="30000"/>
              </a:spcBef>
              <a:buClr>
                <a:srgbClr val="808080"/>
              </a:buClr>
              <a:buSzPct val="6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FrutigerNext LT Regular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40000"/>
              </a:lnSpc>
              <a:spcBef>
                <a:spcPct val="3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FrutigerNext LT Regular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40000"/>
              </a:lnSpc>
              <a:spcBef>
                <a:spcPct val="30000"/>
              </a:spcBef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FrutigerNext LT Light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40000"/>
              </a:lnSpc>
              <a:spcBef>
                <a:spcPct val="30000"/>
              </a:spcBef>
              <a:buChar char="–"/>
              <a:defRPr sz="1600">
                <a:solidFill>
                  <a:schemeClr val="tx1"/>
                </a:solidFill>
                <a:latin typeface="FrutigerNext LT Medium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40000"/>
              </a:lnSpc>
              <a:spcBef>
                <a:spcPct val="30000"/>
              </a:spcBef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FrutigerNext LT Medium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FrutigerNext LT Medium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FrutigerNext LT Medium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FrutigerNext LT Medium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FrutigerNext LT Medium" pitchFamily="34" charset="0"/>
                <a:ea typeface="华文细黑" panose="0201060004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包含单词的文件</a:t>
            </a:r>
            <a:endParaRPr lang="zh-CN" altLang="en-US" sz="1600" dirty="0">
              <a:solidFill>
                <a:srgbClr val="000000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7182184" y="2344738"/>
            <a:ext cx="26476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40000"/>
              </a:lnSpc>
              <a:spcBef>
                <a:spcPct val="30000"/>
              </a:spcBef>
              <a:buClr>
                <a:srgbClr val="808080"/>
              </a:buClr>
              <a:buSzPct val="6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FrutigerNext LT Regular" pitchFamily="34" charset="0"/>
                <a:ea typeface="华文细黑" panose="02010600040101010101" pitchFamily="2" charset="-122"/>
              </a:defRPr>
            </a:lvl1pPr>
            <a:lvl2pPr marL="742950" indent="-285750">
              <a:lnSpc>
                <a:spcPct val="140000"/>
              </a:lnSpc>
              <a:spcBef>
                <a:spcPct val="30000"/>
              </a:spcBef>
              <a:buClr>
                <a:schemeClr val="tx1"/>
              </a:buClr>
              <a:buSzPct val="50000"/>
              <a:buFont typeface="Wingdings" panose="05000000000000000000" pitchFamily="2" charset="2"/>
              <a:buChar char="p"/>
              <a:defRPr sz="2000">
                <a:solidFill>
                  <a:schemeClr val="tx1"/>
                </a:solidFill>
                <a:latin typeface="FrutigerNext LT Regular" pitchFamily="34" charset="0"/>
                <a:ea typeface="华文细黑" panose="02010600040101010101" pitchFamily="2" charset="-122"/>
              </a:defRPr>
            </a:lvl2pPr>
            <a:lvl3pPr marL="1143000" indent="-228600">
              <a:lnSpc>
                <a:spcPct val="140000"/>
              </a:lnSpc>
              <a:spcBef>
                <a:spcPct val="30000"/>
              </a:spcBef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FrutigerNext LT Light" pitchFamily="34" charset="0"/>
                <a:ea typeface="华文细黑" panose="02010600040101010101" pitchFamily="2" charset="-122"/>
              </a:defRPr>
            </a:lvl3pPr>
            <a:lvl4pPr marL="1600200" indent="-228600">
              <a:lnSpc>
                <a:spcPct val="140000"/>
              </a:lnSpc>
              <a:spcBef>
                <a:spcPct val="30000"/>
              </a:spcBef>
              <a:buChar char="–"/>
              <a:defRPr sz="1600">
                <a:solidFill>
                  <a:schemeClr val="tx1"/>
                </a:solidFill>
                <a:latin typeface="FrutigerNext LT Medium" pitchFamily="34" charset="0"/>
                <a:ea typeface="华文细黑" panose="02010600040101010101" pitchFamily="2" charset="-122"/>
              </a:defRPr>
            </a:lvl4pPr>
            <a:lvl5pPr marL="2057400" indent="-228600">
              <a:lnSpc>
                <a:spcPct val="140000"/>
              </a:lnSpc>
              <a:spcBef>
                <a:spcPct val="30000"/>
              </a:spcBef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FrutigerNext LT Medium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FrutigerNext LT Medium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FrutigerNext LT Medium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FrutigerNext LT Medium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30000"/>
              </a:spcBef>
              <a:spcAft>
                <a:spcPct val="0"/>
              </a:spcAft>
              <a:buFont typeface="FrutigerNext LT Medium" pitchFamily="34" charset="0"/>
              <a:buChar char="~"/>
              <a:defRPr sz="1600">
                <a:solidFill>
                  <a:schemeClr val="tx1"/>
                </a:solidFill>
                <a:latin typeface="FrutigerNext LT Medium" pitchFamily="34" charset="0"/>
                <a:ea typeface="华文细黑" panose="0201060004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每个单词出现的次数</a:t>
            </a:r>
            <a:endParaRPr lang="zh-CN" altLang="en-US" sz="1600" dirty="0">
              <a:solidFill>
                <a:srgbClr val="000000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8" name="流程图: 卡片 7"/>
          <p:cNvSpPr/>
          <p:nvPr/>
        </p:nvSpPr>
        <p:spPr bwMode="auto">
          <a:xfrm>
            <a:off x="2145323" y="2816225"/>
            <a:ext cx="3196615" cy="1944688"/>
          </a:xfrm>
          <a:prstGeom prst="flowChartPunchedCa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defRPr/>
            </a:pP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Hello World Bye World</a:t>
            </a:r>
            <a:endParaRPr lang="en-US" altLang="zh-CN" dirty="0">
              <a:solidFill>
                <a:srgbClr val="000000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defRPr/>
            </a:pP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Hello</a:t>
            </a:r>
            <a:r>
              <a:rPr lang="zh-CN" altLang="en-US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</a:t>
            </a:r>
            <a:r>
              <a:rPr lang="en-US" altLang="zh-CN" dirty="0" err="1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Hadoop</a:t>
            </a: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Bye </a:t>
            </a:r>
            <a:r>
              <a:rPr lang="en-US" altLang="zh-CN" dirty="0" err="1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Hadoop</a:t>
            </a:r>
            <a:endParaRPr lang="en-US" altLang="zh-CN" dirty="0">
              <a:solidFill>
                <a:srgbClr val="000000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defRPr/>
            </a:pP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Bye </a:t>
            </a:r>
            <a:r>
              <a:rPr lang="en-US" altLang="zh-CN" dirty="0" err="1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Hadoop</a:t>
            </a: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Hello </a:t>
            </a:r>
            <a:r>
              <a:rPr lang="en-US" altLang="zh-CN" dirty="0" err="1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Hadoop</a:t>
            </a:r>
            <a:endParaRPr lang="en-US" altLang="zh-CN" dirty="0">
              <a:solidFill>
                <a:srgbClr val="000000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9" name="流程图: 卡片 8"/>
          <p:cNvSpPr/>
          <p:nvPr/>
        </p:nvSpPr>
        <p:spPr bwMode="auto">
          <a:xfrm>
            <a:off x="7500937" y="2816225"/>
            <a:ext cx="2117847" cy="1944688"/>
          </a:xfrm>
          <a:prstGeom prst="flowChartPunchedCar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defRPr/>
            </a:pP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Bye  3</a:t>
            </a:r>
            <a:endParaRPr lang="en-US" altLang="zh-CN" dirty="0">
              <a:solidFill>
                <a:srgbClr val="000000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defRPr/>
            </a:pPr>
            <a:r>
              <a:rPr lang="en-US" altLang="zh-CN" dirty="0" err="1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Hadoop</a:t>
            </a: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 4</a:t>
            </a:r>
            <a:endParaRPr lang="en-US" altLang="zh-CN" dirty="0">
              <a:solidFill>
                <a:srgbClr val="000000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defRPr/>
            </a:pP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Hello 3</a:t>
            </a:r>
            <a:endParaRPr lang="en-US" altLang="zh-CN" dirty="0">
              <a:solidFill>
                <a:srgbClr val="000000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defRPr/>
            </a:pPr>
            <a:r>
              <a:rPr lang="en-US" altLang="zh-CN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World 2</a:t>
            </a:r>
            <a:endParaRPr lang="en-US" altLang="zh-CN" dirty="0">
              <a:solidFill>
                <a:srgbClr val="000000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0" name="右箭头 9"/>
          <p:cNvSpPr/>
          <p:nvPr/>
        </p:nvSpPr>
        <p:spPr bwMode="auto">
          <a:xfrm>
            <a:off x="5448300" y="3375026"/>
            <a:ext cx="1944688" cy="828675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defRPr/>
            </a:pPr>
            <a:r>
              <a:rPr lang="en-US" altLang="zh-CN" sz="1600" dirty="0">
                <a:solidFill>
                  <a:srgbClr val="00000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MapReduce</a:t>
            </a:r>
            <a:endParaRPr lang="zh-CN" altLang="en-US" sz="1600" dirty="0">
              <a:solidFill>
                <a:srgbClr val="000000"/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ym typeface="Huawei Sans" panose="020C0503030203020204" pitchFamily="34" charset="0"/>
              </a:rPr>
              <a:t>WordCount</a:t>
            </a:r>
            <a:r>
              <a:rPr lang="zh-CN" altLang="en-US" dirty="0" smtClean="0">
                <a:sym typeface="Huawei Sans" panose="020C0503030203020204" pitchFamily="34" charset="0"/>
              </a:rPr>
              <a:t>的</a:t>
            </a:r>
            <a:r>
              <a:rPr lang="en-US" altLang="zh-CN" dirty="0" smtClean="0">
                <a:sym typeface="Huawei Sans" panose="020C0503030203020204" pitchFamily="34" charset="0"/>
              </a:rPr>
              <a:t>Map</a:t>
            </a:r>
            <a:r>
              <a:rPr lang="zh-CN" altLang="en-US" dirty="0" smtClean="0">
                <a:sym typeface="Huawei Sans" panose="020C0503030203020204" pitchFamily="34" charset="0"/>
              </a:rPr>
              <a:t>过程</a:t>
            </a:r>
            <a:endParaRPr lang="zh-CN" altLang="en-US" dirty="0" smtClean="0">
              <a:sym typeface="Huawei Sans" panose="020C0503030203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768565" y="1556509"/>
            <a:ext cx="3671496" cy="3996727"/>
            <a:chOff x="4082722" y="3114378"/>
            <a:chExt cx="7343841" cy="7994379"/>
          </a:xfrm>
        </p:grpSpPr>
        <p:grpSp>
          <p:nvGrpSpPr>
            <p:cNvPr id="13" name="组合 12"/>
            <p:cNvGrpSpPr/>
            <p:nvPr/>
          </p:nvGrpSpPr>
          <p:grpSpPr>
            <a:xfrm>
              <a:off x="4082722" y="3114378"/>
              <a:ext cx="7343841" cy="7994379"/>
              <a:chOff x="4613610" y="3112887"/>
              <a:chExt cx="7343841" cy="7994379"/>
            </a:xfrm>
          </p:grpSpPr>
          <p:sp>
            <p:nvSpPr>
              <p:cNvPr id="15" name="圆角矩形 14"/>
              <p:cNvSpPr/>
              <p:nvPr/>
            </p:nvSpPr>
            <p:spPr bwMode="auto">
              <a:xfrm>
                <a:off x="4613610" y="3112887"/>
                <a:ext cx="7343841" cy="7994379"/>
              </a:xfrm>
              <a:prstGeom prst="roundRect">
                <a:avLst>
                  <a:gd name="adj" fmla="val 1994"/>
                </a:avLst>
              </a:prstGeom>
              <a:solidFill>
                <a:schemeClr val="bg1"/>
              </a:solidFill>
              <a:ln>
                <a:solidFill>
                  <a:srgbClr val="0096D6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buClr>
                    <a:srgbClr val="CC9900"/>
                  </a:buClr>
                  <a:buFont typeface="Wingdings" panose="05000000000000000000" pitchFamily="2" charset="2"/>
                  <a:buChar char="n"/>
                  <a:defRPr/>
                </a:pPr>
                <a:endParaRPr lang="zh-CN" altLang="en-US" sz="2400" dirty="0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  <p:sp>
            <p:nvSpPr>
              <p:cNvPr id="16" name="同侧圆角矩形 15"/>
              <p:cNvSpPr/>
              <p:nvPr/>
            </p:nvSpPr>
            <p:spPr bwMode="auto">
              <a:xfrm>
                <a:off x="4613610" y="3112887"/>
                <a:ext cx="7343841" cy="936104"/>
              </a:xfrm>
              <a:prstGeom prst="round2SameRect">
                <a:avLst/>
              </a:prstGeom>
              <a:solidFill>
                <a:srgbClr val="0096D6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eaLnBrk="1" hangingPunct="1">
                  <a:buClr>
                    <a:srgbClr val="CC9900"/>
                  </a:buClr>
                  <a:buFont typeface="Wingdings" panose="05000000000000000000" pitchFamily="2" charset="2"/>
                  <a:buChar char="n"/>
                  <a:defRPr/>
                </a:pPr>
                <a:endParaRPr lang="zh-CN" altLang="en-US" sz="2400" dirty="0">
                  <a:solidFill>
                    <a:schemeClr val="tx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7025144" y="3189643"/>
              <a:ext cx="1710864" cy="7387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Input</a:t>
              </a:r>
              <a:endParaRPr lang="en-US" altLang="zh-CN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949051" y="2487981"/>
            <a:ext cx="3203987" cy="449948"/>
            <a:chOff x="4272888" y="4974557"/>
            <a:chExt cx="6408715" cy="900000"/>
          </a:xfrm>
        </p:grpSpPr>
        <p:sp>
          <p:nvSpPr>
            <p:cNvPr id="18" name="矩形 17"/>
            <p:cNvSpPr/>
            <p:nvPr/>
          </p:nvSpPr>
          <p:spPr>
            <a:xfrm>
              <a:off x="5208994" y="4974557"/>
              <a:ext cx="5472609" cy="728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50"/>
                </a:lnSpc>
                <a:defRPr/>
              </a:pPr>
              <a:r>
                <a:rPr lang="en-US" altLang="zh-CN" sz="16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“Hello World Bye World”</a:t>
              </a:r>
              <a:endParaRPr lang="en-US" altLang="zh-CN" sz="16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272888" y="4974557"/>
              <a:ext cx="900000" cy="900000"/>
            </a:xfrm>
            <a:prstGeom prst="ellipse">
              <a:avLst/>
            </a:prstGeom>
            <a:noFill/>
            <a:ln>
              <a:solidFill>
                <a:srgbClr val="50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400" b="1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359078" y="4974557"/>
              <a:ext cx="831092" cy="728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250"/>
                </a:lnSpc>
                <a:defRPr/>
              </a:pPr>
              <a:r>
                <a:rPr lang="en-US" altLang="zh-CN" sz="16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01</a:t>
              </a:r>
              <a:endParaRPr lang="en-US" altLang="zh-CN" sz="16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949052" y="3514891"/>
            <a:ext cx="3356401" cy="459375"/>
            <a:chOff x="4272888" y="6227970"/>
            <a:chExt cx="6713580" cy="918856"/>
          </a:xfrm>
        </p:grpSpPr>
        <p:sp>
          <p:nvSpPr>
            <p:cNvPr id="22" name="矩形 21"/>
            <p:cNvSpPr/>
            <p:nvPr/>
          </p:nvSpPr>
          <p:spPr>
            <a:xfrm>
              <a:off x="5082786" y="6246826"/>
              <a:ext cx="5903682" cy="728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50"/>
                </a:lnSpc>
                <a:defRPr/>
              </a:pPr>
              <a:r>
                <a:rPr lang="en-US" altLang="zh-CN" sz="16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“Hello Hadoop Bye Hadoop”</a:t>
              </a:r>
              <a:endParaRPr lang="en-US" altLang="zh-CN" sz="16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272888" y="6246826"/>
              <a:ext cx="900000" cy="900000"/>
            </a:xfrm>
            <a:prstGeom prst="ellipse">
              <a:avLst/>
            </a:prstGeom>
            <a:noFill/>
            <a:ln>
              <a:solidFill>
                <a:srgbClr val="50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400" b="1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339950" y="6227970"/>
              <a:ext cx="831092" cy="7283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250"/>
                </a:lnSpc>
                <a:defRPr/>
              </a:pPr>
              <a:r>
                <a:rPr lang="en-US" altLang="zh-CN" sz="16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02</a:t>
              </a:r>
              <a:endParaRPr lang="en-US" altLang="zh-CN" sz="16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949052" y="4551229"/>
            <a:ext cx="3404712" cy="459669"/>
            <a:chOff x="4272888" y="6227382"/>
            <a:chExt cx="6810213" cy="919444"/>
          </a:xfrm>
        </p:grpSpPr>
        <p:sp>
          <p:nvSpPr>
            <p:cNvPr id="26" name="矩形 25"/>
            <p:cNvSpPr/>
            <p:nvPr/>
          </p:nvSpPr>
          <p:spPr>
            <a:xfrm>
              <a:off x="5179419" y="6246236"/>
              <a:ext cx="5903682" cy="7283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50"/>
                </a:lnSpc>
                <a:defRPr/>
              </a:pPr>
              <a:r>
                <a:rPr lang="en-US" altLang="zh-CN" sz="16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“Bye Hadoop Hello Hadoop”</a:t>
              </a:r>
              <a:endParaRPr lang="en-US" altLang="zh-CN" sz="16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272888" y="6246826"/>
              <a:ext cx="900000" cy="900000"/>
            </a:xfrm>
            <a:prstGeom prst="ellipse">
              <a:avLst/>
            </a:prstGeom>
            <a:noFill/>
            <a:ln>
              <a:solidFill>
                <a:srgbClr val="50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300" b="1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59076" y="6227382"/>
              <a:ext cx="773378" cy="7157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22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03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38719" y="2385250"/>
            <a:ext cx="1366606" cy="646112"/>
            <a:chOff x="11823924" y="4772053"/>
            <a:chExt cx="2733529" cy="1292374"/>
          </a:xfrm>
        </p:grpSpPr>
        <p:sp>
          <p:nvSpPr>
            <p:cNvPr id="30" name="右箭头 29"/>
            <p:cNvSpPr/>
            <p:nvPr/>
          </p:nvSpPr>
          <p:spPr bwMode="auto">
            <a:xfrm>
              <a:off x="11823924" y="4772053"/>
              <a:ext cx="2733529" cy="1292374"/>
            </a:xfrm>
            <a:prstGeom prst="rightArrow">
              <a:avLst/>
            </a:prstGeom>
            <a:solidFill>
              <a:srgbClr val="9E73B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CC9900"/>
                </a:buClr>
                <a:defRPr/>
              </a:pPr>
              <a:endParaRPr lang="zh-CN" altLang="en-US" sz="14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445896" y="5083347"/>
              <a:ext cx="1148523" cy="6156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buClr>
                  <a:srgbClr val="CC9900"/>
                </a:buClr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Map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638719" y="3429246"/>
            <a:ext cx="1366607" cy="646113"/>
            <a:chOff x="11823924" y="6860285"/>
            <a:chExt cx="2733531" cy="1292376"/>
          </a:xfrm>
        </p:grpSpPr>
        <p:sp>
          <p:nvSpPr>
            <p:cNvPr id="33" name="右箭头 32"/>
            <p:cNvSpPr/>
            <p:nvPr/>
          </p:nvSpPr>
          <p:spPr bwMode="auto">
            <a:xfrm>
              <a:off x="11823924" y="6860285"/>
              <a:ext cx="2733531" cy="1292376"/>
            </a:xfrm>
            <a:prstGeom prst="rightArrow">
              <a:avLst/>
            </a:prstGeom>
            <a:solidFill>
              <a:srgbClr val="9E73B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CC9900"/>
                </a:buClr>
                <a:defRPr/>
              </a:pPr>
              <a:endParaRPr lang="zh-CN" altLang="en-US" sz="14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2445896" y="7190629"/>
              <a:ext cx="1148523" cy="6156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buClr>
                  <a:srgbClr val="CC9900"/>
                </a:buClr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Map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638719" y="4473538"/>
            <a:ext cx="1366607" cy="647700"/>
            <a:chOff x="11823924" y="8949111"/>
            <a:chExt cx="2733531" cy="1295550"/>
          </a:xfrm>
        </p:grpSpPr>
        <p:sp>
          <p:nvSpPr>
            <p:cNvPr id="36" name="右箭头 35"/>
            <p:cNvSpPr/>
            <p:nvPr/>
          </p:nvSpPr>
          <p:spPr bwMode="auto">
            <a:xfrm>
              <a:off x="11823924" y="8949111"/>
              <a:ext cx="2733531" cy="1295550"/>
            </a:xfrm>
            <a:prstGeom prst="rightArrow">
              <a:avLst/>
            </a:prstGeom>
            <a:solidFill>
              <a:srgbClr val="9E73B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CC9900"/>
                </a:buClr>
                <a:defRPr/>
              </a:pPr>
              <a:endParaRPr lang="zh-CN" altLang="en-US" sz="14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2445896" y="9281043"/>
              <a:ext cx="1148523" cy="6156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buClr>
                  <a:srgbClr val="CC9900"/>
                </a:buClr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Map</a:t>
              </a:r>
              <a:endParaRPr lang="zh-CN" altLang="en-US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186198" y="1556509"/>
            <a:ext cx="2691500" cy="3996727"/>
            <a:chOff x="14919242" y="3114378"/>
            <a:chExt cx="5383624" cy="7994379"/>
          </a:xfrm>
        </p:grpSpPr>
        <p:sp>
          <p:nvSpPr>
            <p:cNvPr id="39" name="圆角矩形 38"/>
            <p:cNvSpPr/>
            <p:nvPr/>
          </p:nvSpPr>
          <p:spPr bwMode="auto">
            <a:xfrm>
              <a:off x="14919242" y="3114378"/>
              <a:ext cx="5383624" cy="7994379"/>
            </a:xfrm>
            <a:prstGeom prst="roundRect">
              <a:avLst>
                <a:gd name="adj" fmla="val 3013"/>
              </a:avLst>
            </a:prstGeom>
            <a:noFill/>
            <a:ln>
              <a:solidFill>
                <a:srgbClr val="45C1A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t" hangingPunct="1">
                <a:buClr>
                  <a:srgbClr val="CC9900"/>
                </a:buClr>
                <a:defRPr/>
              </a:pPr>
              <a:endParaRPr lang="en-US" altLang="zh-CN" sz="11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eaLnBrk="1" hangingPunct="1">
                <a:buClr>
                  <a:srgbClr val="CC9900"/>
                </a:buClr>
                <a:defRPr/>
              </a:pPr>
              <a:endParaRPr lang="zh-CN" altLang="en-US" sz="16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0" name="同侧圆角矩形 39"/>
            <p:cNvSpPr/>
            <p:nvPr/>
          </p:nvSpPr>
          <p:spPr>
            <a:xfrm>
              <a:off x="14919242" y="3114378"/>
              <a:ext cx="5383624" cy="936104"/>
            </a:xfrm>
            <a:prstGeom prst="round2SameRect">
              <a:avLst>
                <a:gd name="adj1" fmla="val 11382"/>
                <a:gd name="adj2" fmla="val 0"/>
              </a:avLst>
            </a:prstGeom>
            <a:solidFill>
              <a:srgbClr val="45C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3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6107278" y="3189643"/>
              <a:ext cx="2905621" cy="6771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600" b="1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Map Output</a:t>
              </a:r>
              <a:endParaRPr lang="en-US" altLang="zh-CN" sz="1600" b="1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262616" y="2081477"/>
            <a:ext cx="2543083" cy="1069865"/>
            <a:chOff x="14934236" y="4145291"/>
            <a:chExt cx="4016143" cy="1945432"/>
          </a:xfrm>
        </p:grpSpPr>
        <p:sp>
          <p:nvSpPr>
            <p:cNvPr id="43" name="矩形 42"/>
            <p:cNvSpPr/>
            <p:nvPr/>
          </p:nvSpPr>
          <p:spPr>
            <a:xfrm>
              <a:off x="14934236" y="4238085"/>
              <a:ext cx="4016143" cy="1852638"/>
            </a:xfrm>
            <a:prstGeom prst="rect">
              <a:avLst/>
            </a:prstGeom>
            <a:noFill/>
            <a:ln>
              <a:solidFill>
                <a:srgbClr val="D3D3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4995888" y="4145291"/>
              <a:ext cx="3805381" cy="1940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&lt;Hello,1&gt;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&lt;World,1&gt;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&lt;Bye,1&gt;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&lt;World,1&gt;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262616" y="3182858"/>
            <a:ext cx="2543083" cy="1066959"/>
            <a:chOff x="14934236" y="4161305"/>
            <a:chExt cx="4016143" cy="1940148"/>
          </a:xfrm>
        </p:grpSpPr>
        <p:sp>
          <p:nvSpPr>
            <p:cNvPr id="46" name="矩形 45"/>
            <p:cNvSpPr/>
            <p:nvPr/>
          </p:nvSpPr>
          <p:spPr>
            <a:xfrm>
              <a:off x="14934236" y="4238085"/>
              <a:ext cx="4016143" cy="1852638"/>
            </a:xfrm>
            <a:prstGeom prst="rect">
              <a:avLst/>
            </a:prstGeom>
            <a:noFill/>
            <a:ln>
              <a:solidFill>
                <a:srgbClr val="D3D3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4995886" y="4161305"/>
              <a:ext cx="3805381" cy="1940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&lt;Hello,1&gt;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&lt;Hadoop,1&gt;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&lt;Bye,1&gt;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&lt;Hadoop,1&gt;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262616" y="4308742"/>
            <a:ext cx="2543083" cy="1066959"/>
            <a:chOff x="14934236" y="4221872"/>
            <a:chExt cx="4016143" cy="1940148"/>
          </a:xfrm>
        </p:grpSpPr>
        <p:sp>
          <p:nvSpPr>
            <p:cNvPr id="49" name="矩形 48"/>
            <p:cNvSpPr/>
            <p:nvPr/>
          </p:nvSpPr>
          <p:spPr>
            <a:xfrm>
              <a:off x="14934236" y="4238085"/>
              <a:ext cx="4016143" cy="1852638"/>
            </a:xfrm>
            <a:prstGeom prst="rect">
              <a:avLst/>
            </a:prstGeom>
            <a:noFill/>
            <a:ln>
              <a:solidFill>
                <a:srgbClr val="D3D3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15018978" y="4221872"/>
              <a:ext cx="3805381" cy="1940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&lt;Bye,1&gt;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&lt;Hadoop,1&gt;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&lt;Hello,1&gt;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&lt;Hadoop,1&gt;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9896193" y="3370427"/>
            <a:ext cx="953890" cy="338554"/>
            <a:chOff x="5493391" y="6869080"/>
            <a:chExt cx="1908000" cy="677186"/>
          </a:xfrm>
        </p:grpSpPr>
        <p:sp>
          <p:nvSpPr>
            <p:cNvPr id="52" name="矩形 51"/>
            <p:cNvSpPr/>
            <p:nvPr/>
          </p:nvSpPr>
          <p:spPr>
            <a:xfrm>
              <a:off x="5908399" y="6869080"/>
              <a:ext cx="1180588" cy="6771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CC9900"/>
                </a:buClr>
                <a:defRPr/>
              </a:pPr>
              <a:r>
                <a:rPr lang="en-US" altLang="zh-CN" sz="1600" b="1" dirty="0" smtClean="0">
                  <a:solidFill>
                    <a:srgbClr val="9E73B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Sort</a:t>
              </a:r>
              <a:endParaRPr lang="zh-CN" altLang="en-US" sz="1600" b="1" dirty="0">
                <a:solidFill>
                  <a:srgbClr val="9E73B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cxnSp>
          <p:nvCxnSpPr>
            <p:cNvPr id="53" name="直接箭头连接符 52"/>
            <p:cNvCxnSpPr/>
            <p:nvPr/>
          </p:nvCxnSpPr>
          <p:spPr>
            <a:xfrm>
              <a:off x="5493391" y="7512906"/>
              <a:ext cx="1908000" cy="0"/>
            </a:xfrm>
            <a:prstGeom prst="straightConnector1">
              <a:avLst/>
            </a:prstGeom>
            <a:ln w="28575">
              <a:solidFill>
                <a:srgbClr val="9E73B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ym typeface="Huawei Sans" panose="020C0503030203020204" pitchFamily="34" charset="0"/>
              </a:rPr>
              <a:t>WordCount</a:t>
            </a:r>
            <a:r>
              <a:rPr lang="zh-CN" altLang="en-US" dirty="0" smtClean="0">
                <a:sym typeface="Huawei Sans" panose="020C0503030203020204" pitchFamily="34" charset="0"/>
              </a:rPr>
              <a:t>的</a:t>
            </a:r>
            <a:r>
              <a:rPr lang="en-US" altLang="zh-CN" dirty="0" smtClean="0">
                <a:sym typeface="Huawei Sans" panose="020C0503030203020204" pitchFamily="34" charset="0"/>
              </a:rPr>
              <a:t>Reduce</a:t>
            </a:r>
            <a:r>
              <a:rPr lang="zh-CN" altLang="en-US" dirty="0" smtClean="0">
                <a:sym typeface="Huawei Sans" panose="020C0503030203020204" pitchFamily="34" charset="0"/>
              </a:rPr>
              <a:t>过程</a:t>
            </a:r>
            <a:endParaRPr lang="zh-CN" altLang="en-US" dirty="0" smtClean="0">
              <a:sym typeface="Huawei Sans" panose="020C0503030203020204" pitchFamily="34" charset="0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1082055" y="1585082"/>
            <a:ext cx="1738052" cy="3996727"/>
            <a:chOff x="1947535" y="3170531"/>
            <a:chExt cx="3476507" cy="7994379"/>
          </a:xfrm>
        </p:grpSpPr>
        <p:sp>
          <p:nvSpPr>
            <p:cNvPr id="95" name="圆角矩形 94"/>
            <p:cNvSpPr/>
            <p:nvPr/>
          </p:nvSpPr>
          <p:spPr bwMode="auto">
            <a:xfrm>
              <a:off x="1947535" y="3170531"/>
              <a:ext cx="3476507" cy="7994379"/>
            </a:xfrm>
            <a:prstGeom prst="roundRect">
              <a:avLst>
                <a:gd name="adj" fmla="val 6446"/>
              </a:avLst>
            </a:prstGeom>
            <a:noFill/>
            <a:ln w="28575">
              <a:solidFill>
                <a:srgbClr val="0096D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t" hangingPunct="1">
                <a:buClr>
                  <a:srgbClr val="CC9900"/>
                </a:buClr>
                <a:defRPr/>
              </a:pPr>
              <a:endParaRPr lang="en-US" altLang="zh-CN" sz="14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eaLnBrk="1" hangingPunct="1">
                <a:buClr>
                  <a:srgbClr val="CC9900"/>
                </a:buClr>
                <a:defRPr/>
              </a:pPr>
              <a:endParaRPr lang="zh-CN" altLang="en-US" sz="20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6" name="同侧圆角矩形 95"/>
            <p:cNvSpPr/>
            <p:nvPr/>
          </p:nvSpPr>
          <p:spPr>
            <a:xfrm>
              <a:off x="1947535" y="3170531"/>
              <a:ext cx="3476507" cy="936104"/>
            </a:xfrm>
            <a:prstGeom prst="round2SameRect">
              <a:avLst>
                <a:gd name="adj1" fmla="val 25580"/>
                <a:gd name="adj2" fmla="val 0"/>
              </a:avLst>
            </a:prstGeom>
            <a:solidFill>
              <a:srgbClr val="009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2542688" y="3361583"/>
              <a:ext cx="2809430" cy="6771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600" b="1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Map Output</a:t>
              </a:r>
              <a:endParaRPr lang="en-US" altLang="zh-CN" sz="1600" b="1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2110202" y="4322660"/>
              <a:ext cx="3151173" cy="2120813"/>
            </a:xfrm>
            <a:prstGeom prst="rect">
              <a:avLst/>
            </a:prstGeom>
            <a:noFill/>
            <a:ln>
              <a:solidFill>
                <a:srgbClr val="D3D3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2621341" y="4301620"/>
              <a:ext cx="2077011" cy="2134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&lt;Bye,1</a:t>
              </a:r>
              <a:r>
                <a:rPr lang="en-US" altLang="zh-CN" sz="1400" kern="0" dirty="0" smtClean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&gt;</a:t>
              </a:r>
              <a:endPara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 smtClean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</a:t>
              </a: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Hello,1&gt;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&lt;World,1&gt;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 smtClean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</a:t>
              </a: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World,1&gt;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2110202" y="6573999"/>
              <a:ext cx="3151173" cy="2174959"/>
            </a:xfrm>
            <a:prstGeom prst="rect">
              <a:avLst/>
            </a:prstGeom>
            <a:noFill/>
            <a:ln>
              <a:solidFill>
                <a:srgbClr val="D3D3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2508700" y="6535412"/>
              <a:ext cx="2354177" cy="2621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&lt;Bye,1</a:t>
              </a:r>
              <a:r>
                <a:rPr lang="en-US" altLang="zh-CN" sz="1400" kern="0" dirty="0" smtClean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&gt;</a:t>
              </a:r>
              <a:endPara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 smtClean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</a:t>
              </a: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Hadoop,1&gt;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 smtClean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</a:t>
              </a: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Hadoop,1</a:t>
              </a:r>
              <a:r>
                <a:rPr lang="en-US" altLang="zh-CN" sz="1400" kern="0" dirty="0" smtClean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&gt;</a:t>
              </a:r>
              <a:endPara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&lt;Hello,1&gt;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>
                <a:lnSpc>
                  <a:spcPts val="1850"/>
                </a:lnSpc>
                <a:defRPr/>
              </a:pP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2110202" y="8877573"/>
              <a:ext cx="3151173" cy="2107647"/>
            </a:xfrm>
            <a:prstGeom prst="rect">
              <a:avLst/>
            </a:prstGeom>
            <a:noFill/>
            <a:ln>
              <a:solidFill>
                <a:srgbClr val="D3D3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2508700" y="8798864"/>
              <a:ext cx="2354177" cy="2134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&lt;Bye,1&gt;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&lt;Hadoop,1</a:t>
              </a:r>
              <a:r>
                <a:rPr lang="en-US" altLang="zh-CN" sz="1400" kern="0" dirty="0" smtClean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&gt;</a:t>
              </a:r>
              <a:endPara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&lt;Hadoop,1</a:t>
              </a:r>
              <a:r>
                <a:rPr lang="en-US" altLang="zh-CN" sz="1400" kern="0" dirty="0" smtClean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&lt;Hello,1</a:t>
              </a:r>
              <a:r>
                <a:rPr lang="en-US" altLang="zh-CN" sz="1400" kern="0" dirty="0" smtClean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3864102" y="1592263"/>
            <a:ext cx="1738052" cy="3996727"/>
            <a:chOff x="7512274" y="3184895"/>
            <a:chExt cx="3476507" cy="7994379"/>
          </a:xfrm>
        </p:grpSpPr>
        <p:sp>
          <p:nvSpPr>
            <p:cNvPr id="105" name="圆角矩形 104"/>
            <p:cNvSpPr/>
            <p:nvPr/>
          </p:nvSpPr>
          <p:spPr bwMode="auto">
            <a:xfrm>
              <a:off x="7512274" y="3184895"/>
              <a:ext cx="3476507" cy="7994379"/>
            </a:xfrm>
            <a:prstGeom prst="roundRect">
              <a:avLst>
                <a:gd name="adj" fmla="val 6446"/>
              </a:avLst>
            </a:prstGeom>
            <a:noFill/>
            <a:ln w="28575">
              <a:solidFill>
                <a:srgbClr val="0096D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t" hangingPunct="1">
                <a:buClr>
                  <a:srgbClr val="CC9900"/>
                </a:buClr>
                <a:defRPr/>
              </a:pPr>
              <a:endParaRPr lang="en-US" altLang="zh-CN" sz="14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eaLnBrk="1" hangingPunct="1">
                <a:buClr>
                  <a:srgbClr val="CC9900"/>
                </a:buClr>
                <a:defRPr/>
              </a:pPr>
              <a:endParaRPr lang="zh-CN" altLang="en-US" sz="20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6" name="同侧圆角矩形 105"/>
            <p:cNvSpPr/>
            <p:nvPr/>
          </p:nvSpPr>
          <p:spPr>
            <a:xfrm>
              <a:off x="7512274" y="3184895"/>
              <a:ext cx="3476507" cy="936104"/>
            </a:xfrm>
            <a:prstGeom prst="round2SameRect">
              <a:avLst>
                <a:gd name="adj1" fmla="val 25580"/>
                <a:gd name="adj2" fmla="val 0"/>
              </a:avLst>
            </a:prstGeom>
            <a:solidFill>
              <a:srgbClr val="009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8107427" y="3375947"/>
              <a:ext cx="2809430" cy="6771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600" b="1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Map Output</a:t>
              </a:r>
              <a:endParaRPr lang="en-US" altLang="zh-CN" sz="1600" b="1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8" name="矩形 107"/>
            <p:cNvSpPr/>
            <p:nvPr/>
          </p:nvSpPr>
          <p:spPr>
            <a:xfrm>
              <a:off x="7674941" y="4337024"/>
              <a:ext cx="3151173" cy="2106449"/>
            </a:xfrm>
            <a:prstGeom prst="rect">
              <a:avLst/>
            </a:prstGeom>
            <a:noFill/>
            <a:ln>
              <a:solidFill>
                <a:srgbClr val="D3D3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09" name="矩形 108"/>
            <p:cNvSpPr/>
            <p:nvPr/>
          </p:nvSpPr>
          <p:spPr>
            <a:xfrm>
              <a:off x="8212021" y="4467549"/>
              <a:ext cx="2077011" cy="16467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&lt;Bye,1</a:t>
              </a:r>
              <a:r>
                <a:rPr lang="en-US" altLang="zh-CN" sz="1400" kern="0" dirty="0" smtClean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&gt;</a:t>
              </a:r>
              <a:endPara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 smtClean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&lt;Hello,1&gt;</a:t>
              </a:r>
              <a:endParaRPr lang="en-US" altLang="zh-CN" sz="1400" kern="0" dirty="0" smtClean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>
                <a:lnSpc>
                  <a:spcPts val="1850"/>
                </a:lnSpc>
                <a:defRPr/>
              </a:pPr>
              <a:r>
                <a:rPr lang="en-US" altLang="zh-CN" sz="1400" kern="0" dirty="0" smtClean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</a:t>
              </a: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World,2</a:t>
              </a:r>
              <a:r>
                <a:rPr lang="en-US" altLang="zh-CN" sz="1400" kern="0" dirty="0" smtClean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7674941" y="6573999"/>
              <a:ext cx="3151173" cy="2174959"/>
            </a:xfrm>
            <a:prstGeom prst="rect">
              <a:avLst/>
            </a:prstGeom>
            <a:noFill/>
            <a:ln>
              <a:solidFill>
                <a:srgbClr val="D3D3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1" name="矩形 110"/>
            <p:cNvSpPr/>
            <p:nvPr/>
          </p:nvSpPr>
          <p:spPr>
            <a:xfrm>
              <a:off x="7845053" y="6808624"/>
              <a:ext cx="2582209" cy="1605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&lt;Bye,1&gt;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algn="ctr"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&lt;Hadoop,2&gt;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algn="ctr">
                <a:lnSpc>
                  <a:spcPts val="1850"/>
                </a:lnSpc>
                <a:defRPr/>
              </a:pPr>
              <a:r>
                <a:rPr lang="en-US" altLang="zh-CN" sz="1400" kern="0" dirty="0" smtClean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</a:t>
              </a: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Hello,1</a:t>
              </a:r>
              <a:r>
                <a:rPr lang="en-US" altLang="zh-CN" sz="1400" kern="0" dirty="0" smtClean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7674941" y="8877573"/>
              <a:ext cx="3151173" cy="2122011"/>
            </a:xfrm>
            <a:prstGeom prst="rect">
              <a:avLst/>
            </a:prstGeom>
            <a:noFill/>
            <a:ln>
              <a:solidFill>
                <a:srgbClr val="D3D3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13" name="矩形 112"/>
            <p:cNvSpPr/>
            <p:nvPr/>
          </p:nvSpPr>
          <p:spPr>
            <a:xfrm>
              <a:off x="7843782" y="9107590"/>
              <a:ext cx="2605072" cy="16054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&lt;Bye,1&gt;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algn="ctr"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&lt;Hadoop,2&gt;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algn="ctr">
                <a:lnSpc>
                  <a:spcPts val="1850"/>
                </a:lnSpc>
                <a:defRPr/>
              </a:pPr>
              <a:r>
                <a:rPr lang="en-US" altLang="zh-CN" sz="1400" kern="0" dirty="0"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&lt;Hello,1&gt;</a:t>
              </a:r>
              <a:endParaRPr lang="en-US" altLang="zh-CN" sz="1400" kern="0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2786481" y="3557944"/>
            <a:ext cx="1135380" cy="583565"/>
            <a:chOff x="5356783" y="6940643"/>
            <a:chExt cx="2271021" cy="1167265"/>
          </a:xfrm>
        </p:grpSpPr>
        <p:sp>
          <p:nvSpPr>
            <p:cNvPr id="115" name="矩形 114"/>
            <p:cNvSpPr/>
            <p:nvPr/>
          </p:nvSpPr>
          <p:spPr>
            <a:xfrm>
              <a:off x="5356783" y="6940643"/>
              <a:ext cx="2271021" cy="11672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CC9900"/>
                </a:buClr>
                <a:defRPr/>
              </a:pPr>
              <a:r>
                <a:rPr lang="en-US" altLang="zh-CN" sz="1600" b="1" dirty="0" smtClean="0">
                  <a:solidFill>
                    <a:srgbClr val="9E73B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Combine</a:t>
              </a:r>
              <a:endParaRPr lang="en-US" altLang="zh-CN" sz="1600" b="1" dirty="0" smtClean="0">
                <a:solidFill>
                  <a:srgbClr val="9E73B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algn="ctr">
                <a:buClr>
                  <a:srgbClr val="CC9900"/>
                </a:buClr>
                <a:defRPr/>
              </a:pPr>
              <a:r>
                <a:rPr lang="en-US" altLang="zh-CN" sz="1600" b="1" dirty="0" smtClean="0">
                  <a:solidFill>
                    <a:srgbClr val="9E73B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(</a:t>
              </a:r>
              <a:r>
                <a:rPr lang="zh-CN" altLang="en-US" sz="1600" b="1" dirty="0" smtClean="0">
                  <a:solidFill>
                    <a:srgbClr val="9E73B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合并可选</a:t>
              </a:r>
              <a:r>
                <a:rPr lang="en-US" altLang="zh-CN" sz="1600" b="1" dirty="0" smtClean="0">
                  <a:solidFill>
                    <a:srgbClr val="9E73B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)</a:t>
              </a:r>
              <a:endParaRPr lang="zh-CN" altLang="en-US" sz="1600" b="1" dirty="0">
                <a:solidFill>
                  <a:srgbClr val="9E73B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cxnSp>
          <p:nvCxnSpPr>
            <p:cNvPr id="116" name="直接箭头连接符 115"/>
            <p:cNvCxnSpPr/>
            <p:nvPr/>
          </p:nvCxnSpPr>
          <p:spPr>
            <a:xfrm>
              <a:off x="5493391" y="7512906"/>
              <a:ext cx="1908000" cy="0"/>
            </a:xfrm>
            <a:prstGeom prst="straightConnector1">
              <a:avLst/>
            </a:prstGeom>
            <a:ln w="28575">
              <a:solidFill>
                <a:srgbClr val="9E73B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组合 116"/>
          <p:cNvGrpSpPr/>
          <p:nvPr/>
        </p:nvGrpSpPr>
        <p:grpSpPr>
          <a:xfrm>
            <a:off x="5664093" y="3508074"/>
            <a:ext cx="1061846" cy="583565"/>
            <a:chOff x="11112674" y="6840880"/>
            <a:chExt cx="2123937" cy="1167263"/>
          </a:xfrm>
        </p:grpSpPr>
        <p:sp>
          <p:nvSpPr>
            <p:cNvPr id="118" name="矩形 117"/>
            <p:cNvSpPr/>
            <p:nvPr/>
          </p:nvSpPr>
          <p:spPr>
            <a:xfrm>
              <a:off x="11239941" y="6840880"/>
              <a:ext cx="1996670" cy="11672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CC9900"/>
                </a:buClr>
                <a:defRPr/>
              </a:pPr>
              <a:r>
                <a:rPr lang="en-US" altLang="zh-CN" sz="1600" b="1" dirty="0" smtClean="0">
                  <a:solidFill>
                    <a:srgbClr val="9E73B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Merge</a:t>
              </a:r>
              <a:endParaRPr lang="en-US" altLang="zh-CN" sz="1600" b="1" dirty="0" smtClean="0">
                <a:solidFill>
                  <a:srgbClr val="9E73B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>
                <a:buClr>
                  <a:srgbClr val="CC9900"/>
                </a:buClr>
                <a:defRPr/>
              </a:pPr>
              <a:r>
                <a:rPr lang="zh-CN" altLang="en-US" sz="1600" b="1" dirty="0" smtClean="0">
                  <a:solidFill>
                    <a:srgbClr val="9E73B0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（归并）</a:t>
              </a:r>
              <a:endParaRPr lang="zh-CN" altLang="en-US" sz="1600" b="1" dirty="0" smtClean="0">
                <a:solidFill>
                  <a:srgbClr val="9E73B0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cxnSp>
          <p:nvCxnSpPr>
            <p:cNvPr id="119" name="直接箭头连接符 118"/>
            <p:cNvCxnSpPr/>
            <p:nvPr/>
          </p:nvCxnSpPr>
          <p:spPr>
            <a:xfrm>
              <a:off x="11112674" y="7470116"/>
              <a:ext cx="1908000" cy="0"/>
            </a:xfrm>
            <a:prstGeom prst="straightConnector1">
              <a:avLst/>
            </a:prstGeom>
            <a:ln w="28575">
              <a:solidFill>
                <a:srgbClr val="9E73B0"/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组合 119"/>
          <p:cNvGrpSpPr/>
          <p:nvPr/>
        </p:nvGrpSpPr>
        <p:grpSpPr>
          <a:xfrm>
            <a:off x="8457829" y="2191782"/>
            <a:ext cx="1051919" cy="646112"/>
            <a:chOff x="16713629" y="3950561"/>
            <a:chExt cx="2104082" cy="1292374"/>
          </a:xfrm>
        </p:grpSpPr>
        <p:sp>
          <p:nvSpPr>
            <p:cNvPr id="121" name="右箭头 120"/>
            <p:cNvSpPr/>
            <p:nvPr/>
          </p:nvSpPr>
          <p:spPr bwMode="auto">
            <a:xfrm>
              <a:off x="16713629" y="3950561"/>
              <a:ext cx="2104082" cy="1292374"/>
            </a:xfrm>
            <a:prstGeom prst="rightArrow">
              <a:avLst/>
            </a:prstGeom>
            <a:solidFill>
              <a:srgbClr val="9E73B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CC9900"/>
                </a:buClr>
                <a:defRPr/>
              </a:pPr>
              <a:endParaRPr lang="zh-CN" altLang="en-US" sz="14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16726661" y="4261855"/>
              <a:ext cx="1874845" cy="615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rgbClr val="CC9900"/>
                </a:buClr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Reduce</a:t>
              </a:r>
              <a:endParaRPr lang="en-US" altLang="zh-CN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8457829" y="3105896"/>
            <a:ext cx="1051919" cy="646112"/>
            <a:chOff x="16713629" y="3950561"/>
            <a:chExt cx="2104082" cy="1292374"/>
          </a:xfrm>
        </p:grpSpPr>
        <p:sp>
          <p:nvSpPr>
            <p:cNvPr id="124" name="右箭头 123"/>
            <p:cNvSpPr/>
            <p:nvPr/>
          </p:nvSpPr>
          <p:spPr bwMode="auto">
            <a:xfrm>
              <a:off x="16713629" y="3950561"/>
              <a:ext cx="2104082" cy="1292374"/>
            </a:xfrm>
            <a:prstGeom prst="rightArrow">
              <a:avLst/>
            </a:prstGeom>
            <a:solidFill>
              <a:srgbClr val="9E73B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CC9900"/>
                </a:buClr>
                <a:defRPr/>
              </a:pPr>
              <a:endParaRPr lang="zh-CN" altLang="en-US" sz="14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16726661" y="4261855"/>
              <a:ext cx="1874845" cy="615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rgbClr val="CC9900"/>
                </a:buClr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Reduce</a:t>
              </a:r>
              <a:endParaRPr lang="en-US" altLang="zh-CN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>
            <a:off x="8457829" y="3881889"/>
            <a:ext cx="1051919" cy="646112"/>
            <a:chOff x="16713629" y="3950561"/>
            <a:chExt cx="2104082" cy="1292374"/>
          </a:xfrm>
        </p:grpSpPr>
        <p:sp>
          <p:nvSpPr>
            <p:cNvPr id="127" name="右箭头 126"/>
            <p:cNvSpPr/>
            <p:nvPr/>
          </p:nvSpPr>
          <p:spPr bwMode="auto">
            <a:xfrm>
              <a:off x="16713629" y="3950561"/>
              <a:ext cx="2104082" cy="1292374"/>
            </a:xfrm>
            <a:prstGeom prst="rightArrow">
              <a:avLst/>
            </a:prstGeom>
            <a:solidFill>
              <a:srgbClr val="9E73B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CC9900"/>
                </a:buClr>
                <a:defRPr/>
              </a:pPr>
              <a:endParaRPr lang="zh-CN" altLang="en-US" sz="14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16726661" y="4261855"/>
              <a:ext cx="1874845" cy="615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rgbClr val="CC9900"/>
                </a:buClr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Reduce</a:t>
              </a:r>
              <a:endParaRPr lang="en-US" altLang="zh-CN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8457829" y="4819770"/>
            <a:ext cx="1051919" cy="646112"/>
            <a:chOff x="16713629" y="3950561"/>
            <a:chExt cx="2104082" cy="1292374"/>
          </a:xfrm>
        </p:grpSpPr>
        <p:sp>
          <p:nvSpPr>
            <p:cNvPr id="130" name="右箭头 129"/>
            <p:cNvSpPr/>
            <p:nvPr/>
          </p:nvSpPr>
          <p:spPr bwMode="auto">
            <a:xfrm>
              <a:off x="16713629" y="3950561"/>
              <a:ext cx="2104082" cy="1292374"/>
            </a:xfrm>
            <a:prstGeom prst="rightArrow">
              <a:avLst/>
            </a:prstGeom>
            <a:solidFill>
              <a:srgbClr val="9E73B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buClr>
                  <a:srgbClr val="CC9900"/>
                </a:buClr>
                <a:defRPr/>
              </a:pPr>
              <a:endParaRPr lang="zh-CN" altLang="en-US" sz="14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16726661" y="4261855"/>
              <a:ext cx="1874845" cy="6156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rgbClr val="CC9900"/>
                </a:buClr>
                <a:defRPr/>
              </a:pPr>
              <a:r>
                <a:rPr lang="en-US" altLang="zh-CN" sz="1400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Reduce</a:t>
              </a:r>
              <a:endParaRPr lang="en-US" altLang="zh-CN" sz="1400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6672089" y="1585082"/>
            <a:ext cx="1738052" cy="3996727"/>
            <a:chOff x="13128898" y="3170530"/>
            <a:chExt cx="3476507" cy="7994379"/>
          </a:xfrm>
        </p:grpSpPr>
        <p:sp>
          <p:nvSpPr>
            <p:cNvPr id="133" name="圆角矩形 132"/>
            <p:cNvSpPr/>
            <p:nvPr/>
          </p:nvSpPr>
          <p:spPr bwMode="auto">
            <a:xfrm>
              <a:off x="13128898" y="3170530"/>
              <a:ext cx="3476507" cy="7994379"/>
            </a:xfrm>
            <a:prstGeom prst="roundRect">
              <a:avLst>
                <a:gd name="adj" fmla="val 6446"/>
              </a:avLst>
            </a:prstGeom>
            <a:noFill/>
            <a:ln w="28575">
              <a:solidFill>
                <a:srgbClr val="0096D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t" hangingPunct="1">
                <a:buClr>
                  <a:srgbClr val="CC9900"/>
                </a:buClr>
                <a:defRPr/>
              </a:pPr>
              <a:endParaRPr lang="en-US" altLang="zh-CN" sz="14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eaLnBrk="1" hangingPunct="1">
                <a:buClr>
                  <a:srgbClr val="CC9900"/>
                </a:buClr>
                <a:defRPr/>
              </a:pPr>
              <a:endParaRPr lang="zh-CN" altLang="en-US" sz="20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34" name="同侧圆角矩形 133"/>
            <p:cNvSpPr/>
            <p:nvPr/>
          </p:nvSpPr>
          <p:spPr>
            <a:xfrm>
              <a:off x="13128898" y="3170530"/>
              <a:ext cx="3476507" cy="936104"/>
            </a:xfrm>
            <a:prstGeom prst="round2SameRect">
              <a:avLst>
                <a:gd name="adj1" fmla="val 25580"/>
                <a:gd name="adj2" fmla="val 0"/>
              </a:avLst>
            </a:prstGeom>
            <a:solidFill>
              <a:srgbClr val="009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13587313" y="3361582"/>
              <a:ext cx="2988986" cy="6771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zh-CN" sz="1600" b="1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Reduce Input</a:t>
              </a:r>
              <a:endParaRPr lang="en-US" altLang="zh-CN" sz="1600" b="1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grpSp>
          <p:nvGrpSpPr>
            <p:cNvPr id="136" name="组合 135"/>
            <p:cNvGrpSpPr/>
            <p:nvPr/>
          </p:nvGrpSpPr>
          <p:grpSpPr>
            <a:xfrm>
              <a:off x="13291565" y="4337024"/>
              <a:ext cx="3151173" cy="6576794"/>
              <a:chOff x="13291565" y="4079213"/>
              <a:chExt cx="3151173" cy="6576794"/>
            </a:xfrm>
          </p:grpSpPr>
          <p:grpSp>
            <p:nvGrpSpPr>
              <p:cNvPr id="137" name="组合 136"/>
              <p:cNvGrpSpPr/>
              <p:nvPr/>
            </p:nvGrpSpPr>
            <p:grpSpPr>
              <a:xfrm>
                <a:off x="13291565" y="7556543"/>
                <a:ext cx="3151173" cy="1360800"/>
                <a:chOff x="13291565" y="7650882"/>
                <a:chExt cx="3151173" cy="1360800"/>
              </a:xfrm>
            </p:grpSpPr>
            <p:sp>
              <p:nvSpPr>
                <p:cNvPr id="147" name="矩形 146"/>
                <p:cNvSpPr/>
                <p:nvPr/>
              </p:nvSpPr>
              <p:spPr>
                <a:xfrm>
                  <a:off x="13291565" y="7650882"/>
                  <a:ext cx="3151173" cy="1360800"/>
                </a:xfrm>
                <a:prstGeom prst="rect">
                  <a:avLst/>
                </a:prstGeom>
                <a:noFill/>
                <a:ln>
                  <a:solidFill>
                    <a:srgbClr val="D3D3D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defTabSz="500380" eaLnBrk="0" hangingPunct="0"/>
                  <a:endParaRPr lang="zh-CN" altLang="en-US" sz="500" b="1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48" name="矩形 147"/>
                <p:cNvSpPr/>
                <p:nvPr/>
              </p:nvSpPr>
              <p:spPr>
                <a:xfrm>
                  <a:off x="13549619" y="7877364"/>
                  <a:ext cx="2804047" cy="11317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1850"/>
                    </a:lnSpc>
                    <a:defRPr/>
                  </a:pPr>
                  <a:r>
                    <a:rPr lang="en-US" altLang="zh-CN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rPr>
                    <a:t>&lt;Hello,1 1 1</a:t>
                  </a:r>
                  <a:r>
                    <a:rPr lang="en-US" altLang="zh-CN" sz="1400" kern="0" dirty="0" smtClean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rPr>
                    <a:t>&gt;</a:t>
                  </a:r>
                  <a:endParaRPr lang="en-US" altLang="zh-CN" sz="1400" kern="0" dirty="0" smtClean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  <a:p>
                  <a:pPr>
                    <a:lnSpc>
                      <a:spcPts val="1850"/>
                    </a:lnSpc>
                    <a:defRPr/>
                  </a:pPr>
                  <a:endParaRPr lang="en-US" altLang="zh-CN" sz="1400" kern="0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138" name="组合 137"/>
              <p:cNvGrpSpPr/>
              <p:nvPr/>
            </p:nvGrpSpPr>
            <p:grpSpPr>
              <a:xfrm>
                <a:off x="13291565" y="4079213"/>
                <a:ext cx="3151173" cy="1360800"/>
                <a:chOff x="13291565" y="7650882"/>
                <a:chExt cx="3151173" cy="1360800"/>
              </a:xfrm>
            </p:grpSpPr>
            <p:sp>
              <p:nvSpPr>
                <p:cNvPr id="145" name="矩形 144"/>
                <p:cNvSpPr/>
                <p:nvPr/>
              </p:nvSpPr>
              <p:spPr>
                <a:xfrm>
                  <a:off x="13291565" y="7650882"/>
                  <a:ext cx="3151173" cy="1360800"/>
                </a:xfrm>
                <a:prstGeom prst="rect">
                  <a:avLst/>
                </a:prstGeom>
                <a:noFill/>
                <a:ln>
                  <a:solidFill>
                    <a:srgbClr val="D3D3D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defTabSz="500380" eaLnBrk="0" hangingPunct="0"/>
                  <a:endParaRPr lang="zh-CN" altLang="en-US" sz="500" b="1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>
                  <a:off x="13587313" y="7981004"/>
                  <a:ext cx="2508301" cy="6388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1850"/>
                    </a:lnSpc>
                    <a:defRPr/>
                  </a:pPr>
                  <a:r>
                    <a:rPr lang="en-US" altLang="zh-CN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rPr>
                    <a:t>&lt;Bye,1 1 1</a:t>
                  </a:r>
                  <a:r>
                    <a:rPr lang="en-US" altLang="zh-CN" sz="1400" kern="0" dirty="0" smtClean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rPr>
                    <a:t>&gt;</a:t>
                  </a:r>
                  <a:endParaRPr lang="en-US" altLang="zh-CN" sz="1400" kern="0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139" name="组合 138"/>
              <p:cNvGrpSpPr/>
              <p:nvPr/>
            </p:nvGrpSpPr>
            <p:grpSpPr>
              <a:xfrm>
                <a:off x="13291565" y="5817878"/>
                <a:ext cx="3151173" cy="1360800"/>
                <a:chOff x="13291565" y="7650882"/>
                <a:chExt cx="3151173" cy="1360800"/>
              </a:xfrm>
            </p:grpSpPr>
            <p:sp>
              <p:nvSpPr>
                <p:cNvPr id="143" name="矩形 142"/>
                <p:cNvSpPr/>
                <p:nvPr/>
              </p:nvSpPr>
              <p:spPr>
                <a:xfrm>
                  <a:off x="13291565" y="7650882"/>
                  <a:ext cx="3151173" cy="1360800"/>
                </a:xfrm>
                <a:prstGeom prst="rect">
                  <a:avLst/>
                </a:prstGeom>
                <a:noFill/>
                <a:ln>
                  <a:solidFill>
                    <a:srgbClr val="D3D3D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defTabSz="500380" eaLnBrk="0" hangingPunct="0"/>
                  <a:endParaRPr lang="zh-CN" altLang="en-US" sz="500" b="1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44" name="矩形 143"/>
                <p:cNvSpPr/>
                <p:nvPr/>
              </p:nvSpPr>
              <p:spPr>
                <a:xfrm>
                  <a:off x="13549619" y="7936241"/>
                  <a:ext cx="2804049" cy="6388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1850"/>
                    </a:lnSpc>
                    <a:defRPr/>
                  </a:pPr>
                  <a:r>
                    <a:rPr lang="en-US" altLang="zh-CN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rPr>
                    <a:t>&lt;Hadoop,2 2</a:t>
                  </a:r>
                  <a:r>
                    <a:rPr lang="en-US" altLang="zh-CN" sz="1400" kern="0" dirty="0" smtClean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rPr>
                    <a:t>&gt;</a:t>
                  </a:r>
                  <a:endParaRPr lang="en-US" altLang="zh-CN" sz="1400" kern="0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140" name="组合 139"/>
              <p:cNvGrpSpPr/>
              <p:nvPr/>
            </p:nvGrpSpPr>
            <p:grpSpPr>
              <a:xfrm>
                <a:off x="13291565" y="9295207"/>
                <a:ext cx="3151173" cy="1360800"/>
                <a:chOff x="13291565" y="7650882"/>
                <a:chExt cx="3151173" cy="1360800"/>
              </a:xfrm>
            </p:grpSpPr>
            <p:sp>
              <p:nvSpPr>
                <p:cNvPr id="141" name="矩形 140"/>
                <p:cNvSpPr/>
                <p:nvPr/>
              </p:nvSpPr>
              <p:spPr>
                <a:xfrm>
                  <a:off x="13291565" y="7650882"/>
                  <a:ext cx="3151173" cy="1360800"/>
                </a:xfrm>
                <a:prstGeom prst="rect">
                  <a:avLst/>
                </a:prstGeom>
                <a:noFill/>
                <a:ln>
                  <a:solidFill>
                    <a:srgbClr val="D3D3D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defTabSz="500380" eaLnBrk="0" hangingPunct="0"/>
                  <a:endParaRPr lang="zh-CN" altLang="en-US" sz="500" b="1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42" name="矩形 141"/>
                <p:cNvSpPr/>
                <p:nvPr/>
              </p:nvSpPr>
              <p:spPr>
                <a:xfrm>
                  <a:off x="13613762" y="7881125"/>
                  <a:ext cx="2804051" cy="6388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1850"/>
                    </a:lnSpc>
                    <a:defRPr/>
                  </a:pPr>
                  <a:r>
                    <a:rPr lang="en-US" altLang="zh-CN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rPr>
                    <a:t>&lt;World,2</a:t>
                  </a:r>
                  <a:r>
                    <a:rPr lang="en-US" altLang="zh-CN" sz="1400" kern="0" dirty="0" smtClean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rPr>
                    <a:t>&gt;</a:t>
                  </a:r>
                  <a:endParaRPr lang="en-US" altLang="zh-CN" sz="1400" kern="0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</p:grpSp>
        </p:grpSp>
      </p:grpSp>
      <p:grpSp>
        <p:nvGrpSpPr>
          <p:cNvPr id="149" name="组合 148"/>
          <p:cNvGrpSpPr/>
          <p:nvPr/>
        </p:nvGrpSpPr>
        <p:grpSpPr>
          <a:xfrm>
            <a:off x="9526136" y="1577900"/>
            <a:ext cx="1819376" cy="3996727"/>
            <a:chOff x="18837653" y="3156165"/>
            <a:chExt cx="3639173" cy="7994379"/>
          </a:xfrm>
        </p:grpSpPr>
        <p:sp>
          <p:nvSpPr>
            <p:cNvPr id="150" name="圆角矩形 149"/>
            <p:cNvSpPr/>
            <p:nvPr/>
          </p:nvSpPr>
          <p:spPr bwMode="auto">
            <a:xfrm>
              <a:off x="18837653" y="3156165"/>
              <a:ext cx="3639173" cy="7994379"/>
            </a:xfrm>
            <a:prstGeom prst="roundRect">
              <a:avLst>
                <a:gd name="adj" fmla="val 6446"/>
              </a:avLst>
            </a:prstGeom>
            <a:noFill/>
            <a:ln w="28575">
              <a:solidFill>
                <a:srgbClr val="0096D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t" hangingPunct="1">
                <a:buClr>
                  <a:srgbClr val="CC9900"/>
                </a:buClr>
                <a:defRPr/>
              </a:pPr>
              <a:endParaRPr lang="en-US" altLang="zh-CN" sz="14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  <a:p>
              <a:pPr eaLnBrk="1" hangingPunct="1">
                <a:buClr>
                  <a:srgbClr val="CC9900"/>
                </a:buClr>
                <a:defRPr/>
              </a:pPr>
              <a:endParaRPr lang="zh-CN" altLang="en-US" sz="2000" dirty="0">
                <a:solidFill>
                  <a:schemeClr val="tx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51" name="同侧圆角矩形 150"/>
            <p:cNvSpPr/>
            <p:nvPr/>
          </p:nvSpPr>
          <p:spPr>
            <a:xfrm>
              <a:off x="18837653" y="3156165"/>
              <a:ext cx="3639173" cy="936104"/>
            </a:xfrm>
            <a:prstGeom prst="round2SameRect">
              <a:avLst>
                <a:gd name="adj1" fmla="val 25580"/>
                <a:gd name="adj2" fmla="val 0"/>
              </a:avLst>
            </a:prstGeom>
            <a:solidFill>
              <a:srgbClr val="009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500380" eaLnBrk="0" hangingPunct="0"/>
              <a:endParaRPr lang="zh-CN" altLang="en-US" sz="500" b="1" dirty="0"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sp>
          <p:nvSpPr>
            <p:cNvPr id="152" name="矩形 151"/>
            <p:cNvSpPr/>
            <p:nvPr/>
          </p:nvSpPr>
          <p:spPr>
            <a:xfrm>
              <a:off x="18986440" y="3347217"/>
              <a:ext cx="3341597" cy="6771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600" b="1" dirty="0">
                  <a:solidFill>
                    <a:schemeClr val="bg1"/>
                  </a:solidFill>
                  <a:latin typeface="Huawei Sans" panose="020C0503030203020204" pitchFamily="34" charset="0"/>
                  <a:ea typeface="方正兰亭黑简体" panose="02000000000000000000" pitchFamily="2" charset="-122"/>
                  <a:cs typeface="+mn-ea"/>
                  <a:sym typeface="Huawei Sans" panose="020C0503030203020204" pitchFamily="34" charset="0"/>
                </a:rPr>
                <a:t>Reduce Output</a:t>
              </a:r>
              <a:endParaRPr lang="en-US" altLang="zh-CN" sz="1600" b="1" dirty="0">
                <a:solidFill>
                  <a:schemeClr val="bg1"/>
                </a:solidFill>
                <a:latin typeface="Huawei Sans" panose="020C0503030203020204" pitchFamily="34" charset="0"/>
                <a:ea typeface="方正兰亭黑简体" panose="02000000000000000000" pitchFamily="2" charset="-122"/>
                <a:cs typeface="+mn-ea"/>
                <a:sym typeface="Huawei Sans" panose="020C0503030203020204" pitchFamily="34" charset="0"/>
              </a:endParaRPr>
            </a:p>
          </p:txBody>
        </p:sp>
        <p:grpSp>
          <p:nvGrpSpPr>
            <p:cNvPr id="153" name="组合 152"/>
            <p:cNvGrpSpPr/>
            <p:nvPr/>
          </p:nvGrpSpPr>
          <p:grpSpPr>
            <a:xfrm>
              <a:off x="19000320" y="4337024"/>
              <a:ext cx="3151173" cy="6576794"/>
              <a:chOff x="18937332" y="4134087"/>
              <a:chExt cx="3151173" cy="6576794"/>
            </a:xfrm>
          </p:grpSpPr>
          <p:grpSp>
            <p:nvGrpSpPr>
              <p:cNvPr id="154" name="组合 153"/>
              <p:cNvGrpSpPr/>
              <p:nvPr/>
            </p:nvGrpSpPr>
            <p:grpSpPr>
              <a:xfrm>
                <a:off x="18937332" y="7611417"/>
                <a:ext cx="3151173" cy="1360800"/>
                <a:chOff x="13291565" y="7650882"/>
                <a:chExt cx="3151173" cy="1360800"/>
              </a:xfrm>
            </p:grpSpPr>
            <p:sp>
              <p:nvSpPr>
                <p:cNvPr id="164" name="矩形 163"/>
                <p:cNvSpPr/>
                <p:nvPr/>
              </p:nvSpPr>
              <p:spPr>
                <a:xfrm>
                  <a:off x="13291565" y="7650882"/>
                  <a:ext cx="3151173" cy="1360800"/>
                </a:xfrm>
                <a:prstGeom prst="rect">
                  <a:avLst/>
                </a:prstGeom>
                <a:noFill/>
                <a:ln>
                  <a:solidFill>
                    <a:srgbClr val="D3D3D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defTabSz="500380" eaLnBrk="0" hangingPunct="0"/>
                  <a:endParaRPr lang="zh-CN" altLang="en-US" sz="500" b="1" dirty="0">
                    <a:solidFill>
                      <a:schemeClr val="tx1"/>
                    </a:solidFill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5" name="矩形 164"/>
                <p:cNvSpPr/>
                <p:nvPr/>
              </p:nvSpPr>
              <p:spPr>
                <a:xfrm>
                  <a:off x="13638687" y="7916745"/>
                  <a:ext cx="2456927" cy="6388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1850"/>
                    </a:lnSpc>
                    <a:defRPr/>
                  </a:pPr>
                  <a:r>
                    <a:rPr lang="en-US" altLang="zh-CN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rPr>
                    <a:t>Hello 3</a:t>
                  </a:r>
                  <a:endParaRPr lang="en-US" altLang="zh-CN" sz="1400" kern="0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155" name="组合 154"/>
              <p:cNvGrpSpPr/>
              <p:nvPr/>
            </p:nvGrpSpPr>
            <p:grpSpPr>
              <a:xfrm>
                <a:off x="18937332" y="4134087"/>
                <a:ext cx="3151173" cy="1360800"/>
                <a:chOff x="13291565" y="7650882"/>
                <a:chExt cx="3151173" cy="1360800"/>
              </a:xfrm>
            </p:grpSpPr>
            <p:sp>
              <p:nvSpPr>
                <p:cNvPr id="162" name="矩形 161"/>
                <p:cNvSpPr/>
                <p:nvPr/>
              </p:nvSpPr>
              <p:spPr>
                <a:xfrm>
                  <a:off x="13291565" y="7650882"/>
                  <a:ext cx="3151173" cy="1360800"/>
                </a:xfrm>
                <a:prstGeom prst="rect">
                  <a:avLst/>
                </a:prstGeom>
                <a:noFill/>
                <a:ln>
                  <a:solidFill>
                    <a:srgbClr val="D3D3D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defTabSz="500380" eaLnBrk="0" hangingPunct="0"/>
                  <a:endParaRPr lang="zh-CN" altLang="en-US" sz="500" b="1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3" name="矩形 162"/>
                <p:cNvSpPr/>
                <p:nvPr/>
              </p:nvSpPr>
              <p:spPr>
                <a:xfrm>
                  <a:off x="13638687" y="7975072"/>
                  <a:ext cx="2456927" cy="6388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1850"/>
                    </a:lnSpc>
                    <a:defRPr/>
                  </a:pPr>
                  <a:r>
                    <a:rPr lang="en-US" altLang="zh-CN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rPr>
                    <a:t>Bye 3</a:t>
                  </a:r>
                  <a:endParaRPr lang="en-US" altLang="zh-CN" sz="1400" kern="0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156" name="组合 155"/>
              <p:cNvGrpSpPr/>
              <p:nvPr/>
            </p:nvGrpSpPr>
            <p:grpSpPr>
              <a:xfrm>
                <a:off x="18937332" y="5872752"/>
                <a:ext cx="3151173" cy="1360800"/>
                <a:chOff x="13291565" y="7650882"/>
                <a:chExt cx="3151173" cy="1360800"/>
              </a:xfrm>
            </p:grpSpPr>
            <p:sp>
              <p:nvSpPr>
                <p:cNvPr id="160" name="矩形 159"/>
                <p:cNvSpPr/>
                <p:nvPr/>
              </p:nvSpPr>
              <p:spPr>
                <a:xfrm>
                  <a:off x="13291565" y="7650882"/>
                  <a:ext cx="3151173" cy="1360800"/>
                </a:xfrm>
                <a:prstGeom prst="rect">
                  <a:avLst/>
                </a:prstGeom>
                <a:noFill/>
                <a:ln>
                  <a:solidFill>
                    <a:srgbClr val="D3D3D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defTabSz="500380" eaLnBrk="0" hangingPunct="0"/>
                  <a:endParaRPr lang="zh-CN" altLang="en-US" sz="500" b="1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61" name="矩形 160"/>
                <p:cNvSpPr/>
                <p:nvPr/>
              </p:nvSpPr>
              <p:spPr>
                <a:xfrm>
                  <a:off x="13638687" y="7992992"/>
                  <a:ext cx="2456927" cy="6388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1850"/>
                    </a:lnSpc>
                    <a:defRPr/>
                  </a:pPr>
                  <a:r>
                    <a:rPr lang="en-US" altLang="zh-CN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rPr>
                    <a:t>Hadoop 4</a:t>
                  </a:r>
                  <a:endParaRPr lang="en-US" altLang="zh-CN" sz="1400" kern="0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</p:grpSp>
          <p:grpSp>
            <p:nvGrpSpPr>
              <p:cNvPr id="157" name="组合 156"/>
              <p:cNvGrpSpPr/>
              <p:nvPr/>
            </p:nvGrpSpPr>
            <p:grpSpPr>
              <a:xfrm>
                <a:off x="18937332" y="9350081"/>
                <a:ext cx="3151173" cy="1360800"/>
                <a:chOff x="13291565" y="7650882"/>
                <a:chExt cx="3151173" cy="1360800"/>
              </a:xfrm>
            </p:grpSpPr>
            <p:sp>
              <p:nvSpPr>
                <p:cNvPr id="158" name="矩形 157"/>
                <p:cNvSpPr/>
                <p:nvPr/>
              </p:nvSpPr>
              <p:spPr>
                <a:xfrm>
                  <a:off x="13291565" y="7650882"/>
                  <a:ext cx="3151173" cy="1360800"/>
                </a:xfrm>
                <a:prstGeom prst="rect">
                  <a:avLst/>
                </a:prstGeom>
                <a:noFill/>
                <a:ln>
                  <a:solidFill>
                    <a:srgbClr val="D3D3D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defTabSz="500380" eaLnBrk="0" hangingPunct="0"/>
                  <a:endParaRPr lang="zh-CN" altLang="en-US" sz="500" b="1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  <p:sp>
              <p:nvSpPr>
                <p:cNvPr id="159" name="矩形 158"/>
                <p:cNvSpPr/>
                <p:nvPr/>
              </p:nvSpPr>
              <p:spPr>
                <a:xfrm>
                  <a:off x="13638687" y="7963808"/>
                  <a:ext cx="2456927" cy="63884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ts val="1850"/>
                    </a:lnSpc>
                    <a:defRPr/>
                  </a:pPr>
                  <a:r>
                    <a:rPr lang="en-US" altLang="zh-CN" sz="1400" kern="0" dirty="0">
                      <a:latin typeface="Huawei Sans" panose="020C0503030203020204" pitchFamily="34" charset="0"/>
                      <a:ea typeface="方正兰亭黑简体" panose="02000000000000000000" pitchFamily="2" charset="-122"/>
                      <a:cs typeface="+mn-ea"/>
                      <a:sym typeface="Huawei Sans" panose="020C0503030203020204" pitchFamily="34" charset="0"/>
                    </a:rPr>
                    <a:t>World 2</a:t>
                  </a:r>
                  <a:endParaRPr lang="en-US" altLang="zh-CN" sz="1400" kern="0" dirty="0">
                    <a:latin typeface="Huawei Sans" panose="020C0503030203020204" pitchFamily="34" charset="0"/>
                    <a:ea typeface="方正兰亭黑简体" panose="02000000000000000000" pitchFamily="2" charset="-122"/>
                    <a:cs typeface="+mn-ea"/>
                    <a:sym typeface="Huawei Sans" panose="020C050303020302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yarn</a:t>
            </a:r>
            <a:endParaRPr lang="en-US" alt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r>
              <a:rPr lang="zh-CN" altLang="en-US"/>
              <a:t>ResourceManager （RM）是整个集群可用资源的主节点，帮助YARN系统管理其上的分布式应用。它同NodeManagers(NMs) 和ApplicationMasters(AMs)一起工作。</a:t>
            </a:r>
            <a:endParaRPr lang="zh-CN" altLang="en-US"/>
          </a:p>
          <a:p>
            <a:r>
              <a:rPr lang="zh-CN" altLang="en-US"/>
              <a:t>1、NodeManagers 从ResourceManager获取指令并管理本节点的可用资源</a:t>
            </a:r>
            <a:endParaRPr lang="zh-CN" altLang="en-US"/>
          </a:p>
          <a:p>
            <a:r>
              <a:rPr lang="zh-CN" altLang="en-US"/>
              <a:t>2、ApplicationMasters 的职责是从ResourceManager谈判资源，并为NodeManagers启动容器。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sym typeface="Huawei Sans" panose="020C0503030203020204" pitchFamily="34" charset="0"/>
              </a:rPr>
              <a:t>yarn</a:t>
            </a:r>
            <a:endParaRPr lang="en-US" altLang="zh-CN" dirty="0" err="1" smtClean="0">
              <a:sym typeface="Huawei Sans" panose="020C0503030203020204" pitchFamily="34" charset="0"/>
            </a:endParaRPr>
          </a:p>
        </p:txBody>
      </p:sp>
      <p:pic>
        <p:nvPicPr>
          <p:cNvPr id="2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4485" y="1050925"/>
            <a:ext cx="9112250" cy="51892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CN" dirty="0" smtClean="0">
                <a:sym typeface="Huawei Sans" panose="020C0503030203020204" pitchFamily="34" charset="0"/>
              </a:rPr>
              <a:t>MapReduce</a:t>
            </a:r>
            <a:r>
              <a:rPr lang="zh-CN" altLang="en-US" dirty="0" smtClean="0">
                <a:sym typeface="Huawei Sans" panose="020C0503030203020204" pitchFamily="34" charset="0"/>
              </a:rPr>
              <a:t>和</a:t>
            </a:r>
            <a:r>
              <a:rPr lang="en-US" altLang="zh-CN" dirty="0" smtClean="0">
                <a:sym typeface="Huawei Sans" panose="020C0503030203020204" pitchFamily="34" charset="0"/>
              </a:rPr>
              <a:t>Yarn</a:t>
            </a:r>
            <a:r>
              <a:rPr lang="zh-CN" altLang="en-US" dirty="0" smtClean="0">
                <a:sym typeface="Huawei Sans" panose="020C0503030203020204" pitchFamily="34" charset="0"/>
              </a:rPr>
              <a:t>技术原理</a:t>
            </a:r>
            <a:endParaRPr lang="zh-CN" altLang="en-US" dirty="0"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MapReduce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和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Yarn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基本介绍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MapReduce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和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Yarn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功能与架构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Yarn</a:t>
            </a:r>
            <a:r>
              <a:rPr lang="zh-CN" altLang="en-US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的资源管理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ym typeface="Huawei Sans" panose="020C0503030203020204" pitchFamily="34" charset="0"/>
              </a:rPr>
              <a:t>资源管理</a:t>
            </a:r>
            <a:endParaRPr lang="zh-CN" altLang="en-US" dirty="0" smtClean="0">
              <a:sym typeface="Huawei Sans" panose="020C0503030203020204" pitchFamily="34" charset="0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sym typeface="Huawei Sans" panose="020C0503030203020204" pitchFamily="34" charset="0"/>
              </a:rPr>
              <a:t>每个</a:t>
            </a:r>
            <a:r>
              <a:rPr lang="en-US" altLang="zh-CN" dirty="0" err="1" smtClean="0">
                <a:sym typeface="Huawei Sans" panose="020C0503030203020204" pitchFamily="34" charset="0"/>
              </a:rPr>
              <a:t>NodeManager</a:t>
            </a:r>
            <a:r>
              <a:rPr lang="zh-CN" altLang="en-US" dirty="0" smtClean="0">
                <a:sym typeface="Huawei Sans" panose="020C0503030203020204" pitchFamily="34" charset="0"/>
              </a:rPr>
              <a:t>可分配的内存和</a:t>
            </a:r>
            <a:r>
              <a:rPr lang="en-US" altLang="zh-CN" dirty="0" smtClean="0">
                <a:sym typeface="Huawei Sans" panose="020C0503030203020204" pitchFamily="34" charset="0"/>
              </a:rPr>
              <a:t>CPU</a:t>
            </a:r>
            <a:r>
              <a:rPr lang="zh-CN" altLang="en-US" dirty="0" smtClean="0">
                <a:sym typeface="Huawei Sans" panose="020C0503030203020204" pitchFamily="34" charset="0"/>
              </a:rPr>
              <a:t>的数量可以通过配置选项设置 </a:t>
            </a:r>
            <a:r>
              <a:rPr lang="en-US" altLang="zh-CN" dirty="0" smtClean="0">
                <a:sym typeface="Huawei Sans" panose="020C0503030203020204" pitchFamily="34" charset="0"/>
              </a:rPr>
              <a:t>(</a:t>
            </a:r>
            <a:r>
              <a:rPr lang="zh-CN" altLang="en-US" dirty="0" smtClean="0">
                <a:sym typeface="Huawei Sans" panose="020C0503030203020204" pitchFamily="34" charset="0"/>
              </a:rPr>
              <a:t>可在</a:t>
            </a:r>
            <a:r>
              <a:rPr lang="en-US" altLang="zh-CN" dirty="0" smtClean="0">
                <a:sym typeface="Huawei Sans" panose="020C0503030203020204" pitchFamily="34" charset="0"/>
              </a:rPr>
              <a:t>Yarn</a:t>
            </a:r>
            <a:r>
              <a:rPr lang="zh-CN" altLang="en-US" dirty="0" smtClean="0">
                <a:sym typeface="Huawei Sans" panose="020C0503030203020204" pitchFamily="34" charset="0"/>
              </a:rPr>
              <a:t>服务配置页面配置</a:t>
            </a:r>
            <a:r>
              <a:rPr lang="en-US" altLang="zh-CN" dirty="0" smtClean="0">
                <a:sym typeface="Huawei Sans" panose="020C0503030203020204" pitchFamily="34" charset="0"/>
              </a:rPr>
              <a:t>)</a:t>
            </a:r>
            <a:r>
              <a:rPr lang="zh-CN" altLang="en-US" dirty="0" smtClean="0">
                <a:sym typeface="Huawei Sans" panose="020C0503030203020204" pitchFamily="34" charset="0"/>
              </a:rPr>
              <a:t>。</a:t>
            </a:r>
            <a:endParaRPr lang="en-US" altLang="zh-CN" dirty="0" smtClean="0">
              <a:sym typeface="Huawei Sans" panose="020C0503030203020204" pitchFamily="34" charset="0"/>
            </a:endParaRPr>
          </a:p>
          <a:p>
            <a:pPr lvl="1"/>
            <a:r>
              <a:rPr lang="en-US" altLang="zh-CN" dirty="0" err="1" smtClean="0">
                <a:sym typeface="Huawei Sans" panose="020C0503030203020204" pitchFamily="34" charset="0"/>
              </a:rPr>
              <a:t>yarn.nodemanager.resource.memory-mb</a:t>
            </a:r>
            <a:r>
              <a:rPr lang="zh-CN" altLang="en-US" dirty="0" smtClean="0">
                <a:sym typeface="Huawei Sans" panose="020C0503030203020204" pitchFamily="34" charset="0"/>
              </a:rPr>
              <a:t>：</a:t>
            </a:r>
            <a:r>
              <a:rPr lang="zh-CN" altLang="en-US" dirty="0">
                <a:sym typeface="Huawei Sans" panose="020C0503030203020204" pitchFamily="34" charset="0"/>
              </a:rPr>
              <a:t>可以分配给容器的</a:t>
            </a:r>
            <a:r>
              <a:rPr lang="zh-CN" altLang="en-US" dirty="0" smtClean="0">
                <a:sym typeface="Huawei Sans" panose="020C0503030203020204" pitchFamily="34" charset="0"/>
              </a:rPr>
              <a:t>物理内存</a:t>
            </a:r>
            <a:r>
              <a:rPr lang="zh-CN" altLang="en-US" dirty="0">
                <a:sym typeface="Huawei Sans" panose="020C0503030203020204" pitchFamily="34" charset="0"/>
              </a:rPr>
              <a:t>的大小</a:t>
            </a:r>
            <a:endParaRPr lang="en-US" altLang="zh-CN" dirty="0">
              <a:sym typeface="Huawei Sans" panose="020C0503030203020204" pitchFamily="34" charset="0"/>
            </a:endParaRPr>
          </a:p>
          <a:p>
            <a:pPr lvl="1"/>
            <a:r>
              <a:rPr lang="en-US" altLang="zh-CN" dirty="0" err="1" smtClean="0">
                <a:sym typeface="Huawei Sans" panose="020C0503030203020204" pitchFamily="34" charset="0"/>
              </a:rPr>
              <a:t>yarn.nodemanager.vmem</a:t>
            </a:r>
            <a:r>
              <a:rPr lang="en-US" altLang="zh-CN" dirty="0" smtClean="0">
                <a:sym typeface="Huawei Sans" panose="020C0503030203020204" pitchFamily="34" charset="0"/>
              </a:rPr>
              <a:t>-</a:t>
            </a:r>
            <a:r>
              <a:rPr lang="en-US" altLang="zh-CN" dirty="0" err="1" smtClean="0">
                <a:sym typeface="Huawei Sans" panose="020C0503030203020204" pitchFamily="34" charset="0"/>
              </a:rPr>
              <a:t>pmem</a:t>
            </a:r>
            <a:r>
              <a:rPr lang="en-US" altLang="zh-CN" dirty="0" smtClean="0">
                <a:sym typeface="Huawei Sans" panose="020C0503030203020204" pitchFamily="34" charset="0"/>
              </a:rPr>
              <a:t>-ratio</a:t>
            </a:r>
            <a:r>
              <a:rPr lang="zh-CN" altLang="en-US" dirty="0" smtClean="0">
                <a:sym typeface="Huawei Sans" panose="020C0503030203020204" pitchFamily="34" charset="0"/>
              </a:rPr>
              <a:t>：</a:t>
            </a:r>
            <a:r>
              <a:rPr lang="zh-CN" altLang="en-US" dirty="0">
                <a:sym typeface="Huawei Sans" panose="020C0503030203020204" pitchFamily="34" charset="0"/>
              </a:rPr>
              <a:t>虚拟内存跟物理内存的比值</a:t>
            </a:r>
            <a:endParaRPr lang="en-US" altLang="zh-CN" dirty="0">
              <a:sym typeface="Huawei Sans" panose="020C0503030203020204" pitchFamily="34" charset="0"/>
            </a:endParaRPr>
          </a:p>
          <a:p>
            <a:pPr lvl="1"/>
            <a:r>
              <a:rPr lang="en-US" altLang="zh-CN" dirty="0" err="1" smtClean="0">
                <a:sym typeface="Huawei Sans" panose="020C0503030203020204" pitchFamily="34" charset="0"/>
              </a:rPr>
              <a:t>yarn.nodemanager.resource.cpu-vcore</a:t>
            </a:r>
            <a:r>
              <a:rPr lang="zh-CN" altLang="en-US" dirty="0" smtClean="0">
                <a:sym typeface="Huawei Sans" panose="020C0503030203020204" pitchFamily="34" charset="0"/>
              </a:rPr>
              <a:t>：</a:t>
            </a:r>
            <a:r>
              <a:rPr lang="zh-CN" altLang="en-US" dirty="0">
                <a:sym typeface="Huawei Sans" panose="020C0503030203020204" pitchFamily="34" charset="0"/>
              </a:rPr>
              <a:t>可分</a:t>
            </a:r>
            <a:r>
              <a:rPr lang="zh-CN" altLang="en-US" dirty="0" smtClean="0">
                <a:sym typeface="Huawei Sans" panose="020C0503030203020204" pitchFamily="34" charset="0"/>
              </a:rPr>
              <a:t>配给容器的</a:t>
            </a:r>
            <a:r>
              <a:rPr lang="en-US" altLang="zh-CN" dirty="0" smtClean="0">
                <a:sym typeface="Huawei Sans" panose="020C0503030203020204" pitchFamily="34" charset="0"/>
              </a:rPr>
              <a:t>CPU</a:t>
            </a:r>
            <a:r>
              <a:rPr lang="zh-CN" altLang="en-US" dirty="0">
                <a:sym typeface="Huawei Sans" panose="020C0503030203020204" pitchFamily="34" charset="0"/>
              </a:rPr>
              <a:t>核数</a:t>
            </a:r>
            <a:endParaRPr lang="en-US" altLang="zh-CN" dirty="0" smtClean="0">
              <a:sym typeface="Huawei Sans" panose="020C0503030203020204" pitchFamily="34" charset="0"/>
            </a:endParaRPr>
          </a:p>
          <a:p>
            <a:r>
              <a:rPr lang="zh-CN" altLang="en-US" dirty="0" smtClean="0">
                <a:sym typeface="Huawei Sans" panose="020C0503030203020204" pitchFamily="34" charset="0"/>
              </a:rPr>
              <a:t>在</a:t>
            </a:r>
            <a:r>
              <a:rPr lang="en-US" altLang="zh-CN" dirty="0">
                <a:sym typeface="Huawei Sans" panose="020C0503030203020204" pitchFamily="34" charset="0"/>
              </a:rPr>
              <a:t>Hadoop3.x</a:t>
            </a:r>
            <a:r>
              <a:rPr lang="zh-CN" altLang="en-US" dirty="0">
                <a:sym typeface="Huawei Sans" panose="020C0503030203020204" pitchFamily="34" charset="0"/>
              </a:rPr>
              <a:t>版本中</a:t>
            </a:r>
            <a:r>
              <a:rPr lang="zh-CN" altLang="en-US" dirty="0" smtClean="0">
                <a:sym typeface="Huawei Sans" panose="020C0503030203020204" pitchFamily="34" charset="0"/>
              </a:rPr>
              <a:t>，</a:t>
            </a:r>
            <a:r>
              <a:rPr lang="en-US" altLang="zh-CN" dirty="0" smtClean="0">
                <a:sym typeface="Huawei Sans" panose="020C0503030203020204" pitchFamily="34" charset="0"/>
              </a:rPr>
              <a:t>YARN </a:t>
            </a:r>
            <a:r>
              <a:rPr lang="zh-CN" altLang="en-US" dirty="0">
                <a:sym typeface="Huawei Sans" panose="020C0503030203020204" pitchFamily="34" charset="0"/>
              </a:rPr>
              <a:t>资源模型已被推广为</a:t>
            </a:r>
            <a:r>
              <a:rPr lang="zh-CN" altLang="en-US" dirty="0" smtClean="0">
                <a:sym typeface="Huawei Sans" panose="020C0503030203020204" pitchFamily="34" charset="0"/>
              </a:rPr>
              <a:t>除了</a:t>
            </a:r>
            <a:r>
              <a:rPr lang="en-US" altLang="zh-CN" dirty="0" smtClean="0">
                <a:sym typeface="Huawei Sans" panose="020C0503030203020204" pitchFamily="34" charset="0"/>
              </a:rPr>
              <a:t>CPU</a:t>
            </a:r>
            <a:r>
              <a:rPr lang="zh-CN" altLang="en-US" dirty="0" smtClean="0">
                <a:sym typeface="Huawei Sans" panose="020C0503030203020204" pitchFamily="34" charset="0"/>
              </a:rPr>
              <a:t>和</a:t>
            </a:r>
            <a:r>
              <a:rPr lang="en-US" altLang="zh-CN" dirty="0" smtClean="0">
                <a:sym typeface="Huawei Sans" panose="020C0503030203020204" pitchFamily="34" charset="0"/>
              </a:rPr>
              <a:t>Memory</a:t>
            </a:r>
            <a:r>
              <a:rPr lang="zh-CN" altLang="en-US" dirty="0" smtClean="0">
                <a:sym typeface="Huawei Sans" panose="020C0503030203020204" pitchFamily="34" charset="0"/>
              </a:rPr>
              <a:t>以外，还包括</a:t>
            </a:r>
            <a:r>
              <a:rPr lang="en-US" altLang="zh-CN" dirty="0" smtClean="0">
                <a:sym typeface="Huawei Sans" panose="020C0503030203020204" pitchFamily="34" charset="0"/>
              </a:rPr>
              <a:t>GPU</a:t>
            </a:r>
            <a:r>
              <a:rPr lang="zh-CN" altLang="en-US" dirty="0" smtClean="0">
                <a:sym typeface="Huawei Sans" panose="020C0503030203020204" pitchFamily="34" charset="0"/>
              </a:rPr>
              <a:t>资源</a:t>
            </a:r>
            <a:r>
              <a:rPr lang="zh-CN" altLang="en-US" dirty="0">
                <a:sym typeface="Huawei Sans" panose="020C0503030203020204" pitchFamily="34" charset="0"/>
              </a:rPr>
              <a:t>、</a:t>
            </a:r>
            <a:r>
              <a:rPr lang="zh-CN" altLang="en-US" dirty="0" smtClean="0">
                <a:sym typeface="Huawei Sans" panose="020C0503030203020204" pitchFamily="34" charset="0"/>
              </a:rPr>
              <a:t>软件</a:t>
            </a:r>
            <a:r>
              <a:rPr lang="en-US" altLang="zh-CN" dirty="0" smtClean="0">
                <a:sym typeface="Huawei Sans" panose="020C0503030203020204" pitchFamily="34" charset="0"/>
              </a:rPr>
              <a:t>licenses</a:t>
            </a:r>
            <a:r>
              <a:rPr lang="zh-CN" altLang="en-US" dirty="0">
                <a:sym typeface="Huawei Sans" panose="020C0503030203020204" pitchFamily="34" charset="0"/>
              </a:rPr>
              <a:t>或本地附加存储器（</a:t>
            </a:r>
            <a:r>
              <a:rPr lang="en-US" altLang="zh-CN" dirty="0">
                <a:sym typeface="Huawei Sans" panose="020C0503030203020204" pitchFamily="34" charset="0"/>
              </a:rPr>
              <a:t>locally-attached storage</a:t>
            </a:r>
            <a:r>
              <a:rPr lang="zh-CN" altLang="en-US" dirty="0">
                <a:sym typeface="Huawei Sans" panose="020C0503030203020204" pitchFamily="34" charset="0"/>
              </a:rPr>
              <a:t>）之类的</a:t>
            </a:r>
            <a:r>
              <a:rPr lang="zh-CN" altLang="en-US" dirty="0" smtClean="0">
                <a:sym typeface="Huawei Sans" panose="020C0503030203020204" pitchFamily="34" charset="0"/>
              </a:rPr>
              <a:t>资源</a:t>
            </a:r>
            <a:r>
              <a:rPr lang="zh-CN" dirty="0" smtClean="0">
                <a:sym typeface="Huawei Sans" panose="020C0503030203020204" pitchFamily="34" charset="0"/>
              </a:rPr>
              <a:t>。</a:t>
            </a:r>
            <a:endParaRPr lang="zh-CN" dirty="0">
              <a:sym typeface="Huawei Sans" panose="020C05030302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sym typeface="Huawei Sans" panose="020C0503030203020204" pitchFamily="34" charset="0"/>
              </a:rPr>
              <a:t>YARN</a:t>
            </a:r>
            <a:r>
              <a:rPr lang="zh-CN" altLang="en-US" smtClean="0">
                <a:sym typeface="Huawei Sans" panose="020C0503030203020204" pitchFamily="34" charset="0"/>
              </a:rPr>
              <a:t>的三种资源调度器</a:t>
            </a:r>
            <a:endParaRPr lang="zh-CN" altLang="en-US" dirty="0"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sym typeface="Huawei Sans" panose="020C0503030203020204" pitchFamily="34" charset="0"/>
              </a:rPr>
              <a:t>在</a:t>
            </a:r>
            <a:r>
              <a:rPr lang="en-US" altLang="zh-CN" dirty="0" smtClean="0">
                <a:sym typeface="Huawei Sans" panose="020C0503030203020204" pitchFamily="34" charset="0"/>
              </a:rPr>
              <a:t>Yarn</a:t>
            </a:r>
            <a:r>
              <a:rPr lang="zh-CN" altLang="en-US" dirty="0" smtClean="0">
                <a:sym typeface="Huawei Sans" panose="020C0503030203020204" pitchFamily="34" charset="0"/>
              </a:rPr>
              <a:t>中，负责给应用分配资源的叫做</a:t>
            </a:r>
            <a:r>
              <a:rPr lang="en-US" altLang="zh-CN" dirty="0" smtClean="0">
                <a:sym typeface="Huawei Sans" panose="020C0503030203020204" pitchFamily="34" charset="0"/>
              </a:rPr>
              <a:t>Scheduler (</a:t>
            </a:r>
            <a:r>
              <a:rPr lang="zh-CN" altLang="en-US" dirty="0" smtClean="0">
                <a:sym typeface="Huawei Sans" panose="020C0503030203020204" pitchFamily="34" charset="0"/>
              </a:rPr>
              <a:t>调度器</a:t>
            </a:r>
            <a:r>
              <a:rPr lang="en-US" altLang="zh-CN" dirty="0" smtClean="0">
                <a:sym typeface="Huawei Sans" panose="020C0503030203020204" pitchFamily="34" charset="0"/>
              </a:rPr>
              <a:t>)</a:t>
            </a:r>
            <a:r>
              <a:rPr lang="zh-CN" altLang="en-US" dirty="0" smtClean="0">
                <a:sym typeface="Huawei Sans" panose="020C0503030203020204" pitchFamily="34" charset="0"/>
              </a:rPr>
              <a:t>。在</a:t>
            </a:r>
            <a:r>
              <a:rPr lang="en-US" altLang="zh-CN" dirty="0" smtClean="0">
                <a:sym typeface="Huawei Sans" panose="020C0503030203020204" pitchFamily="34" charset="0"/>
              </a:rPr>
              <a:t>YARN</a:t>
            </a:r>
            <a:r>
              <a:rPr lang="zh-CN" altLang="en-US" dirty="0" smtClean="0">
                <a:sym typeface="Huawei Sans" panose="020C0503030203020204" pitchFamily="34" charset="0"/>
              </a:rPr>
              <a:t>中，根据不同的策略，共有三种调度器可供选择：</a:t>
            </a:r>
            <a:endParaRPr lang="en-US" altLang="zh-CN" dirty="0" smtClean="0">
              <a:sym typeface="Huawei Sans" panose="020C0503030203020204" pitchFamily="34" charset="0"/>
            </a:endParaRPr>
          </a:p>
          <a:p>
            <a:pPr lvl="1"/>
            <a:r>
              <a:rPr lang="en-US" altLang="zh-CN" dirty="0" smtClean="0">
                <a:sym typeface="Huawei Sans" panose="020C0503030203020204" pitchFamily="34" charset="0"/>
              </a:rPr>
              <a:t>FIFO Scheduler</a:t>
            </a:r>
            <a:r>
              <a:rPr lang="zh-CN" altLang="en-US" dirty="0" smtClean="0">
                <a:sym typeface="Huawei Sans" panose="020C0503030203020204" pitchFamily="34" charset="0"/>
              </a:rPr>
              <a:t>：把应用按提交的顺序排成一个队列，这是一个先进先出队列，在进行资源分配的时候，先给队列中最头上的应用进行分配资源，待最头上的应用需求满足后再给下一个分配，以此类推。</a:t>
            </a:r>
            <a:endParaRPr lang="en-US" altLang="zh-CN" dirty="0" smtClean="0">
              <a:sym typeface="Huawei Sans" panose="020C0503030203020204" pitchFamily="34" charset="0"/>
            </a:endParaRPr>
          </a:p>
          <a:p>
            <a:pPr lvl="1"/>
            <a:r>
              <a:rPr lang="en-US" altLang="zh-CN" b="1" dirty="0" smtClean="0">
                <a:sym typeface="Huawei Sans" panose="020C0503030203020204" pitchFamily="34" charset="0"/>
              </a:rPr>
              <a:t>Capacity Scheduler</a:t>
            </a:r>
            <a:r>
              <a:rPr lang="zh-CN" altLang="en-US" dirty="0" smtClean="0">
                <a:sym typeface="Huawei Sans" panose="020C0503030203020204" pitchFamily="34" charset="0"/>
              </a:rPr>
              <a:t>：允许多个组织共享整个集群，每个组织可以获得集群的一部分计算能力。</a:t>
            </a:r>
            <a:endParaRPr lang="en-US" altLang="zh-CN" dirty="0" smtClean="0">
              <a:sym typeface="Huawei Sans" panose="020C0503030203020204" pitchFamily="34" charset="0"/>
            </a:endParaRPr>
          </a:p>
          <a:p>
            <a:pPr lvl="1"/>
            <a:r>
              <a:rPr lang="en-US" altLang="zh-CN" dirty="0" err="1" smtClean="0">
                <a:sym typeface="Huawei Sans" panose="020C0503030203020204" pitchFamily="34" charset="0"/>
              </a:rPr>
              <a:t>FairS</a:t>
            </a:r>
            <a:r>
              <a:rPr lang="en-US" altLang="zh-CN" dirty="0" smtClean="0">
                <a:sym typeface="Huawei Sans" panose="020C0503030203020204" pitchFamily="34" charset="0"/>
              </a:rPr>
              <a:t> </a:t>
            </a:r>
            <a:r>
              <a:rPr lang="en-US" altLang="zh-CN" dirty="0" err="1" smtClean="0">
                <a:sym typeface="Huawei Sans" panose="020C0503030203020204" pitchFamily="34" charset="0"/>
              </a:rPr>
              <a:t>cheduler</a:t>
            </a:r>
            <a:r>
              <a:rPr lang="zh-CN" altLang="en-US" dirty="0" smtClean="0">
                <a:sym typeface="Huawei Sans" panose="020C0503030203020204" pitchFamily="34" charset="0"/>
              </a:rPr>
              <a:t>：为所有的应用分配公平的资源（对公平的定义可以通过参数来设置）。</a:t>
            </a:r>
            <a:endParaRPr lang="zh-CN" altLang="en-US" dirty="0"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912285" y="1233487"/>
            <a:ext cx="10560049" cy="4680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>
                <a:sym typeface="Huawei Sans" panose="020C0503030203020204" pitchFamily="34" charset="0"/>
              </a:rPr>
              <a:t>下面哪些是</a:t>
            </a:r>
            <a:r>
              <a:rPr lang="en-US" altLang="zh-CN" dirty="0" smtClean="0">
                <a:sym typeface="Huawei Sans" panose="020C0503030203020204" pitchFamily="34" charset="0"/>
              </a:rPr>
              <a:t>MapReduce</a:t>
            </a:r>
            <a:r>
              <a:rPr lang="zh-CN" altLang="en-US" dirty="0" smtClean="0">
                <a:sym typeface="Huawei Sans" panose="020C0503030203020204" pitchFamily="34" charset="0"/>
              </a:rPr>
              <a:t>的特点？（     ）</a:t>
            </a:r>
            <a:endParaRPr lang="zh-CN" altLang="en-US" dirty="0" smtClean="0">
              <a:sym typeface="Huawei Sans" panose="020C0503030203020204" pitchFamily="34" charset="0"/>
            </a:endParaRPr>
          </a:p>
          <a:p>
            <a:pPr marL="403225" lvl="1" indent="0">
              <a:buNone/>
            </a:pPr>
            <a:r>
              <a:rPr lang="en-US" altLang="zh-CN" dirty="0" smtClean="0">
                <a:sym typeface="Huawei Sans" panose="020C0503030203020204" pitchFamily="34" charset="0"/>
              </a:rPr>
              <a:t>A. </a:t>
            </a:r>
            <a:r>
              <a:rPr lang="zh-CN" altLang="en-US" dirty="0" smtClean="0">
                <a:sym typeface="Huawei Sans" panose="020C0503030203020204" pitchFamily="34" charset="0"/>
              </a:rPr>
              <a:t>易于编程</a:t>
            </a:r>
            <a:endParaRPr lang="zh-CN" altLang="en-US" dirty="0" smtClean="0">
              <a:sym typeface="Huawei Sans" panose="020C0503030203020204" pitchFamily="34" charset="0"/>
            </a:endParaRPr>
          </a:p>
          <a:p>
            <a:pPr marL="403225" lvl="1" indent="0">
              <a:buNone/>
            </a:pPr>
            <a:r>
              <a:rPr lang="en-US" altLang="zh-CN" dirty="0" smtClean="0">
                <a:sym typeface="Huawei Sans" panose="020C0503030203020204" pitchFamily="34" charset="0"/>
              </a:rPr>
              <a:t>B. </a:t>
            </a:r>
            <a:r>
              <a:rPr lang="zh-CN" altLang="en-US" dirty="0" smtClean="0">
                <a:sym typeface="Huawei Sans" panose="020C0503030203020204" pitchFamily="34" charset="0"/>
              </a:rPr>
              <a:t>良好的扩展性</a:t>
            </a:r>
            <a:endParaRPr lang="zh-CN" altLang="en-US" dirty="0" smtClean="0">
              <a:sym typeface="Huawei Sans" panose="020C0503030203020204" pitchFamily="34" charset="0"/>
            </a:endParaRPr>
          </a:p>
          <a:p>
            <a:pPr marL="403225" lvl="1" indent="0">
              <a:buNone/>
            </a:pPr>
            <a:r>
              <a:rPr lang="en-US" altLang="zh-CN" dirty="0" smtClean="0">
                <a:sym typeface="Huawei Sans" panose="020C0503030203020204" pitchFamily="34" charset="0"/>
              </a:rPr>
              <a:t>C. </a:t>
            </a:r>
            <a:r>
              <a:rPr lang="zh-CN" altLang="en-US" dirty="0" smtClean="0">
                <a:sym typeface="Huawei Sans" panose="020C0503030203020204" pitchFamily="34" charset="0"/>
              </a:rPr>
              <a:t>实时计算</a:t>
            </a:r>
            <a:endParaRPr lang="zh-CN" altLang="en-US" dirty="0" smtClean="0">
              <a:sym typeface="Huawei Sans" panose="020C0503030203020204" pitchFamily="34" charset="0"/>
            </a:endParaRPr>
          </a:p>
          <a:p>
            <a:pPr marL="403225" lvl="1" indent="0">
              <a:buNone/>
            </a:pPr>
            <a:r>
              <a:rPr lang="en-US" altLang="zh-CN" dirty="0" smtClean="0">
                <a:sym typeface="Huawei Sans" panose="020C0503030203020204" pitchFamily="34" charset="0"/>
              </a:rPr>
              <a:t>D. </a:t>
            </a:r>
            <a:r>
              <a:rPr lang="zh-CN" altLang="en-US" dirty="0" smtClean="0">
                <a:sym typeface="Huawei Sans" panose="020C0503030203020204" pitchFamily="34" charset="0"/>
              </a:rPr>
              <a:t>高容错性</a:t>
            </a:r>
            <a:endParaRPr lang="zh-CN" altLang="en-US" dirty="0" smtClean="0">
              <a:sym typeface="Huawei Sans" panose="020C0503030203020204" pitchFamily="34" charset="0"/>
            </a:endParaRPr>
          </a:p>
          <a:p>
            <a:endParaRPr lang="zh-CN" altLang="en-US" dirty="0" smtClean="0">
              <a:sym typeface="Huawei Sans" panose="020C0503030203020204" pitchFamily="34" charset="0"/>
            </a:endParaRPr>
          </a:p>
          <a:p>
            <a:endParaRPr lang="zh-CN" altLang="en-US" dirty="0"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912285" y="1233487"/>
            <a:ext cx="10560049" cy="46800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 smtClean="0">
                <a:sym typeface="Huawei Sans" panose="020C0503030203020204" pitchFamily="34" charset="0"/>
              </a:rPr>
              <a:t>Yarn</a:t>
            </a:r>
            <a:r>
              <a:rPr lang="zh-CN" altLang="en-US" dirty="0" smtClean="0">
                <a:sym typeface="Huawei Sans" panose="020C0503030203020204" pitchFamily="34" charset="0"/>
              </a:rPr>
              <a:t>中资源抽象用什么表示？（     ）</a:t>
            </a:r>
            <a:endParaRPr lang="zh-CN" altLang="en-US" dirty="0" smtClean="0">
              <a:sym typeface="Huawei Sans" panose="020C0503030203020204" pitchFamily="34" charset="0"/>
            </a:endParaRPr>
          </a:p>
          <a:p>
            <a:pPr marL="403225" lvl="1" indent="0">
              <a:buNone/>
            </a:pPr>
            <a:r>
              <a:rPr lang="en-US" altLang="zh-CN" dirty="0" smtClean="0">
                <a:sym typeface="Huawei Sans" panose="020C0503030203020204" pitchFamily="34" charset="0"/>
              </a:rPr>
              <a:t>A. </a:t>
            </a:r>
            <a:r>
              <a:rPr lang="zh-CN" altLang="en-US" dirty="0" smtClean="0">
                <a:sym typeface="Huawei Sans" panose="020C0503030203020204" pitchFamily="34" charset="0"/>
              </a:rPr>
              <a:t>内存</a:t>
            </a:r>
            <a:endParaRPr lang="zh-CN" altLang="en-US" dirty="0" smtClean="0">
              <a:sym typeface="Huawei Sans" panose="020C0503030203020204" pitchFamily="34" charset="0"/>
            </a:endParaRPr>
          </a:p>
          <a:p>
            <a:pPr marL="403225" lvl="1" indent="0">
              <a:buNone/>
            </a:pPr>
            <a:r>
              <a:rPr lang="en-US" altLang="zh-CN" dirty="0" smtClean="0">
                <a:sym typeface="Huawei Sans" panose="020C0503030203020204" pitchFamily="34" charset="0"/>
              </a:rPr>
              <a:t>B. CPU</a:t>
            </a:r>
            <a:endParaRPr lang="en-US" altLang="zh-CN" dirty="0" smtClean="0">
              <a:sym typeface="Huawei Sans" panose="020C0503030203020204" pitchFamily="34" charset="0"/>
            </a:endParaRPr>
          </a:p>
          <a:p>
            <a:pPr marL="403225" lvl="1" indent="0">
              <a:buNone/>
            </a:pPr>
            <a:r>
              <a:rPr lang="en-US" altLang="zh-CN" dirty="0" smtClean="0">
                <a:sym typeface="Huawei Sans" panose="020C0503030203020204" pitchFamily="34" charset="0"/>
              </a:rPr>
              <a:t>C. Container</a:t>
            </a:r>
            <a:endParaRPr lang="en-US" altLang="zh-CN" dirty="0" smtClean="0">
              <a:sym typeface="Huawei Sans" panose="020C0503030203020204" pitchFamily="34" charset="0"/>
            </a:endParaRPr>
          </a:p>
          <a:p>
            <a:pPr marL="403225" lvl="1" indent="0">
              <a:buNone/>
            </a:pPr>
            <a:r>
              <a:rPr lang="en-US" altLang="zh-CN" dirty="0" smtClean="0">
                <a:sym typeface="Huawei Sans" panose="020C0503030203020204" pitchFamily="34" charset="0"/>
              </a:rPr>
              <a:t>D. </a:t>
            </a:r>
            <a:r>
              <a:rPr lang="zh-CN" altLang="en-US" dirty="0" smtClean="0">
                <a:sym typeface="Huawei Sans" panose="020C0503030203020204" pitchFamily="34" charset="0"/>
              </a:rPr>
              <a:t>磁盘空间</a:t>
            </a:r>
            <a:endParaRPr lang="zh-CN" altLang="en-US" dirty="0" smtClean="0">
              <a:sym typeface="Huawei Sans" panose="020C0503030203020204" pitchFamily="34" charset="0"/>
            </a:endParaRPr>
          </a:p>
          <a:p>
            <a:endParaRPr lang="zh-CN" altLang="en-US" dirty="0"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4294967295"/>
          </p:nvPr>
        </p:nvSpPr>
        <p:spPr>
          <a:xfrm>
            <a:off x="912285" y="1233487"/>
            <a:ext cx="10560049" cy="4680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>
                <a:sym typeface="Huawei Sans" panose="020C0503030203020204" pitchFamily="34" charset="0"/>
              </a:rPr>
              <a:t>下面哪个是</a:t>
            </a:r>
            <a:r>
              <a:rPr lang="en-US" altLang="zh-CN" dirty="0" smtClean="0">
                <a:sym typeface="Huawei Sans" panose="020C0503030203020204" pitchFamily="34" charset="0"/>
              </a:rPr>
              <a:t>MapReduce</a:t>
            </a:r>
            <a:r>
              <a:rPr lang="zh-CN" altLang="en-US" dirty="0" smtClean="0">
                <a:sym typeface="Huawei Sans" panose="020C0503030203020204" pitchFamily="34" charset="0"/>
              </a:rPr>
              <a:t>适合做的？（     ）</a:t>
            </a:r>
            <a:endParaRPr lang="zh-CN" altLang="en-US" dirty="0" smtClean="0">
              <a:sym typeface="Huawei Sans" panose="020C0503030203020204" pitchFamily="34" charset="0"/>
            </a:endParaRPr>
          </a:p>
          <a:p>
            <a:pPr marL="403225" lvl="1" indent="0">
              <a:buNone/>
            </a:pPr>
            <a:r>
              <a:rPr lang="en-US" altLang="zh-CN" dirty="0" smtClean="0">
                <a:sym typeface="Huawei Sans" panose="020C0503030203020204" pitchFamily="34" charset="0"/>
              </a:rPr>
              <a:t>A. </a:t>
            </a:r>
            <a:r>
              <a:rPr lang="zh-CN" altLang="en-US" dirty="0" smtClean="0">
                <a:sym typeface="Huawei Sans" panose="020C0503030203020204" pitchFamily="34" charset="0"/>
              </a:rPr>
              <a:t>迭代计算</a:t>
            </a:r>
            <a:endParaRPr lang="zh-CN" altLang="en-US" dirty="0" smtClean="0">
              <a:sym typeface="Huawei Sans" panose="020C0503030203020204" pitchFamily="34" charset="0"/>
            </a:endParaRPr>
          </a:p>
          <a:p>
            <a:pPr marL="403225" lvl="1" indent="0">
              <a:buNone/>
            </a:pPr>
            <a:r>
              <a:rPr lang="en-US" altLang="zh-CN" dirty="0" smtClean="0">
                <a:sym typeface="Huawei Sans" panose="020C0503030203020204" pitchFamily="34" charset="0"/>
              </a:rPr>
              <a:t>B. </a:t>
            </a:r>
            <a:r>
              <a:rPr lang="zh-CN" altLang="en-US" dirty="0" smtClean="0">
                <a:sym typeface="Huawei Sans" panose="020C0503030203020204" pitchFamily="34" charset="0"/>
              </a:rPr>
              <a:t>离线计算</a:t>
            </a:r>
            <a:endParaRPr lang="zh-CN" altLang="en-US" dirty="0" smtClean="0">
              <a:sym typeface="Huawei Sans" panose="020C0503030203020204" pitchFamily="34" charset="0"/>
            </a:endParaRPr>
          </a:p>
          <a:p>
            <a:pPr marL="403225" lvl="1" indent="0">
              <a:buNone/>
            </a:pPr>
            <a:r>
              <a:rPr lang="en-US" altLang="zh-CN" dirty="0" smtClean="0">
                <a:sym typeface="Huawei Sans" panose="020C0503030203020204" pitchFamily="34" charset="0"/>
              </a:rPr>
              <a:t>C. </a:t>
            </a:r>
            <a:r>
              <a:rPr lang="zh-CN" altLang="en-US" dirty="0" smtClean="0">
                <a:sym typeface="Huawei Sans" panose="020C0503030203020204" pitchFamily="34" charset="0"/>
              </a:rPr>
              <a:t>实时交互计算</a:t>
            </a:r>
            <a:endParaRPr lang="zh-CN" altLang="en-US" dirty="0" smtClean="0">
              <a:sym typeface="Huawei Sans" panose="020C0503030203020204" pitchFamily="34" charset="0"/>
            </a:endParaRPr>
          </a:p>
          <a:p>
            <a:pPr marL="403225" lvl="1" indent="0">
              <a:buNone/>
            </a:pPr>
            <a:r>
              <a:rPr lang="en-US" altLang="zh-CN" dirty="0" smtClean="0">
                <a:sym typeface="Huawei Sans" panose="020C0503030203020204" pitchFamily="34" charset="0"/>
              </a:rPr>
              <a:t>D. </a:t>
            </a:r>
            <a:r>
              <a:rPr lang="zh-CN" altLang="en-US" dirty="0" smtClean="0">
                <a:sym typeface="Huawei Sans" panose="020C0503030203020204" pitchFamily="34" charset="0"/>
              </a:rPr>
              <a:t>流式计算</a:t>
            </a:r>
            <a:endParaRPr lang="zh-CN" altLang="en-US" dirty="0" smtClean="0">
              <a:sym typeface="Huawei Sans" panose="020C0503030203020204" pitchFamily="34" charset="0"/>
            </a:endParaRPr>
          </a:p>
          <a:p>
            <a:endParaRPr lang="zh-CN" altLang="en-US" dirty="0"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>
                <a:sym typeface="Huawei Sans" panose="020C0503030203020204" pitchFamily="34" charset="0"/>
              </a:rPr>
              <a:t>本章主要讲述大数据领域中最著名的批处理与离线处理计算框架</a:t>
            </a:r>
            <a:r>
              <a:rPr lang="en-US" altLang="zh-CN" dirty="0" smtClean="0">
                <a:sym typeface="Huawei Sans" panose="020C0503030203020204" pitchFamily="34" charset="0"/>
              </a:rPr>
              <a:t>——</a:t>
            </a:r>
            <a:r>
              <a:rPr lang="en-US" altLang="zh-CN" dirty="0" err="1" smtClean="0">
                <a:sym typeface="Huawei Sans" panose="020C0503030203020204" pitchFamily="34" charset="0"/>
              </a:rPr>
              <a:t>MapReduce</a:t>
            </a:r>
            <a:r>
              <a:rPr lang="zh-CN" altLang="en-US" dirty="0" smtClean="0">
                <a:sym typeface="Huawei Sans" panose="020C0503030203020204" pitchFamily="34" charset="0"/>
              </a:rPr>
              <a:t>，包括</a:t>
            </a:r>
            <a:r>
              <a:rPr lang="en-US" altLang="zh-CN" dirty="0" err="1" smtClean="0">
                <a:sym typeface="Huawei Sans" panose="020C0503030203020204" pitchFamily="34" charset="0"/>
              </a:rPr>
              <a:t>MapReduce</a:t>
            </a:r>
            <a:r>
              <a:rPr lang="zh-CN" altLang="en-US" dirty="0" smtClean="0">
                <a:sym typeface="Huawei Sans" panose="020C0503030203020204" pitchFamily="34" charset="0"/>
              </a:rPr>
              <a:t>的原理、流程、使用场景，以及</a:t>
            </a:r>
            <a:r>
              <a:rPr lang="en-US" altLang="zh-CN" dirty="0" smtClean="0">
                <a:sym typeface="Huawei Sans" panose="020C0503030203020204" pitchFamily="34" charset="0"/>
              </a:rPr>
              <a:t>Hadoop</a:t>
            </a:r>
            <a:r>
              <a:rPr lang="zh-CN" altLang="en-US" dirty="0" smtClean="0">
                <a:sym typeface="Huawei Sans" panose="020C0503030203020204" pitchFamily="34" charset="0"/>
              </a:rPr>
              <a:t>集群中负责统一的资源管理与调度的组件</a:t>
            </a:r>
            <a:r>
              <a:rPr lang="en-US" altLang="zh-CN" dirty="0" smtClean="0">
                <a:sym typeface="Huawei Sans" panose="020C0503030203020204" pitchFamily="34" charset="0"/>
              </a:rPr>
              <a:t>——Yarn</a:t>
            </a:r>
            <a:r>
              <a:rPr lang="zh-CN" altLang="en-US" dirty="0" smtClean="0">
                <a:sym typeface="Huawei Sans" panose="020C0503030203020204" pitchFamily="34" charset="0"/>
              </a:rPr>
              <a:t>，包括</a:t>
            </a:r>
            <a:r>
              <a:rPr lang="en-US" altLang="zh-CN" dirty="0" smtClean="0">
                <a:sym typeface="Huawei Sans" panose="020C0503030203020204" pitchFamily="34" charset="0"/>
              </a:rPr>
              <a:t>Yarn</a:t>
            </a:r>
            <a:r>
              <a:rPr lang="zh-CN" altLang="en-US" dirty="0" smtClean="0">
                <a:sym typeface="Huawei Sans" panose="020C0503030203020204" pitchFamily="34" charset="0"/>
              </a:rPr>
              <a:t>的定义、功能与架构、</a:t>
            </a:r>
            <a:r>
              <a:rPr lang="en-US" altLang="zh-CN" dirty="0" smtClean="0">
                <a:sym typeface="Huawei Sans" panose="020C0503030203020204" pitchFamily="34" charset="0"/>
              </a:rPr>
              <a:t>HA</a:t>
            </a:r>
            <a:r>
              <a:rPr lang="zh-CN" altLang="en-US" dirty="0" smtClean="0">
                <a:sym typeface="Huawei Sans" panose="020C0503030203020204" pitchFamily="34" charset="0"/>
              </a:rPr>
              <a:t>方案和容错机制，以及利用</a:t>
            </a:r>
            <a:r>
              <a:rPr lang="en-US" altLang="zh-CN" dirty="0" smtClean="0">
                <a:sym typeface="Huawei Sans" panose="020C0503030203020204" pitchFamily="34" charset="0"/>
              </a:rPr>
              <a:t>Yarn</a:t>
            </a:r>
            <a:r>
              <a:rPr lang="zh-CN" altLang="en-US" dirty="0" smtClean="0">
                <a:sym typeface="Huawei Sans" panose="020C0503030203020204" pitchFamily="34" charset="0"/>
              </a:rPr>
              <a:t>完成资源调配的常用方法。最后，我们还简单介绍华为为这些组件所提供的增强特性。</a:t>
            </a:r>
            <a:endParaRPr lang="zh-CN" altLang="en-US" dirty="0"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sym typeface="Huawei Sans" panose="020C0503030203020204" pitchFamily="34" charset="0"/>
              </a:rPr>
              <a:t>学完本章后，您将能够：</a:t>
            </a:r>
            <a:endParaRPr lang="zh-CN" altLang="en-US" dirty="0">
              <a:sym typeface="Huawei Sans" panose="020C0503030203020204" pitchFamily="34" charset="0"/>
            </a:endParaRPr>
          </a:p>
          <a:p>
            <a:pPr lvl="1"/>
            <a:r>
              <a:rPr lang="zh-CN" altLang="en-US" dirty="0">
                <a:sym typeface="Huawei Sans" panose="020C0503030203020204" pitchFamily="34" charset="0"/>
              </a:rPr>
              <a:t>熟悉</a:t>
            </a:r>
            <a:r>
              <a:rPr lang="en-US" altLang="zh-CN" dirty="0">
                <a:sym typeface="Huawei Sans" panose="020C0503030203020204" pitchFamily="34" charset="0"/>
              </a:rPr>
              <a:t>MapReduce</a:t>
            </a:r>
            <a:r>
              <a:rPr lang="zh-CN" altLang="en-US" dirty="0">
                <a:sym typeface="Huawei Sans" panose="020C0503030203020204" pitchFamily="34" charset="0"/>
              </a:rPr>
              <a:t>和</a:t>
            </a:r>
            <a:r>
              <a:rPr lang="en-US" altLang="zh-CN" dirty="0">
                <a:sym typeface="Huawei Sans" panose="020C0503030203020204" pitchFamily="34" charset="0"/>
              </a:rPr>
              <a:t>Yarn</a:t>
            </a:r>
            <a:r>
              <a:rPr lang="zh-CN" altLang="en-US" dirty="0">
                <a:sym typeface="Huawei Sans" panose="020C0503030203020204" pitchFamily="34" charset="0"/>
              </a:rPr>
              <a:t>是什么</a:t>
            </a:r>
            <a:endParaRPr lang="zh-CN" altLang="en-US" dirty="0">
              <a:sym typeface="Huawei Sans" panose="020C0503030203020204" pitchFamily="34" charset="0"/>
            </a:endParaRPr>
          </a:p>
          <a:p>
            <a:pPr lvl="1"/>
            <a:r>
              <a:rPr lang="zh-CN" altLang="en-US" dirty="0">
                <a:sym typeface="Huawei Sans" panose="020C0503030203020204" pitchFamily="34" charset="0"/>
              </a:rPr>
              <a:t>掌握</a:t>
            </a:r>
            <a:r>
              <a:rPr lang="en-US" altLang="zh-CN" dirty="0">
                <a:sym typeface="Huawei Sans" panose="020C0503030203020204" pitchFamily="34" charset="0"/>
              </a:rPr>
              <a:t>MapReduce</a:t>
            </a:r>
            <a:r>
              <a:rPr lang="zh-CN" altLang="en-US" dirty="0">
                <a:sym typeface="Huawei Sans" panose="020C0503030203020204" pitchFamily="34" charset="0"/>
              </a:rPr>
              <a:t>使用的场景及其原理</a:t>
            </a:r>
            <a:endParaRPr lang="zh-CN" altLang="en-US" dirty="0">
              <a:sym typeface="Huawei Sans" panose="020C0503030203020204" pitchFamily="34" charset="0"/>
            </a:endParaRPr>
          </a:p>
          <a:p>
            <a:pPr lvl="1"/>
            <a:r>
              <a:rPr lang="zh-CN" altLang="en-US" dirty="0">
                <a:sym typeface="Huawei Sans" panose="020C0503030203020204" pitchFamily="34" charset="0"/>
              </a:rPr>
              <a:t>掌握</a:t>
            </a:r>
            <a:r>
              <a:rPr lang="en-US" altLang="zh-CN" dirty="0">
                <a:sym typeface="Huawei Sans" panose="020C0503030203020204" pitchFamily="34" charset="0"/>
              </a:rPr>
              <a:t>MapReduce</a:t>
            </a:r>
            <a:r>
              <a:rPr lang="zh-CN" altLang="en-US" dirty="0">
                <a:sym typeface="Huawei Sans" panose="020C0503030203020204" pitchFamily="34" charset="0"/>
              </a:rPr>
              <a:t>和</a:t>
            </a:r>
            <a:r>
              <a:rPr lang="en-US" altLang="zh-CN" dirty="0">
                <a:sym typeface="Huawei Sans" panose="020C0503030203020204" pitchFamily="34" charset="0"/>
              </a:rPr>
              <a:t>Yarn</a:t>
            </a:r>
            <a:r>
              <a:rPr lang="zh-CN" altLang="en-US" dirty="0">
                <a:sym typeface="Huawei Sans" panose="020C0503030203020204" pitchFamily="34" charset="0"/>
              </a:rPr>
              <a:t>功能与架构</a:t>
            </a:r>
            <a:endParaRPr lang="zh-CN" altLang="en-US" dirty="0">
              <a:sym typeface="Huawei Sans" panose="020C0503030203020204" pitchFamily="34" charset="0"/>
            </a:endParaRPr>
          </a:p>
          <a:p>
            <a:pPr lvl="1"/>
            <a:r>
              <a:rPr lang="zh-CN" altLang="en-US" dirty="0">
                <a:sym typeface="Huawei Sans" panose="020C0503030203020204" pitchFamily="34" charset="0"/>
              </a:rPr>
              <a:t>熟悉</a:t>
            </a:r>
            <a:r>
              <a:rPr lang="en-US" altLang="zh-CN" dirty="0">
                <a:sym typeface="Huawei Sans" panose="020C0503030203020204" pitchFamily="34" charset="0"/>
              </a:rPr>
              <a:t>Yarn</a:t>
            </a:r>
            <a:r>
              <a:rPr lang="zh-CN" altLang="en-US" dirty="0">
                <a:sym typeface="Huawei Sans" panose="020C0503030203020204" pitchFamily="34" charset="0"/>
              </a:rPr>
              <a:t>的新特性</a:t>
            </a:r>
            <a:endParaRPr lang="zh-CN" altLang="en-US" dirty="0">
              <a:sym typeface="Huawei Sans" panose="020C0503030203020204" pitchFamily="34" charset="0"/>
            </a:endParaRPr>
          </a:p>
          <a:p>
            <a:endParaRPr lang="zh-CN" altLang="en-US" dirty="0"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MapReduce</a:t>
            </a:r>
            <a:r>
              <a:rPr lang="zh-CN" altLang="en-US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和</a:t>
            </a:r>
            <a:r>
              <a:rPr lang="en-US" altLang="zh-CN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Yarn</a:t>
            </a:r>
            <a:r>
              <a:rPr lang="zh-CN" altLang="en-US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基本介绍</a:t>
            </a:r>
            <a:endParaRPr lang="zh-CN" altLang="en-US" b="1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MapReduce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和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Yarn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功能与架构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Yarn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的资源管理和任务调度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Huawei Sans" panose="020C0503030203020204" pitchFamily="34" charset="0"/>
              </a:rPr>
              <a:t>MapReduce</a:t>
            </a:r>
            <a:r>
              <a:rPr lang="zh-CN" altLang="en-US" dirty="0" smtClean="0">
                <a:sym typeface="Huawei Sans" panose="020C0503030203020204" pitchFamily="34" charset="0"/>
              </a:rPr>
              <a:t>概述</a:t>
            </a:r>
            <a:endParaRPr lang="zh-CN" altLang="en-US" dirty="0"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ym typeface="Huawei Sans" panose="020C0503030203020204" pitchFamily="34" charset="0"/>
              </a:rPr>
              <a:t>MapReduce</a:t>
            </a:r>
            <a:r>
              <a:rPr lang="zh-CN" altLang="en-US" dirty="0" smtClean="0">
                <a:sym typeface="Huawei Sans" panose="020C0503030203020204" pitchFamily="34" charset="0"/>
              </a:rPr>
              <a:t>基于</a:t>
            </a:r>
            <a:r>
              <a:rPr lang="en-US" altLang="zh-CN" dirty="0" smtClean="0">
                <a:sym typeface="Huawei Sans" panose="020C0503030203020204" pitchFamily="34" charset="0"/>
              </a:rPr>
              <a:t>Google</a:t>
            </a:r>
            <a:r>
              <a:rPr lang="zh-CN" altLang="en-US" dirty="0" smtClean="0">
                <a:sym typeface="Huawei Sans" panose="020C0503030203020204" pitchFamily="34" charset="0"/>
              </a:rPr>
              <a:t>发布的</a:t>
            </a:r>
            <a:r>
              <a:rPr lang="en-US" altLang="zh-CN" dirty="0" smtClean="0">
                <a:sym typeface="Huawei Sans" panose="020C0503030203020204" pitchFamily="34" charset="0"/>
              </a:rPr>
              <a:t>MapReduce</a:t>
            </a:r>
            <a:r>
              <a:rPr lang="zh-CN" altLang="en-US" dirty="0" smtClean="0">
                <a:sym typeface="Huawei Sans" panose="020C0503030203020204" pitchFamily="34" charset="0"/>
              </a:rPr>
              <a:t>论文设计开发，基于分而治之的思想，用于大规模数据集</a:t>
            </a:r>
            <a:r>
              <a:rPr lang="en-US" altLang="zh-CN" dirty="0" smtClean="0">
                <a:sym typeface="Huawei Sans" panose="020C0503030203020204" pitchFamily="34" charset="0"/>
              </a:rPr>
              <a:t>(</a:t>
            </a:r>
            <a:r>
              <a:rPr lang="zh-CN" altLang="en-US" dirty="0" smtClean="0">
                <a:sym typeface="Huawei Sans" panose="020C0503030203020204" pitchFamily="34" charset="0"/>
              </a:rPr>
              <a:t>大于</a:t>
            </a:r>
            <a:r>
              <a:rPr lang="en-US" altLang="zh-CN" dirty="0" smtClean="0">
                <a:sym typeface="Huawei Sans" panose="020C0503030203020204" pitchFamily="34" charset="0"/>
              </a:rPr>
              <a:t>1TB) </a:t>
            </a:r>
            <a:r>
              <a:rPr lang="zh-CN" altLang="en-US" dirty="0" smtClean="0">
                <a:sym typeface="Huawei Sans" panose="020C0503030203020204" pitchFamily="34" charset="0"/>
              </a:rPr>
              <a:t>的并行计算和离线计算，具有如下特点：</a:t>
            </a:r>
            <a:endParaRPr lang="en-US" altLang="zh-CN" dirty="0" smtClean="0">
              <a:sym typeface="Huawei Sans" panose="020C0503030203020204" pitchFamily="34" charset="0"/>
            </a:endParaRPr>
          </a:p>
          <a:p>
            <a:pPr lvl="1"/>
            <a:r>
              <a:rPr lang="zh-CN" altLang="en-US" dirty="0" smtClean="0">
                <a:sym typeface="Huawei Sans" panose="020C0503030203020204" pitchFamily="34" charset="0"/>
              </a:rPr>
              <a:t>高度抽象的编程思想：程序员仅需描述做什么，具体怎么做交由系统的执行框架处理。</a:t>
            </a:r>
            <a:endParaRPr lang="en-US" altLang="zh-CN" dirty="0" smtClean="0">
              <a:sym typeface="Huawei Sans" panose="020C0503030203020204" pitchFamily="34" charset="0"/>
            </a:endParaRPr>
          </a:p>
          <a:p>
            <a:pPr lvl="1"/>
            <a:r>
              <a:rPr lang="zh-CN" altLang="en-US" dirty="0" smtClean="0">
                <a:sym typeface="Huawei Sans" panose="020C0503030203020204" pitchFamily="34" charset="0"/>
              </a:rPr>
              <a:t>良好的扩展性：可通过添加节点以扩展集群能力。</a:t>
            </a:r>
            <a:endParaRPr lang="en-US" altLang="zh-CN" dirty="0" smtClean="0">
              <a:sym typeface="Huawei Sans" panose="020C0503030203020204" pitchFamily="34" charset="0"/>
            </a:endParaRPr>
          </a:p>
          <a:p>
            <a:pPr lvl="1"/>
            <a:r>
              <a:rPr lang="zh-CN" altLang="en-US" dirty="0" smtClean="0">
                <a:sym typeface="Huawei Sans" panose="020C0503030203020204" pitchFamily="34" charset="0"/>
              </a:rPr>
              <a:t>高容错性：通过计算迁移或数据迁移等策略提高集群的可用性与容错性。</a:t>
            </a:r>
            <a:endParaRPr lang="zh-CN" altLang="en-US" dirty="0" smtClean="0">
              <a:sym typeface="Huawei Sans" panose="020C0503030203020204" pitchFamily="34" charset="0"/>
            </a:endParaRPr>
          </a:p>
          <a:p>
            <a:endParaRPr lang="en-US" altLang="zh-CN" dirty="0" smtClean="0">
              <a:sym typeface="Huawei Sans" panose="020C05030302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ym typeface="Huawei Sans" panose="020C0503030203020204" pitchFamily="34" charset="0"/>
              </a:rPr>
              <a:t>资源调度与分配</a:t>
            </a:r>
            <a:endParaRPr lang="zh-CN" altLang="en-US" dirty="0"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444603" y="1247556"/>
            <a:ext cx="11307600" cy="4796783"/>
          </a:xfrm>
        </p:spPr>
        <p:txBody>
          <a:bodyPr/>
          <a:lstStyle/>
          <a:p>
            <a:r>
              <a:rPr lang="zh-CN" altLang="en-US" sz="2000" dirty="0" smtClean="0">
                <a:sym typeface="Huawei Sans" panose="020C0503030203020204" pitchFamily="34" charset="0"/>
              </a:rPr>
              <a:t>在</a:t>
            </a:r>
            <a:r>
              <a:rPr lang="en-US" altLang="zh-CN" sz="2000" dirty="0" smtClean="0">
                <a:sym typeface="Huawei Sans" panose="020C0503030203020204" pitchFamily="34" charset="0"/>
              </a:rPr>
              <a:t>Hadoop1.0</a:t>
            </a:r>
            <a:r>
              <a:rPr lang="zh-CN" altLang="en-US" sz="2000" dirty="0" smtClean="0">
                <a:sym typeface="Huawei Sans" panose="020C0503030203020204" pitchFamily="34" charset="0"/>
              </a:rPr>
              <a:t>版本中资源调度通过</a:t>
            </a:r>
            <a:r>
              <a:rPr lang="en-US" altLang="zh-CN" sz="2000" dirty="0" smtClean="0">
                <a:sym typeface="Huawei Sans" panose="020C0503030203020204" pitchFamily="34" charset="0"/>
              </a:rPr>
              <a:t>MRv1</a:t>
            </a:r>
            <a:r>
              <a:rPr lang="zh-CN" altLang="en-US" sz="2000" dirty="0" smtClean="0">
                <a:sym typeface="Huawei Sans" panose="020C0503030203020204" pitchFamily="34" charset="0"/>
              </a:rPr>
              <a:t>来进行，存在着很多缺陷</a:t>
            </a:r>
            <a:endParaRPr lang="en-US" altLang="zh-CN" sz="2000" dirty="0" smtClean="0">
              <a:sym typeface="Huawei Sans" panose="020C0503030203020204" pitchFamily="34" charset="0"/>
            </a:endParaRPr>
          </a:p>
          <a:p>
            <a:pPr lvl="1"/>
            <a:r>
              <a:rPr lang="en-US" altLang="zh-CN" sz="2000" dirty="0" smtClean="0">
                <a:sym typeface="Huawei Sans" panose="020C0503030203020204" pitchFamily="34" charset="0"/>
              </a:rPr>
              <a:t>Hadoop2.0</a:t>
            </a:r>
            <a:r>
              <a:rPr lang="zh-CN" altLang="en-US" sz="2000" dirty="0" smtClean="0">
                <a:sym typeface="Huawei Sans" panose="020C0503030203020204" pitchFamily="34" charset="0"/>
              </a:rPr>
              <a:t>中正式引入了</a:t>
            </a:r>
            <a:r>
              <a:rPr lang="en-US" altLang="zh-CN" sz="2000" dirty="0" smtClean="0">
                <a:sym typeface="Huawei Sans" panose="020C0503030203020204" pitchFamily="34" charset="0"/>
              </a:rPr>
              <a:t>Yarn</a:t>
            </a:r>
            <a:r>
              <a:rPr lang="zh-CN" altLang="en-US" sz="2000" dirty="0" smtClean="0">
                <a:sym typeface="Huawei Sans" panose="020C0503030203020204" pitchFamily="34" charset="0"/>
              </a:rPr>
              <a:t>框架，以便更好地完成集群的资源调度与分配。</a:t>
            </a:r>
            <a:endParaRPr lang="zh-CN" altLang="en-US" sz="2000" dirty="0" smtClean="0">
              <a:sym typeface="Huawei Sans" panose="020C0503030203020204" pitchFamily="34" charset="0"/>
            </a:endParaRPr>
          </a:p>
          <a:p>
            <a:endParaRPr lang="zh-CN" altLang="en-US" dirty="0"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ym typeface="Huawei Sans" panose="020C0503030203020204" pitchFamily="34" charset="0"/>
              </a:rPr>
              <a:t>Yarn</a:t>
            </a:r>
            <a:r>
              <a:rPr lang="zh-CN" altLang="en-US" dirty="0" smtClean="0">
                <a:sym typeface="Huawei Sans" panose="020C0503030203020204" pitchFamily="34" charset="0"/>
              </a:rPr>
              <a:t>概述</a:t>
            </a:r>
            <a:endParaRPr lang="zh-CN" altLang="en-US" dirty="0">
              <a:sym typeface="Huawei Sans" panose="020C0503030203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ym typeface="Huawei Sans" panose="020C0503030203020204" pitchFamily="34" charset="0"/>
              </a:rPr>
              <a:t>Apache Hadoop YARN (Yet Another Resource Negotiator)</a:t>
            </a:r>
            <a:r>
              <a:rPr lang="zh-CN" altLang="en-US" dirty="0" smtClean="0">
                <a:sym typeface="Huawei Sans" panose="020C0503030203020204" pitchFamily="34" charset="0"/>
              </a:rPr>
              <a:t>，中文名为“另一种资源协调者”。它是一种新的</a:t>
            </a:r>
            <a:r>
              <a:rPr lang="en-US" altLang="zh-CN" dirty="0" smtClean="0">
                <a:sym typeface="Huawei Sans" panose="020C0503030203020204" pitchFamily="34" charset="0"/>
              </a:rPr>
              <a:t>Hadoop</a:t>
            </a:r>
            <a:r>
              <a:rPr lang="zh-CN" altLang="en-US" dirty="0" smtClean="0">
                <a:sym typeface="Huawei Sans" panose="020C0503030203020204" pitchFamily="34" charset="0"/>
              </a:rPr>
              <a:t>资源管理器，它是一个通用资源管理系统，可为上层应用提供统一的资源管理和调度，它的引入为集群在利用率、资源统一管理和数据共享等方面带来了巨大好处。</a:t>
            </a:r>
            <a:endParaRPr lang="zh-CN" altLang="en-US" dirty="0">
              <a:sym typeface="Huawei Sans" panose="020C0503030203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91508" y="3249826"/>
            <a:ext cx="7139354" cy="3131924"/>
          </a:xfrm>
          <a:prstGeom prst="rect">
            <a:avLst/>
          </a:prstGeom>
          <a:solidFill>
            <a:srgbClr val="F3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567351" y="3429000"/>
            <a:ext cx="1670542" cy="749003"/>
            <a:chOff x="2549766" y="3429000"/>
            <a:chExt cx="1670542" cy="749003"/>
          </a:xfrm>
        </p:grpSpPr>
        <p:sp>
          <p:nvSpPr>
            <p:cNvPr id="6" name="文本框 5"/>
            <p:cNvSpPr txBox="1"/>
            <p:nvPr/>
          </p:nvSpPr>
          <p:spPr>
            <a:xfrm>
              <a:off x="2567354" y="3429000"/>
              <a:ext cx="1652954" cy="36933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1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  <a:tileRect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549766" y="3531672"/>
              <a:ext cx="16529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err="1" smtClea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MapReduce</a:t>
              </a:r>
              <a:endParaRPr lang="en-US" altLang="zh-CN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  <a:p>
              <a:pPr algn="ctr"/>
              <a:r>
                <a:rPr lang="en-US" altLang="zh-CN" b="1" dirty="0" smtClea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(</a:t>
              </a:r>
              <a:r>
                <a:rPr lang="zh-CN" altLang="en-US" b="1" dirty="0" smtClea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离线处理</a:t>
              </a:r>
              <a:r>
                <a:rPr lang="en-US" altLang="zh-CN" b="1" dirty="0" smtClea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)</a:t>
              </a:r>
              <a:endParaRPr lang="zh-CN" altLang="en-US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273053" y="3423139"/>
            <a:ext cx="1670542" cy="749003"/>
            <a:chOff x="4396146" y="3423139"/>
            <a:chExt cx="1670542" cy="749003"/>
          </a:xfrm>
        </p:grpSpPr>
        <p:sp>
          <p:nvSpPr>
            <p:cNvPr id="8" name="文本框 7"/>
            <p:cNvSpPr txBox="1"/>
            <p:nvPr/>
          </p:nvSpPr>
          <p:spPr>
            <a:xfrm>
              <a:off x="4413734" y="3423139"/>
              <a:ext cx="1652954" cy="36933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1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  <a:tileRect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396146" y="3525811"/>
              <a:ext cx="16529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 smtClea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Storm</a:t>
              </a:r>
              <a:endParaRPr lang="en-US" altLang="zh-CN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  <a:p>
              <a:pPr algn="ctr"/>
              <a:r>
                <a:rPr lang="en-US" altLang="zh-CN" b="1" dirty="0" smtClea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(</a:t>
              </a:r>
              <a:r>
                <a:rPr lang="zh-CN" altLang="en-US" b="1" dirty="0" smtClea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实时处理</a:t>
              </a:r>
              <a:r>
                <a:rPr lang="en-US" altLang="zh-CN" b="1" dirty="0" smtClea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)</a:t>
              </a:r>
              <a:endParaRPr lang="zh-CN" altLang="en-US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972905" y="3432330"/>
            <a:ext cx="165295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6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  <a:tileRect/>
          </a:gradFill>
        </p:spPr>
        <p:txBody>
          <a:bodyPr wrap="square" rtlCol="0">
            <a:spAutoFit/>
          </a:bodyPr>
          <a:lstStyle/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55317" y="3535002"/>
            <a:ext cx="1652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Spark</a:t>
            </a:r>
            <a:endParaRPr lang="en-US" altLang="zh-CN" b="1" dirty="0" smtClean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pPr algn="ctr"/>
            <a:r>
              <a:rPr lang="en-US" altLang="zh-CN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(</a:t>
            </a:r>
            <a:r>
              <a:rPr lang="zh-CN" altLang="en-US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迭代计算</a:t>
            </a:r>
            <a:r>
              <a:rPr lang="en-US" altLang="zh-CN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)</a:t>
            </a:r>
            <a:endParaRPr lang="zh-CN" altLang="en-US" b="1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665361" y="3424733"/>
            <a:ext cx="1670542" cy="596310"/>
            <a:chOff x="7665361" y="3407148"/>
            <a:chExt cx="1670542" cy="596310"/>
          </a:xfrm>
        </p:grpSpPr>
        <p:sp>
          <p:nvSpPr>
            <p:cNvPr id="12" name="文本框 11"/>
            <p:cNvSpPr txBox="1"/>
            <p:nvPr/>
          </p:nvSpPr>
          <p:spPr>
            <a:xfrm>
              <a:off x="7682949" y="3407148"/>
              <a:ext cx="1652954" cy="36933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1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0"/>
              <a:tileRect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665361" y="3634126"/>
              <a:ext cx="16529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 smtClean="0">
                  <a:latin typeface="Huawei Sans" panose="020C0503030203020204" pitchFamily="34" charset="0"/>
                  <a:ea typeface="方正兰亭黑简体" panose="02000000000000000000" pitchFamily="2" charset="-122"/>
                  <a:sym typeface="Huawei Sans" panose="020C0503030203020204" pitchFamily="34" charset="0"/>
                </a:rPr>
                <a:t>其他</a:t>
              </a:r>
              <a:endParaRPr lang="zh-CN" altLang="en-US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567354" y="4495292"/>
            <a:ext cx="6805246" cy="72733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90445" y="4640586"/>
            <a:ext cx="657511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Yarn (</a:t>
            </a:r>
            <a:r>
              <a:rPr lang="zh-CN" altLang="en-US" sz="2400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集群资源管理</a:t>
            </a:r>
            <a:r>
              <a:rPr lang="en-US" altLang="zh-CN" sz="2400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)</a:t>
            </a:r>
            <a:endParaRPr lang="zh-CN" altLang="en-US" sz="2400" b="1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67351" y="5421581"/>
            <a:ext cx="6805246" cy="72733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672860" y="5566875"/>
            <a:ext cx="6610278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HDFS (</a:t>
            </a:r>
            <a:r>
              <a:rPr lang="zh-CN" altLang="en-US" sz="2400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分布式存储</a:t>
            </a:r>
            <a:r>
              <a:rPr lang="en-US" altLang="zh-CN" sz="2400" b="1" dirty="0" smtClean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)</a:t>
            </a:r>
            <a:endParaRPr lang="zh-CN" altLang="en-US" sz="2400" b="1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MapReduce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和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Yarn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基本介绍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MapReduce</a:t>
            </a:r>
            <a:r>
              <a:rPr lang="zh-CN" altLang="en-US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和</a:t>
            </a:r>
            <a:r>
              <a:rPr lang="en-US" altLang="zh-CN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Yarn</a:t>
            </a:r>
            <a:r>
              <a:rPr lang="zh-CN" altLang="en-US" b="1" dirty="0"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功能与架构</a:t>
            </a:r>
            <a:endParaRPr lang="zh-CN" altLang="en-US" b="1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Yarn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的资源管理和任务调度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Huawei Sans" panose="020C0503030203020204" pitchFamily="34" charset="0"/>
                <a:ea typeface="方正兰亭黑简体" panose="02000000000000000000" pitchFamily="2" charset="-122"/>
                <a:sym typeface="Huawei Sans" panose="020C0503030203020204" pitchFamily="34" charset="0"/>
              </a:rPr>
              <a:t>增强特性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  <a:p>
            <a:endParaRPr lang="zh-CN" altLang="en-US" dirty="0">
              <a:latin typeface="Huawei Sans" panose="020C0503030203020204" pitchFamily="34" charset="0"/>
              <a:ea typeface="方正兰亭黑简体" panose="02000000000000000000" pitchFamily="2" charset="-122"/>
              <a:sym typeface="Huawei Sans" panose="020C05030302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方正+Huawei">
      <a:majorFont>
        <a:latin typeface="Huawei Sans"/>
        <a:ea typeface="方正兰亭黑简体"/>
        <a:cs typeface=""/>
      </a:majorFont>
      <a:minorFont>
        <a:latin typeface="Huawei Sans"/>
        <a:ea typeface="方正兰亭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3470</Words>
  <Application>WPS 文字</Application>
  <PresentationFormat>宽屏</PresentationFormat>
  <Paragraphs>387</Paragraphs>
  <Slides>26</Slides>
  <Notes>47</Notes>
  <HiddenSlides>12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6" baseType="lpstr">
      <vt:lpstr>Arial</vt:lpstr>
      <vt:lpstr>方正书宋_GBK</vt:lpstr>
      <vt:lpstr>Wingdings</vt:lpstr>
      <vt:lpstr>Huawei Sans</vt:lpstr>
      <vt:lpstr>苹方-简</vt:lpstr>
      <vt:lpstr>方正兰亭黑简体</vt:lpstr>
      <vt:lpstr>微软雅黑</vt:lpstr>
      <vt:lpstr>宋体</vt:lpstr>
      <vt:lpstr>Microsoft YaHei</vt:lpstr>
      <vt:lpstr>FrutigerNext LT Regular</vt:lpstr>
      <vt:lpstr>华文细黑</vt:lpstr>
      <vt:lpstr>FrutigerNext LT Light</vt:lpstr>
      <vt:lpstr>FrutigerNext LT Medium</vt:lpstr>
      <vt:lpstr>宋体</vt:lpstr>
      <vt:lpstr>汉仪书宋二KW</vt:lpstr>
      <vt:lpstr>Arial Unicode MS</vt:lpstr>
      <vt:lpstr>Wingdings</vt:lpstr>
      <vt:lpstr>宋体-简</vt:lpstr>
      <vt:lpstr>黑体-简</vt:lpstr>
      <vt:lpstr>自定义设计方案</vt:lpstr>
      <vt:lpstr>PowerPoint 演示文稿</vt:lpstr>
      <vt:lpstr>MapReduce和Yarn技术原理</vt:lpstr>
      <vt:lpstr>PowerPoint 演示文稿</vt:lpstr>
      <vt:lpstr>PowerPoint 演示文稿</vt:lpstr>
      <vt:lpstr>PowerPoint 演示文稿</vt:lpstr>
      <vt:lpstr>MapReduce概述</vt:lpstr>
      <vt:lpstr>资源调度与分配</vt:lpstr>
      <vt:lpstr>Yarn概述</vt:lpstr>
      <vt:lpstr>PowerPoint 演示文稿</vt:lpstr>
      <vt:lpstr>MapReduce过程</vt:lpstr>
      <vt:lpstr>MapReduce工作流程</vt:lpstr>
      <vt:lpstr>Map阶段详解</vt:lpstr>
      <vt:lpstr>Reduce阶段详解</vt:lpstr>
      <vt:lpstr>Shuffle过程详解</vt:lpstr>
      <vt:lpstr>WordCount程序功能</vt:lpstr>
      <vt:lpstr>WordCount的Map过程</vt:lpstr>
      <vt:lpstr>WordCount的Reduce过程</vt:lpstr>
      <vt:lpstr>PowerPoint 演示文稿</vt:lpstr>
      <vt:lpstr>yarn</vt:lpstr>
      <vt:lpstr>PowerPoint 演示文稿</vt:lpstr>
      <vt:lpstr>资源管理</vt:lpstr>
      <vt:lpstr>YARN的三种资源调度器</vt:lpstr>
      <vt:lpstr>PowerPoint 演示文稿</vt:lpstr>
      <vt:lpstr>PowerPoint 演示文稿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fanyan (A)</dc:creator>
  <cp:lastModifiedBy>zeng</cp:lastModifiedBy>
  <cp:revision>219</cp:revision>
  <dcterms:created xsi:type="dcterms:W3CDTF">2021-08-28T14:50:22Z</dcterms:created>
  <dcterms:modified xsi:type="dcterms:W3CDTF">2021-08-28T14:50:22Z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(3)Oqld9DRUG/AOeIR3Ml5L8zhq93D8yWqctzQ3WR/r+hkANVnbNaTeTA9y1RgXYa0zIKrja/wR
zqwjszLdhzEJBbatmcVLsub8zT5sviq9HSKiTt8JFWwlKleBO/DZvc54e/VnDlDEDjIBzklo
00oKeTbOWcNyuE1LCMSML3+qN31tUaPfvG4YJPFey8vmMAzc6VFDIdDpDucULcZNBAzqH29e
g9b6yyfkyrSHUqvuzT</vt:lpwstr>
  </property>
  <property fmtid="{D5CDD505-2E9C-101B-9397-08002B2CF9AE}" pid="3" name="_2015_ms_pID_7253431">
    <vt:lpwstr>j/B6rIHWx7PqtJvCjtJp5SFrLu7GkR0wXZ944Qwba2rWYvHTYBU0CV
QND7EQdEszTzwapAO4oybf+uEybgR3qIfoUpHTTN9Y091hnnCpkyTUZoGUVSKKWqgSgdN1+d
6H2NkxzCmroegTQ7K+B1/IFZ3PiMOHm1b1c5mmTdp1A7ps9KOR2M5z20uyK9M3Wa0dRvDC15
0heDUSI8YalujCtw4wF6DXL6pEdIyZWcg4Jt</vt:lpwstr>
  </property>
  <property fmtid="{D5CDD505-2E9C-101B-9397-08002B2CF9AE}" pid="4" name="_2015_ms_pID_7253432">
    <vt:lpwstr>gA==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1596760063</vt:lpwstr>
  </property>
  <property fmtid="{D5CDD505-2E9C-101B-9397-08002B2CF9AE}" pid="9" name="KSOProductBuildVer">
    <vt:lpwstr>2052-3.8.1.6116</vt:lpwstr>
  </property>
</Properties>
</file>