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4"/>
  </p:notesMasterIdLst>
  <p:handoutMasterIdLst>
    <p:handoutMasterId r:id="rId35"/>
  </p:handoutMasterIdLst>
  <p:sldIdLst>
    <p:sldId id="346" r:id="rId3"/>
    <p:sldId id="256" r:id="rId5"/>
    <p:sldId id="257" r:id="rId6"/>
    <p:sldId id="291" r:id="rId7"/>
    <p:sldId id="259" r:id="rId8"/>
    <p:sldId id="314" r:id="rId9"/>
    <p:sldId id="315" r:id="rId10"/>
    <p:sldId id="260" r:id="rId11"/>
    <p:sldId id="292" r:id="rId12"/>
    <p:sldId id="263" r:id="rId13"/>
    <p:sldId id="299" r:id="rId14"/>
    <p:sldId id="264" r:id="rId15"/>
    <p:sldId id="265" r:id="rId16"/>
    <p:sldId id="267" r:id="rId17"/>
    <p:sldId id="333" r:id="rId18"/>
    <p:sldId id="300" r:id="rId19"/>
    <p:sldId id="303" r:id="rId20"/>
    <p:sldId id="317" r:id="rId21"/>
    <p:sldId id="318" r:id="rId22"/>
    <p:sldId id="342" r:id="rId23"/>
    <p:sldId id="343" r:id="rId24"/>
    <p:sldId id="344" r:id="rId25"/>
    <p:sldId id="341" r:id="rId26"/>
    <p:sldId id="335" r:id="rId27"/>
    <p:sldId id="340" r:id="rId28"/>
    <p:sldId id="345" r:id="rId29"/>
    <p:sldId id="316" r:id="rId30"/>
    <p:sldId id="323" r:id="rId31"/>
    <p:sldId id="295" r:id="rId32"/>
    <p:sldId id="296" r:id="rId33"/>
    <p:sldId id="290" r:id="rId34"/>
  </p:sldIdLst>
  <p:sldSz cx="12192000" cy="6858000"/>
  <p:notesSz cx="7099300" cy="10234295"/>
  <p:defaultTextStyle>
    <a:defPPr>
      <a:defRPr lang="zh-CN"/>
    </a:defPPr>
    <a:lvl1pPr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1pPr>
    <a:lvl2pPr marL="4572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2pPr>
    <a:lvl3pPr marL="9144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3pPr>
    <a:lvl4pPr marL="13716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4pPr>
    <a:lvl5pPr marL="18288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00280246" initials="w" lastIdx="13" clrIdx="0"/>
  <p:cmAuthor id="1" name="huangwenyong" initials="h" lastIdx="22" clrIdx="1"/>
  <p:cmAuthor id="2" name="c00224892" initials="CML" lastIdx="2" clrIdx="2"/>
  <p:cmAuthor id="3" name="suxiaominzjhw" initials="s" lastIdx="14" clrIdx="3"/>
  <p:cmAuthor id="4" name="wangmengdezjhw" initials="w" lastIdx="5" clrIdx="4"/>
  <p:cmAuthor id="5" name="maojianzjhw" initials="m" lastIdx="1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00000"/>
    <a:srgbClr val="990000"/>
    <a:srgbClr val="FF0909"/>
    <a:srgbClr val="CF6B63"/>
    <a:srgbClr val="E7CCC7"/>
    <a:srgbClr val="FFC1C1"/>
    <a:srgbClr val="EE0000"/>
    <a:srgbClr val="54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80695" autoAdjust="0"/>
  </p:normalViewPr>
  <p:slideViewPr>
    <p:cSldViewPr showGuides="1">
      <p:cViewPr varScale="1">
        <p:scale>
          <a:sx n="94" d="100"/>
          <a:sy n="94" d="100"/>
        </p:scale>
        <p:origin x="90" y="84"/>
      </p:cViewPr>
      <p:guideLst>
        <p:guide pos="3817"/>
        <p:guide orient="horz" pos="2183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47" d="100"/>
          <a:sy n="47" d="100"/>
        </p:scale>
        <p:origin x="2748" y="68"/>
      </p:cViewPr>
      <p:guideLst>
        <p:guide orient="horz" pos="482"/>
        <p:guide orient="horz" pos="2908"/>
        <p:guide orient="horz" pos="5980"/>
        <p:guide pos="2421"/>
        <p:guide pos="431"/>
        <p:guide pos="4028"/>
        <p:guide pos="626"/>
        <p:guide pos="384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76A82-F818-4E45-B52D-F3D11F2B18F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4AB7FE4-A83A-4EF1-9C44-F5B227ACB0C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Broker</a:t>
          </a:r>
          <a:r>
            <a:rPr lang="zh-CN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：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Kafka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集群包含一个或多个服务实例，这</a:t>
          </a:r>
          <a:r>
            <a:rPr lang="zh-CN" alt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些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服务实例被称为</a:t>
          </a:r>
          <a:r>
            <a:rPr lang="en-US" alt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B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roker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。</a:t>
          </a:r>
          <a:endParaRPr lang="zh-CN" sz="1400" dirty="0">
            <a:solidFill>
              <a:schemeClr val="tx1"/>
            </a:solidFill>
            <a:latin typeface="Huawei Sans" panose="020C0503030203020204" pitchFamily="34" charset="0"/>
            <a:ea typeface="方正兰亭黑简体" panose="02000000000000000000" pitchFamily="2" charset="-122"/>
            <a:sym typeface="Huawei Sans" panose="020C0503030203020204" pitchFamily="34" charset="0"/>
          </a:endParaRPr>
        </a:p>
      </dgm:t>
    </dgm:pt>
    <dgm:pt modelId="{122DE7CB-F575-4376-BA9B-41DFC9FC8F3F}" cxnId="{D56D1DEC-6DD5-468C-827A-5E3E68A6A4E6}" type="parTrans">
      <dgm:prSet/>
      <dgm:spPr/>
      <dgm:t>
        <a:bodyPr/>
        <a:lstStyle/>
        <a:p>
          <a:endParaRPr lang="zh-CN" altLang="en-US" sz="1300">
            <a:latin typeface="+mn-ea"/>
            <a:ea typeface="+mn-ea"/>
          </a:endParaRPr>
        </a:p>
      </dgm:t>
    </dgm:pt>
    <dgm:pt modelId="{550063F4-A057-4E06-AF38-9B4D2E3E7C94}" cxnId="{D56D1DEC-6DD5-468C-827A-5E3E68A6A4E6}" type="sibTrans">
      <dgm:prSet/>
      <dgm:spPr/>
      <dgm:t>
        <a:bodyPr/>
        <a:lstStyle/>
        <a:p>
          <a:endParaRPr lang="zh-CN" altLang="en-US" sz="1300">
            <a:latin typeface="+mn-ea"/>
            <a:ea typeface="+mn-ea"/>
          </a:endParaRPr>
        </a:p>
      </dgm:t>
    </dgm:pt>
    <dgm:pt modelId="{D6AC3F2C-DB0C-48A7-BB57-FC03B14A58E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Topic</a:t>
          </a:r>
          <a:r>
            <a:rPr lang="zh-CN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：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每条发布到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Kafka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集群的消息都有一个类别，这个类别被称为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Topic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。</a:t>
          </a:r>
          <a:endParaRPr lang="zh-CN" sz="1400" dirty="0">
            <a:solidFill>
              <a:schemeClr val="tx1"/>
            </a:solidFill>
            <a:latin typeface="Huawei Sans" panose="020C0503030203020204" pitchFamily="34" charset="0"/>
            <a:ea typeface="方正兰亭黑简体" panose="02000000000000000000" pitchFamily="2" charset="-122"/>
            <a:sym typeface="Huawei Sans" panose="020C0503030203020204" pitchFamily="34" charset="0"/>
          </a:endParaRPr>
        </a:p>
      </dgm:t>
    </dgm:pt>
    <dgm:pt modelId="{08C527E0-4559-4762-A893-42CE2535E85D}" cxnId="{40DD000A-2597-4A51-88B0-11FB12285952}" type="parTrans">
      <dgm:prSet/>
      <dgm:spPr/>
      <dgm:t>
        <a:bodyPr/>
        <a:lstStyle/>
        <a:p>
          <a:endParaRPr lang="zh-CN" altLang="en-US" sz="1300">
            <a:latin typeface="+mn-ea"/>
            <a:ea typeface="+mn-ea"/>
          </a:endParaRPr>
        </a:p>
      </dgm:t>
    </dgm:pt>
    <dgm:pt modelId="{B8F3133A-7F0D-4841-8C0A-32EF66A8D9EC}" cxnId="{40DD000A-2597-4A51-88B0-11FB12285952}" type="sibTrans">
      <dgm:prSet/>
      <dgm:spPr/>
      <dgm:t>
        <a:bodyPr/>
        <a:lstStyle/>
        <a:p>
          <a:endParaRPr lang="zh-CN" altLang="en-US" sz="1300">
            <a:latin typeface="+mn-ea"/>
            <a:ea typeface="+mn-ea"/>
          </a:endParaRPr>
        </a:p>
      </dgm:t>
    </dgm:pt>
    <dgm:pt modelId="{C9248783-E3F3-44ED-8A40-4E092BA1749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Partition</a:t>
          </a:r>
          <a:r>
            <a:rPr lang="zh-CN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：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Kafka</a:t>
          </a:r>
          <a:r>
            <a:rPr lang="zh-CN" alt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将</a:t>
          </a:r>
          <a:r>
            <a:rPr lang="en-US" alt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Topic</a:t>
          </a:r>
          <a:r>
            <a:rPr lang="zh-CN" alt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分成一个或者多个</a:t>
          </a:r>
          <a:r>
            <a:rPr lang="en-US" alt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Partition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，每个</a:t>
          </a:r>
          <a:r>
            <a:rPr lang="en-US" alt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Partition</a:t>
          </a:r>
          <a:r>
            <a:rPr lang="zh-CN" alt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在物理上对应一个文件夹，该文件夹下存储这个</a:t>
          </a:r>
          <a:r>
            <a:rPr lang="en-US" alt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Partition</a:t>
          </a:r>
          <a:r>
            <a:rPr lang="zh-CN" alt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的所有消息。</a:t>
          </a:r>
          <a:endParaRPr lang="zh-CN" sz="1400" dirty="0">
            <a:solidFill>
              <a:schemeClr val="tx1"/>
            </a:solidFill>
            <a:latin typeface="Huawei Sans" panose="020C0503030203020204" pitchFamily="34" charset="0"/>
            <a:ea typeface="方正兰亭黑简体" panose="02000000000000000000" pitchFamily="2" charset="-122"/>
            <a:sym typeface="Huawei Sans" panose="020C0503030203020204" pitchFamily="34" charset="0"/>
          </a:endParaRPr>
        </a:p>
      </dgm:t>
    </dgm:pt>
    <dgm:pt modelId="{4D8B18FB-604C-4BB6-929C-A858A05A1174}" cxnId="{2D04C9D0-B6D3-4636-86B3-352832E9689A}" type="parTrans">
      <dgm:prSet/>
      <dgm:spPr/>
      <dgm:t>
        <a:bodyPr/>
        <a:lstStyle/>
        <a:p>
          <a:endParaRPr lang="zh-CN" altLang="en-US" sz="1300">
            <a:latin typeface="+mn-ea"/>
            <a:ea typeface="+mn-ea"/>
          </a:endParaRPr>
        </a:p>
      </dgm:t>
    </dgm:pt>
    <dgm:pt modelId="{11A766E8-7230-4B67-BAF9-753E169D0C6F}" cxnId="{2D04C9D0-B6D3-4636-86B3-352832E9689A}" type="sibTrans">
      <dgm:prSet/>
      <dgm:spPr/>
      <dgm:t>
        <a:bodyPr/>
        <a:lstStyle/>
        <a:p>
          <a:endParaRPr lang="zh-CN" altLang="en-US" sz="1300">
            <a:latin typeface="+mn-ea"/>
            <a:ea typeface="+mn-ea"/>
          </a:endParaRPr>
        </a:p>
      </dgm:t>
    </dgm:pt>
    <dgm:pt modelId="{CB98C53C-66D3-49F8-AAD8-1D79953BEAF6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Producer</a:t>
          </a:r>
          <a:r>
            <a:rPr lang="zh-CN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：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负责发布消息到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Kafka </a:t>
          </a:r>
          <a:r>
            <a:rPr lang="en-US" alt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B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roker</a:t>
          </a:r>
          <a:r>
            <a:rPr lang="zh-CN" sz="13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。</a:t>
          </a:r>
          <a:endParaRPr lang="zh-CN" sz="1300" dirty="0">
            <a:solidFill>
              <a:schemeClr val="tx1"/>
            </a:solidFill>
            <a:latin typeface="Huawei Sans" panose="020C0503030203020204" pitchFamily="34" charset="0"/>
            <a:ea typeface="方正兰亭黑简体" panose="02000000000000000000" pitchFamily="2" charset="-122"/>
            <a:sym typeface="Huawei Sans" panose="020C0503030203020204" pitchFamily="34" charset="0"/>
          </a:endParaRPr>
        </a:p>
      </dgm:t>
    </dgm:pt>
    <dgm:pt modelId="{303659EB-76A3-4232-B5EF-DE04B1132874}" cxnId="{992F56BC-DB73-4952-9524-467DDD89ACE4}" type="parTrans">
      <dgm:prSet/>
      <dgm:spPr/>
      <dgm:t>
        <a:bodyPr/>
        <a:lstStyle/>
        <a:p>
          <a:endParaRPr lang="zh-CN" altLang="en-US" sz="1300">
            <a:latin typeface="+mn-ea"/>
            <a:ea typeface="+mn-ea"/>
          </a:endParaRPr>
        </a:p>
      </dgm:t>
    </dgm:pt>
    <dgm:pt modelId="{A14FD6AC-0936-495B-A866-509124428BA7}" cxnId="{992F56BC-DB73-4952-9524-467DDD89ACE4}" type="sibTrans">
      <dgm:prSet/>
      <dgm:spPr/>
      <dgm:t>
        <a:bodyPr/>
        <a:lstStyle/>
        <a:p>
          <a:endParaRPr lang="zh-CN" altLang="en-US" sz="1300">
            <a:latin typeface="+mn-ea"/>
            <a:ea typeface="+mn-ea"/>
          </a:endParaRPr>
        </a:p>
      </dgm:t>
    </dgm:pt>
    <dgm:pt modelId="{D4B48678-97EE-4A91-B90D-73C8F8B249E4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Consumer</a:t>
          </a:r>
          <a:r>
            <a:rPr lang="zh-CN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：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消息消费者，</a:t>
          </a:r>
          <a:r>
            <a:rPr lang="zh-CN" alt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从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Kafka Broker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读取消息的客户端。</a:t>
          </a:r>
          <a:endParaRPr lang="zh-CN" sz="1400" dirty="0">
            <a:solidFill>
              <a:schemeClr val="tx1"/>
            </a:solidFill>
            <a:latin typeface="Huawei Sans" panose="020C0503030203020204" pitchFamily="34" charset="0"/>
            <a:ea typeface="方正兰亭黑简体" panose="02000000000000000000" pitchFamily="2" charset="-122"/>
            <a:sym typeface="Huawei Sans" panose="020C0503030203020204" pitchFamily="34" charset="0"/>
          </a:endParaRPr>
        </a:p>
      </dgm:t>
    </dgm:pt>
    <dgm:pt modelId="{5E0798BE-4DEC-4E05-97C9-A0AF249EAC44}" cxnId="{6F756692-6039-4ABF-9B8D-6AA50D0D27F9}" type="parTrans">
      <dgm:prSet/>
      <dgm:spPr/>
      <dgm:t>
        <a:bodyPr/>
        <a:lstStyle/>
        <a:p>
          <a:endParaRPr lang="zh-CN" altLang="en-US" sz="1300">
            <a:latin typeface="+mn-ea"/>
            <a:ea typeface="+mn-ea"/>
          </a:endParaRPr>
        </a:p>
      </dgm:t>
    </dgm:pt>
    <dgm:pt modelId="{665C45D3-C03D-4044-B23D-104E9EE2A92C}" cxnId="{6F756692-6039-4ABF-9B8D-6AA50D0D27F9}" type="sibTrans">
      <dgm:prSet/>
      <dgm:spPr/>
      <dgm:t>
        <a:bodyPr/>
        <a:lstStyle/>
        <a:p>
          <a:endParaRPr lang="zh-CN" altLang="en-US" sz="1300">
            <a:latin typeface="+mn-ea"/>
            <a:ea typeface="+mn-ea"/>
          </a:endParaRPr>
        </a:p>
      </dgm:t>
    </dgm:pt>
    <dgm:pt modelId="{8101CDEF-EE19-4845-A33C-B61F8BBBB11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Consumer Group</a:t>
          </a:r>
          <a:r>
            <a:rPr lang="zh-CN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：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每个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Consumer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属于一个特定的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Consumer Group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（可为每个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Consumer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指定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group name</a:t>
          </a:r>
          <a:r>
            <a:rPr lang="zh-CN" alt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）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。</a:t>
          </a:r>
          <a:endParaRPr lang="zh-CN" sz="1400" dirty="0">
            <a:solidFill>
              <a:schemeClr val="tx1"/>
            </a:solidFill>
            <a:latin typeface="Huawei Sans" panose="020C0503030203020204" pitchFamily="34" charset="0"/>
            <a:ea typeface="方正兰亭黑简体" panose="02000000000000000000" pitchFamily="2" charset="-122"/>
            <a:sym typeface="Huawei Sans" panose="020C0503030203020204" pitchFamily="34" charset="0"/>
          </a:endParaRPr>
        </a:p>
      </dgm:t>
    </dgm:pt>
    <dgm:pt modelId="{AC12B1DB-C4F9-414D-8F80-A6BD0C99ADC1}" cxnId="{DD59A887-0FBA-4ED9-A738-E2AAF5C0B1F6}" type="parTrans">
      <dgm:prSet/>
      <dgm:spPr/>
      <dgm:t>
        <a:bodyPr/>
        <a:lstStyle/>
        <a:p>
          <a:endParaRPr lang="zh-CN" altLang="en-US" sz="1300">
            <a:latin typeface="+mn-ea"/>
            <a:ea typeface="+mn-ea"/>
          </a:endParaRPr>
        </a:p>
      </dgm:t>
    </dgm:pt>
    <dgm:pt modelId="{130F1F2E-D0BF-4BCF-9C5B-82554E1A11EC}" cxnId="{DD59A887-0FBA-4ED9-A738-E2AAF5C0B1F6}" type="sibTrans">
      <dgm:prSet/>
      <dgm:spPr/>
      <dgm:t>
        <a:bodyPr/>
        <a:lstStyle/>
        <a:p>
          <a:endParaRPr lang="zh-CN" altLang="en-US" sz="1300">
            <a:latin typeface="+mn-ea"/>
            <a:ea typeface="+mn-ea"/>
          </a:endParaRPr>
        </a:p>
      </dgm:t>
    </dgm:pt>
    <dgm:pt modelId="{F5D7EB87-7C8D-43B5-BFD5-FD2CBA46F1BD}" type="pres">
      <dgm:prSet presAssocID="{A7176A82-F818-4E45-B52D-F3D11F2B18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B5CAAE2E-6E53-4677-BED4-DB9A45E49D6D}" type="pres">
      <dgm:prSet presAssocID="{A7176A82-F818-4E45-B52D-F3D11F2B18FD}" presName="Name1" presStyleCnt="0"/>
      <dgm:spPr/>
      <dgm:t>
        <a:bodyPr/>
        <a:lstStyle/>
        <a:p>
          <a:endParaRPr lang="zh-CN" altLang="en-US"/>
        </a:p>
      </dgm:t>
    </dgm:pt>
    <dgm:pt modelId="{57123B0B-6391-4C8B-ADBE-4A965AE04EFB}" type="pres">
      <dgm:prSet presAssocID="{A7176A82-F818-4E45-B52D-F3D11F2B18FD}" presName="cycle" presStyleCnt="0"/>
      <dgm:spPr/>
      <dgm:t>
        <a:bodyPr/>
        <a:lstStyle/>
        <a:p>
          <a:endParaRPr lang="zh-CN" altLang="en-US"/>
        </a:p>
      </dgm:t>
    </dgm:pt>
    <dgm:pt modelId="{E2AADB28-E692-4330-BE8E-912856761E88}" type="pres">
      <dgm:prSet presAssocID="{A7176A82-F818-4E45-B52D-F3D11F2B18FD}" presName="srcNode" presStyleLbl="node1" presStyleIdx="0" presStyleCnt="6"/>
      <dgm:spPr/>
      <dgm:t>
        <a:bodyPr/>
        <a:lstStyle/>
        <a:p>
          <a:endParaRPr lang="zh-CN" altLang="en-US"/>
        </a:p>
      </dgm:t>
    </dgm:pt>
    <dgm:pt modelId="{840D0DFD-424B-4FF7-A1F5-E6E056919352}" type="pres">
      <dgm:prSet presAssocID="{A7176A82-F818-4E45-B52D-F3D11F2B18FD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2DD97E2F-4BF0-47CC-9BA0-7A5C54DDA7A3}" type="pres">
      <dgm:prSet presAssocID="{A7176A82-F818-4E45-B52D-F3D11F2B18FD}" presName="extraNode" presStyleLbl="node1" presStyleIdx="0" presStyleCnt="6"/>
      <dgm:spPr/>
      <dgm:t>
        <a:bodyPr/>
        <a:lstStyle/>
        <a:p>
          <a:endParaRPr lang="zh-CN" altLang="en-US"/>
        </a:p>
      </dgm:t>
    </dgm:pt>
    <dgm:pt modelId="{1C584308-2AC6-4430-88CC-8D17120D1C88}" type="pres">
      <dgm:prSet presAssocID="{A7176A82-F818-4E45-B52D-F3D11F2B18FD}" presName="dstNode" presStyleLbl="node1" presStyleIdx="0" presStyleCnt="6"/>
      <dgm:spPr/>
      <dgm:t>
        <a:bodyPr/>
        <a:lstStyle/>
        <a:p>
          <a:endParaRPr lang="zh-CN" altLang="en-US"/>
        </a:p>
      </dgm:t>
    </dgm:pt>
    <dgm:pt modelId="{8CAE67C1-01F0-4725-AAC7-42000759E142}" type="pres">
      <dgm:prSet presAssocID="{84AB7FE4-A83A-4EF1-9C44-F5B227ACB0CD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BFF2FE-53AE-46DE-A737-5F9B29BEFE5E}" type="pres">
      <dgm:prSet presAssocID="{84AB7FE4-A83A-4EF1-9C44-F5B227ACB0CD}" presName="accent_1" presStyleCnt="0"/>
      <dgm:spPr/>
      <dgm:t>
        <a:bodyPr/>
        <a:lstStyle/>
        <a:p>
          <a:endParaRPr lang="zh-CN" altLang="en-US"/>
        </a:p>
      </dgm:t>
    </dgm:pt>
    <dgm:pt modelId="{FC96A137-18EA-40F1-94D4-A6BDD18FC36D}" type="pres">
      <dgm:prSet presAssocID="{84AB7FE4-A83A-4EF1-9C44-F5B227ACB0CD}" presName="accentRepeatNode" presStyleLbl="solidFgAcc1" presStyleIdx="0" presStyleCnt="6"/>
      <dgm:spPr/>
      <dgm:t>
        <a:bodyPr/>
        <a:lstStyle/>
        <a:p>
          <a:endParaRPr lang="zh-CN" altLang="en-US"/>
        </a:p>
      </dgm:t>
    </dgm:pt>
    <dgm:pt modelId="{9A5DB81F-D461-4ED7-8E13-AD921ED1A098}" type="pres">
      <dgm:prSet presAssocID="{D6AC3F2C-DB0C-48A7-BB57-FC03B14A58EC}" presName="text_2" presStyleLbl="node1" presStyleIdx="1" presStyleCnt="6" custLinFactNeighborX="-73" custLinFactNeighborY="-515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87CB09-CC09-4ED3-9ED7-D35B5DB7C6F7}" type="pres">
      <dgm:prSet presAssocID="{D6AC3F2C-DB0C-48A7-BB57-FC03B14A58EC}" presName="accent_2" presStyleCnt="0"/>
      <dgm:spPr/>
      <dgm:t>
        <a:bodyPr/>
        <a:lstStyle/>
        <a:p>
          <a:endParaRPr lang="zh-CN" altLang="en-US"/>
        </a:p>
      </dgm:t>
    </dgm:pt>
    <dgm:pt modelId="{378EBD9C-77E1-415E-8B68-9D6F4A885964}" type="pres">
      <dgm:prSet presAssocID="{D6AC3F2C-DB0C-48A7-BB57-FC03B14A58EC}" presName="accentRepeatNode" presStyleLbl="solidFgAcc1" presStyleIdx="1" presStyleCnt="6"/>
      <dgm:spPr/>
      <dgm:t>
        <a:bodyPr/>
        <a:lstStyle/>
        <a:p>
          <a:endParaRPr lang="zh-CN" altLang="en-US"/>
        </a:p>
      </dgm:t>
    </dgm:pt>
    <dgm:pt modelId="{C6486BEE-8372-422C-BE9D-2A576273672A}" type="pres">
      <dgm:prSet presAssocID="{C9248783-E3F3-44ED-8A40-4E092BA1749F}" presName="text_3" presStyleLbl="node1" presStyleIdx="2" presStyleCnt="6" custScaleY="12847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D5E982-48B2-4574-B4D1-FC023AC1419E}" type="pres">
      <dgm:prSet presAssocID="{C9248783-E3F3-44ED-8A40-4E092BA1749F}" presName="accent_3" presStyleCnt="0"/>
      <dgm:spPr/>
      <dgm:t>
        <a:bodyPr/>
        <a:lstStyle/>
        <a:p>
          <a:endParaRPr lang="zh-CN" altLang="en-US"/>
        </a:p>
      </dgm:t>
    </dgm:pt>
    <dgm:pt modelId="{D934F6DD-D6A3-405A-BC49-2D40916A41C6}" type="pres">
      <dgm:prSet presAssocID="{C9248783-E3F3-44ED-8A40-4E092BA1749F}" presName="accentRepeatNode" presStyleLbl="solidFgAcc1" presStyleIdx="2" presStyleCnt="6"/>
      <dgm:spPr/>
      <dgm:t>
        <a:bodyPr/>
        <a:lstStyle/>
        <a:p>
          <a:endParaRPr lang="zh-CN" altLang="en-US"/>
        </a:p>
      </dgm:t>
    </dgm:pt>
    <dgm:pt modelId="{1C1BEC39-1571-44E7-8C21-3C10E455CC24}" type="pres">
      <dgm:prSet presAssocID="{CB98C53C-66D3-49F8-AAD8-1D79953BEAF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9F75E2-BD5D-4934-A74C-2275EE606D84}" type="pres">
      <dgm:prSet presAssocID="{CB98C53C-66D3-49F8-AAD8-1D79953BEAF6}" presName="accent_4" presStyleCnt="0"/>
      <dgm:spPr/>
      <dgm:t>
        <a:bodyPr/>
        <a:lstStyle/>
        <a:p>
          <a:endParaRPr lang="zh-CN" altLang="en-US"/>
        </a:p>
      </dgm:t>
    </dgm:pt>
    <dgm:pt modelId="{5D34D65B-97F4-4CFC-87EB-B7610D35F79B}" type="pres">
      <dgm:prSet presAssocID="{CB98C53C-66D3-49F8-AAD8-1D79953BEAF6}" presName="accentRepeatNode" presStyleLbl="solidFgAcc1" presStyleIdx="3" presStyleCnt="6"/>
      <dgm:spPr/>
      <dgm:t>
        <a:bodyPr/>
        <a:lstStyle/>
        <a:p>
          <a:endParaRPr lang="zh-CN" altLang="en-US"/>
        </a:p>
      </dgm:t>
    </dgm:pt>
    <dgm:pt modelId="{EA0AA237-BE95-475A-B1F0-17BA6ED2DF19}" type="pres">
      <dgm:prSet presAssocID="{D4B48678-97EE-4A91-B90D-73C8F8B249E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BE5E12-3D3C-45FE-A4D8-018B76579712}" type="pres">
      <dgm:prSet presAssocID="{D4B48678-97EE-4A91-B90D-73C8F8B249E4}" presName="accent_5" presStyleCnt="0"/>
      <dgm:spPr/>
      <dgm:t>
        <a:bodyPr/>
        <a:lstStyle/>
        <a:p>
          <a:endParaRPr lang="zh-CN" altLang="en-US"/>
        </a:p>
      </dgm:t>
    </dgm:pt>
    <dgm:pt modelId="{9006A46A-1EAE-4465-ABE7-BCDF618E5AF2}" type="pres">
      <dgm:prSet presAssocID="{D4B48678-97EE-4A91-B90D-73C8F8B249E4}" presName="accentRepeatNode" presStyleLbl="solidFgAcc1" presStyleIdx="4" presStyleCnt="6"/>
      <dgm:spPr/>
      <dgm:t>
        <a:bodyPr/>
        <a:lstStyle/>
        <a:p>
          <a:endParaRPr lang="zh-CN" altLang="en-US"/>
        </a:p>
      </dgm:t>
    </dgm:pt>
    <dgm:pt modelId="{BC416500-6E06-4FB6-9813-9F4337867279}" type="pres">
      <dgm:prSet presAssocID="{8101CDEF-EE19-4845-A33C-B61F8BBBB11A}" presName="text_6" presStyleLbl="node1" presStyleIdx="5" presStyleCnt="6" custScaleY="1359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E47B11-BDE4-4C36-9AC3-712B87AB8998}" type="pres">
      <dgm:prSet presAssocID="{8101CDEF-EE19-4845-A33C-B61F8BBBB11A}" presName="accent_6" presStyleCnt="0"/>
      <dgm:spPr/>
      <dgm:t>
        <a:bodyPr/>
        <a:lstStyle/>
        <a:p>
          <a:endParaRPr lang="zh-CN" altLang="en-US"/>
        </a:p>
      </dgm:t>
    </dgm:pt>
    <dgm:pt modelId="{260883BB-2218-4F4F-8B1F-530BD6475EB4}" type="pres">
      <dgm:prSet presAssocID="{8101CDEF-EE19-4845-A33C-B61F8BBBB11A}" presName="accentRepeatNode" presStyleLbl="solidFgAcc1" presStyleIdx="5" presStyleCnt="6"/>
      <dgm:spPr/>
      <dgm:t>
        <a:bodyPr/>
        <a:lstStyle/>
        <a:p>
          <a:endParaRPr lang="zh-CN" altLang="en-US"/>
        </a:p>
      </dgm:t>
    </dgm:pt>
  </dgm:ptLst>
  <dgm:cxnLst>
    <dgm:cxn modelId="{6A0940A8-7569-43CF-8DCA-CEE7E5030072}" type="presOf" srcId="{8101CDEF-EE19-4845-A33C-B61F8BBBB11A}" destId="{BC416500-6E06-4FB6-9813-9F4337867279}" srcOrd="0" destOrd="0" presId="urn:microsoft.com/office/officeart/2008/layout/VerticalCurvedList"/>
    <dgm:cxn modelId="{7C1A8E38-F8B1-4B02-9232-B59CAB2F0EED}" type="presOf" srcId="{550063F4-A057-4E06-AF38-9B4D2E3E7C94}" destId="{840D0DFD-424B-4FF7-A1F5-E6E056919352}" srcOrd="0" destOrd="0" presId="urn:microsoft.com/office/officeart/2008/layout/VerticalCurvedList"/>
    <dgm:cxn modelId="{519FDECD-0018-4659-9695-DE9BF292BF1E}" type="presOf" srcId="{C9248783-E3F3-44ED-8A40-4E092BA1749F}" destId="{C6486BEE-8372-422C-BE9D-2A576273672A}" srcOrd="0" destOrd="0" presId="urn:microsoft.com/office/officeart/2008/layout/VerticalCurvedList"/>
    <dgm:cxn modelId="{96A8A65A-3352-4BC7-9891-AF31DB503317}" type="presOf" srcId="{A7176A82-F818-4E45-B52D-F3D11F2B18FD}" destId="{F5D7EB87-7C8D-43B5-BFD5-FD2CBA46F1BD}" srcOrd="0" destOrd="0" presId="urn:microsoft.com/office/officeart/2008/layout/VerticalCurvedList"/>
    <dgm:cxn modelId="{6F756692-6039-4ABF-9B8D-6AA50D0D27F9}" srcId="{A7176A82-F818-4E45-B52D-F3D11F2B18FD}" destId="{D4B48678-97EE-4A91-B90D-73C8F8B249E4}" srcOrd="4" destOrd="0" parTransId="{5E0798BE-4DEC-4E05-97C9-A0AF249EAC44}" sibTransId="{665C45D3-C03D-4044-B23D-104E9EE2A92C}"/>
    <dgm:cxn modelId="{D56D1DEC-6DD5-468C-827A-5E3E68A6A4E6}" srcId="{A7176A82-F818-4E45-B52D-F3D11F2B18FD}" destId="{84AB7FE4-A83A-4EF1-9C44-F5B227ACB0CD}" srcOrd="0" destOrd="0" parTransId="{122DE7CB-F575-4376-BA9B-41DFC9FC8F3F}" sibTransId="{550063F4-A057-4E06-AF38-9B4D2E3E7C94}"/>
    <dgm:cxn modelId="{2D04C9D0-B6D3-4636-86B3-352832E9689A}" srcId="{A7176A82-F818-4E45-B52D-F3D11F2B18FD}" destId="{C9248783-E3F3-44ED-8A40-4E092BA1749F}" srcOrd="2" destOrd="0" parTransId="{4D8B18FB-604C-4BB6-929C-A858A05A1174}" sibTransId="{11A766E8-7230-4B67-BAF9-753E169D0C6F}"/>
    <dgm:cxn modelId="{DEE2CED6-A44A-46ED-9C67-D8B06D6D3AE4}" type="presOf" srcId="{D4B48678-97EE-4A91-B90D-73C8F8B249E4}" destId="{EA0AA237-BE95-475A-B1F0-17BA6ED2DF19}" srcOrd="0" destOrd="0" presId="urn:microsoft.com/office/officeart/2008/layout/VerticalCurvedList"/>
    <dgm:cxn modelId="{992F56BC-DB73-4952-9524-467DDD89ACE4}" srcId="{A7176A82-F818-4E45-B52D-F3D11F2B18FD}" destId="{CB98C53C-66D3-49F8-AAD8-1D79953BEAF6}" srcOrd="3" destOrd="0" parTransId="{303659EB-76A3-4232-B5EF-DE04B1132874}" sibTransId="{A14FD6AC-0936-495B-A866-509124428BA7}"/>
    <dgm:cxn modelId="{C7EB397B-670F-4469-82EF-CF1AEA08AB36}" type="presOf" srcId="{D6AC3F2C-DB0C-48A7-BB57-FC03B14A58EC}" destId="{9A5DB81F-D461-4ED7-8E13-AD921ED1A098}" srcOrd="0" destOrd="0" presId="urn:microsoft.com/office/officeart/2008/layout/VerticalCurvedList"/>
    <dgm:cxn modelId="{40DD000A-2597-4A51-88B0-11FB12285952}" srcId="{A7176A82-F818-4E45-B52D-F3D11F2B18FD}" destId="{D6AC3F2C-DB0C-48A7-BB57-FC03B14A58EC}" srcOrd="1" destOrd="0" parTransId="{08C527E0-4559-4762-A893-42CE2535E85D}" sibTransId="{B8F3133A-7F0D-4841-8C0A-32EF66A8D9EC}"/>
    <dgm:cxn modelId="{EC52FE32-D3F3-4098-98C5-A74097A6605B}" type="presOf" srcId="{CB98C53C-66D3-49F8-AAD8-1D79953BEAF6}" destId="{1C1BEC39-1571-44E7-8C21-3C10E455CC24}" srcOrd="0" destOrd="0" presId="urn:microsoft.com/office/officeart/2008/layout/VerticalCurvedList"/>
    <dgm:cxn modelId="{6B8FF621-4DE3-4C39-BC9A-B035E9AC7A27}" type="presOf" srcId="{84AB7FE4-A83A-4EF1-9C44-F5B227ACB0CD}" destId="{8CAE67C1-01F0-4725-AAC7-42000759E142}" srcOrd="0" destOrd="0" presId="urn:microsoft.com/office/officeart/2008/layout/VerticalCurvedList"/>
    <dgm:cxn modelId="{DD59A887-0FBA-4ED9-A738-E2AAF5C0B1F6}" srcId="{A7176A82-F818-4E45-B52D-F3D11F2B18FD}" destId="{8101CDEF-EE19-4845-A33C-B61F8BBBB11A}" srcOrd="5" destOrd="0" parTransId="{AC12B1DB-C4F9-414D-8F80-A6BD0C99ADC1}" sibTransId="{130F1F2E-D0BF-4BCF-9C5B-82554E1A11EC}"/>
    <dgm:cxn modelId="{2C6D30A6-DCA2-4AE9-924B-DCA6ADF362FD}" type="presParOf" srcId="{F5D7EB87-7C8D-43B5-BFD5-FD2CBA46F1BD}" destId="{B5CAAE2E-6E53-4677-BED4-DB9A45E49D6D}" srcOrd="0" destOrd="0" presId="urn:microsoft.com/office/officeart/2008/layout/VerticalCurvedList"/>
    <dgm:cxn modelId="{86719FFC-9A8B-443E-B9E5-0A6492EBCE17}" type="presParOf" srcId="{B5CAAE2E-6E53-4677-BED4-DB9A45E49D6D}" destId="{57123B0B-6391-4C8B-ADBE-4A965AE04EFB}" srcOrd="0" destOrd="0" presId="urn:microsoft.com/office/officeart/2008/layout/VerticalCurvedList"/>
    <dgm:cxn modelId="{555B16E5-95E9-43E7-AB19-C7E53708F154}" type="presParOf" srcId="{57123B0B-6391-4C8B-ADBE-4A965AE04EFB}" destId="{E2AADB28-E692-4330-BE8E-912856761E88}" srcOrd="0" destOrd="0" presId="urn:microsoft.com/office/officeart/2008/layout/VerticalCurvedList"/>
    <dgm:cxn modelId="{C81D1E05-87F8-44EF-AC6D-19DA2F8A0260}" type="presParOf" srcId="{57123B0B-6391-4C8B-ADBE-4A965AE04EFB}" destId="{840D0DFD-424B-4FF7-A1F5-E6E056919352}" srcOrd="1" destOrd="0" presId="urn:microsoft.com/office/officeart/2008/layout/VerticalCurvedList"/>
    <dgm:cxn modelId="{5FB7C04B-0A3E-4745-BFF6-E75CB68067C9}" type="presParOf" srcId="{57123B0B-6391-4C8B-ADBE-4A965AE04EFB}" destId="{2DD97E2F-4BF0-47CC-9BA0-7A5C54DDA7A3}" srcOrd="2" destOrd="0" presId="urn:microsoft.com/office/officeart/2008/layout/VerticalCurvedList"/>
    <dgm:cxn modelId="{16E3DE95-9CD4-4B6A-8BAA-21AB471FD22C}" type="presParOf" srcId="{57123B0B-6391-4C8B-ADBE-4A965AE04EFB}" destId="{1C584308-2AC6-4430-88CC-8D17120D1C88}" srcOrd="3" destOrd="0" presId="urn:microsoft.com/office/officeart/2008/layout/VerticalCurvedList"/>
    <dgm:cxn modelId="{110693AC-B631-4354-844F-559804DAB744}" type="presParOf" srcId="{B5CAAE2E-6E53-4677-BED4-DB9A45E49D6D}" destId="{8CAE67C1-01F0-4725-AAC7-42000759E142}" srcOrd="1" destOrd="0" presId="urn:microsoft.com/office/officeart/2008/layout/VerticalCurvedList"/>
    <dgm:cxn modelId="{5544D74C-82B1-4AC3-9BCB-98898A97902C}" type="presParOf" srcId="{B5CAAE2E-6E53-4677-BED4-DB9A45E49D6D}" destId="{DCBFF2FE-53AE-46DE-A737-5F9B29BEFE5E}" srcOrd="2" destOrd="0" presId="urn:microsoft.com/office/officeart/2008/layout/VerticalCurvedList"/>
    <dgm:cxn modelId="{18577EA7-FC77-467F-8F3E-9C50569E0B8A}" type="presParOf" srcId="{DCBFF2FE-53AE-46DE-A737-5F9B29BEFE5E}" destId="{FC96A137-18EA-40F1-94D4-A6BDD18FC36D}" srcOrd="0" destOrd="0" presId="urn:microsoft.com/office/officeart/2008/layout/VerticalCurvedList"/>
    <dgm:cxn modelId="{FC914308-C09A-43B3-8B97-2AE624541A38}" type="presParOf" srcId="{B5CAAE2E-6E53-4677-BED4-DB9A45E49D6D}" destId="{9A5DB81F-D461-4ED7-8E13-AD921ED1A098}" srcOrd="3" destOrd="0" presId="urn:microsoft.com/office/officeart/2008/layout/VerticalCurvedList"/>
    <dgm:cxn modelId="{65A83D2D-CF5B-4619-BCE7-F89491F4EEDF}" type="presParOf" srcId="{B5CAAE2E-6E53-4677-BED4-DB9A45E49D6D}" destId="{1087CB09-CC09-4ED3-9ED7-D35B5DB7C6F7}" srcOrd="4" destOrd="0" presId="urn:microsoft.com/office/officeart/2008/layout/VerticalCurvedList"/>
    <dgm:cxn modelId="{5A8DFD24-8623-42D1-A08F-920B52BA1B4E}" type="presParOf" srcId="{1087CB09-CC09-4ED3-9ED7-D35B5DB7C6F7}" destId="{378EBD9C-77E1-415E-8B68-9D6F4A885964}" srcOrd="0" destOrd="0" presId="urn:microsoft.com/office/officeart/2008/layout/VerticalCurvedList"/>
    <dgm:cxn modelId="{E02CF02C-5F7D-45D3-8E73-779B495E74AA}" type="presParOf" srcId="{B5CAAE2E-6E53-4677-BED4-DB9A45E49D6D}" destId="{C6486BEE-8372-422C-BE9D-2A576273672A}" srcOrd="5" destOrd="0" presId="urn:microsoft.com/office/officeart/2008/layout/VerticalCurvedList"/>
    <dgm:cxn modelId="{13BA07F9-BD5C-4F78-9760-6A1AC4EC902F}" type="presParOf" srcId="{B5CAAE2E-6E53-4677-BED4-DB9A45E49D6D}" destId="{2ED5E982-48B2-4574-B4D1-FC023AC1419E}" srcOrd="6" destOrd="0" presId="urn:microsoft.com/office/officeart/2008/layout/VerticalCurvedList"/>
    <dgm:cxn modelId="{E89AFC57-E253-4DBC-8890-5525658A8FD8}" type="presParOf" srcId="{2ED5E982-48B2-4574-B4D1-FC023AC1419E}" destId="{D934F6DD-D6A3-405A-BC49-2D40916A41C6}" srcOrd="0" destOrd="0" presId="urn:microsoft.com/office/officeart/2008/layout/VerticalCurvedList"/>
    <dgm:cxn modelId="{ED2781A1-C5E4-4601-B7E9-495FEC0DCD7D}" type="presParOf" srcId="{B5CAAE2E-6E53-4677-BED4-DB9A45E49D6D}" destId="{1C1BEC39-1571-44E7-8C21-3C10E455CC24}" srcOrd="7" destOrd="0" presId="urn:microsoft.com/office/officeart/2008/layout/VerticalCurvedList"/>
    <dgm:cxn modelId="{A70AAB71-6B50-4A16-BC54-C55A52726910}" type="presParOf" srcId="{B5CAAE2E-6E53-4677-BED4-DB9A45E49D6D}" destId="{629F75E2-BD5D-4934-A74C-2275EE606D84}" srcOrd="8" destOrd="0" presId="urn:microsoft.com/office/officeart/2008/layout/VerticalCurvedList"/>
    <dgm:cxn modelId="{14FB261D-6DE2-4084-AFE6-ABFADC27AF2E}" type="presParOf" srcId="{629F75E2-BD5D-4934-A74C-2275EE606D84}" destId="{5D34D65B-97F4-4CFC-87EB-B7610D35F79B}" srcOrd="0" destOrd="0" presId="urn:microsoft.com/office/officeart/2008/layout/VerticalCurvedList"/>
    <dgm:cxn modelId="{D50715D2-1B77-47D7-9365-91F5962E9F12}" type="presParOf" srcId="{B5CAAE2E-6E53-4677-BED4-DB9A45E49D6D}" destId="{EA0AA237-BE95-475A-B1F0-17BA6ED2DF19}" srcOrd="9" destOrd="0" presId="urn:microsoft.com/office/officeart/2008/layout/VerticalCurvedList"/>
    <dgm:cxn modelId="{E46EF9A6-933C-4748-94E0-64125F27A3BD}" type="presParOf" srcId="{B5CAAE2E-6E53-4677-BED4-DB9A45E49D6D}" destId="{16BE5E12-3D3C-45FE-A4D8-018B76579712}" srcOrd="10" destOrd="0" presId="urn:microsoft.com/office/officeart/2008/layout/VerticalCurvedList"/>
    <dgm:cxn modelId="{90CE946E-22E8-4882-9D84-CC68DB1BC4EC}" type="presParOf" srcId="{16BE5E12-3D3C-45FE-A4D8-018B76579712}" destId="{9006A46A-1EAE-4465-ABE7-BCDF618E5AF2}" srcOrd="0" destOrd="0" presId="urn:microsoft.com/office/officeart/2008/layout/VerticalCurvedList"/>
    <dgm:cxn modelId="{99AC0AE8-0246-453D-BCB1-3101FCEFD1D5}" type="presParOf" srcId="{B5CAAE2E-6E53-4677-BED4-DB9A45E49D6D}" destId="{BC416500-6E06-4FB6-9813-9F4337867279}" srcOrd="11" destOrd="0" presId="urn:microsoft.com/office/officeart/2008/layout/VerticalCurvedList"/>
    <dgm:cxn modelId="{3C1995E4-D2C9-4402-A649-D561C0E79A83}" type="presParOf" srcId="{B5CAAE2E-6E53-4677-BED4-DB9A45E49D6D}" destId="{0CE47B11-BDE4-4C36-9AC3-712B87AB8998}" srcOrd="12" destOrd="0" presId="urn:microsoft.com/office/officeart/2008/layout/VerticalCurvedList"/>
    <dgm:cxn modelId="{10FCA699-57A1-4367-92FE-6A8BC69757C8}" type="presParOf" srcId="{0CE47B11-BDE4-4C36-9AC3-712B87AB8998}" destId="{260883BB-2218-4F4F-8B1F-530BD6475E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668852" cy="4212468"/>
        <a:chOff x="0" y="0"/>
        <a:chExt cx="7668852" cy="4212468"/>
      </a:xfrm>
    </dsp:grpSpPr>
    <dsp:sp modelId="{840D0DFD-424B-4FF7-A1F5-E6E056919352}">
      <dsp:nvSpPr>
        <dsp:cNvPr id="4" name="空心弧 3"/>
        <dsp:cNvSpPr/>
      </dsp:nvSpPr>
      <dsp:spPr bwMode="white">
        <a:xfrm>
          <a:off x="-4717378" y="-742544"/>
          <a:ext cx="5697557" cy="5697557"/>
        </a:xfrm>
        <a:prstGeom prst="blockArc">
          <a:avLst>
            <a:gd name="adj1" fmla="val 18900000"/>
            <a:gd name="adj2" fmla="val 2700000"/>
            <a:gd name="adj3" fmla="val 317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-4717378" y="-742544"/>
        <a:ext cx="5697557" cy="5697557"/>
      </dsp:txXfrm>
    </dsp:sp>
    <dsp:sp modelId="{8CAE67C1-01F0-4725-AAC7-42000759E142}">
      <dsp:nvSpPr>
        <dsp:cNvPr id="7" name="矩形 6"/>
        <dsp:cNvSpPr/>
      </dsp:nvSpPr>
      <dsp:spPr bwMode="white">
        <a:xfrm>
          <a:off x="397236" y="221829"/>
          <a:ext cx="7271616" cy="44348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52019" tIns="35560" rIns="35560" bIns="355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Broker</a:t>
          </a:r>
          <a:r>
            <a:rPr lang="zh-CN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：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Kafka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集群包含一个或多个服务实例，这</a:t>
          </a:r>
          <a:r>
            <a:rPr lang="zh-CN" alt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些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服务实例被称为</a:t>
          </a:r>
          <a:r>
            <a:rPr lang="en-US" alt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B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roker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。</a:t>
          </a:r>
          <a:endParaRPr lang="zh-CN" sz="1400" dirty="0">
            <a:solidFill>
              <a:schemeClr val="tx1"/>
            </a:solidFill>
            <a:latin typeface="Huawei Sans" panose="020C0503030203020204" pitchFamily="34" charset="0"/>
            <a:ea typeface="方正兰亭黑简体" panose="02000000000000000000" pitchFamily="2" charset="-122"/>
            <a:sym typeface="Huawei Sans" panose="020C0503030203020204" pitchFamily="34" charset="0"/>
          </a:endParaRPr>
        </a:p>
      </dsp:txBody>
      <dsp:txXfrm>
        <a:off x="397236" y="221829"/>
        <a:ext cx="7271616" cy="443489"/>
      </dsp:txXfrm>
    </dsp:sp>
    <dsp:sp modelId="{FC96A137-18EA-40F1-94D4-A6BDD18FC36D}">
      <dsp:nvSpPr>
        <dsp:cNvPr id="8" name="椭圆 7"/>
        <dsp:cNvSpPr/>
      </dsp:nvSpPr>
      <dsp:spPr bwMode="white">
        <a:xfrm>
          <a:off x="120055" y="166392"/>
          <a:ext cx="554361" cy="554361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20055" y="166392"/>
        <a:ext cx="554361" cy="554361"/>
      </dsp:txXfrm>
    </dsp:sp>
    <dsp:sp modelId="{9A5DB81F-D461-4ED7-8E13-AD921ED1A098}">
      <dsp:nvSpPr>
        <dsp:cNvPr id="9" name="矩形 8"/>
        <dsp:cNvSpPr/>
      </dsp:nvSpPr>
      <dsp:spPr bwMode="white">
        <a:xfrm>
          <a:off x="756993" y="864098"/>
          <a:ext cx="6906817" cy="44348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52019" tIns="35560" rIns="35560" bIns="355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Topic</a:t>
          </a:r>
          <a:r>
            <a:rPr lang="zh-CN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：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每条发布到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Kafka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集群的消息都有一个类别，这个类别被称为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Topic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。</a:t>
          </a:r>
          <a:endParaRPr lang="zh-CN" sz="1400" dirty="0">
            <a:solidFill>
              <a:schemeClr val="tx1"/>
            </a:solidFill>
            <a:latin typeface="Huawei Sans" panose="020C0503030203020204" pitchFamily="34" charset="0"/>
            <a:ea typeface="方正兰亭黑简体" panose="02000000000000000000" pitchFamily="2" charset="-122"/>
            <a:sym typeface="Huawei Sans" panose="020C0503030203020204" pitchFamily="34" charset="0"/>
          </a:endParaRPr>
        </a:p>
      </dsp:txBody>
      <dsp:txXfrm>
        <a:off x="756993" y="864098"/>
        <a:ext cx="6906817" cy="443489"/>
      </dsp:txXfrm>
    </dsp:sp>
    <dsp:sp modelId="{378EBD9C-77E1-415E-8B68-9D6F4A885964}">
      <dsp:nvSpPr>
        <dsp:cNvPr id="10" name="椭圆 9"/>
        <dsp:cNvSpPr/>
      </dsp:nvSpPr>
      <dsp:spPr bwMode="white">
        <a:xfrm>
          <a:off x="484855" y="831541"/>
          <a:ext cx="554361" cy="554361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484855" y="831541"/>
        <a:ext cx="554361" cy="554361"/>
      </dsp:txXfrm>
    </dsp:sp>
    <dsp:sp modelId="{C6486BEE-8372-422C-BE9D-2A576273672A}">
      <dsp:nvSpPr>
        <dsp:cNvPr id="11" name="矩形 10"/>
        <dsp:cNvSpPr/>
      </dsp:nvSpPr>
      <dsp:spPr bwMode="white">
        <a:xfrm>
          <a:off x="928849" y="1552126"/>
          <a:ext cx="6740003" cy="44348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52019" tIns="35560" rIns="35560" bIns="355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Partition</a:t>
          </a:r>
          <a:r>
            <a:rPr lang="zh-CN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：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Kafka</a:t>
          </a:r>
          <a:r>
            <a:rPr lang="zh-CN" alt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将</a:t>
          </a:r>
          <a:r>
            <a:rPr lang="en-US" alt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Topic</a:t>
          </a:r>
          <a:r>
            <a:rPr lang="zh-CN" alt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分成一个或者多个</a:t>
          </a:r>
          <a:r>
            <a:rPr lang="en-US" alt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Partition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，每个</a:t>
          </a:r>
          <a:r>
            <a:rPr lang="en-US" alt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Partition</a:t>
          </a:r>
          <a:r>
            <a:rPr lang="zh-CN" alt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在物理上对应一个文件夹，该文件夹下存储这个</a:t>
          </a:r>
          <a:r>
            <a:rPr lang="en-US" alt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Partition</a:t>
          </a:r>
          <a:r>
            <a:rPr lang="zh-CN" alt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的所有消息。</a:t>
          </a:r>
          <a:endParaRPr lang="zh-CN" sz="1400" dirty="0">
            <a:solidFill>
              <a:schemeClr val="tx1"/>
            </a:solidFill>
            <a:latin typeface="Huawei Sans" panose="020C0503030203020204" pitchFamily="34" charset="0"/>
            <a:ea typeface="方正兰亭黑简体" panose="02000000000000000000" pitchFamily="2" charset="-122"/>
            <a:sym typeface="Huawei Sans" panose="020C0503030203020204" pitchFamily="34" charset="0"/>
          </a:endParaRPr>
        </a:p>
      </dsp:txBody>
      <dsp:txXfrm>
        <a:off x="928849" y="1552126"/>
        <a:ext cx="6740003" cy="443489"/>
      </dsp:txXfrm>
    </dsp:sp>
    <dsp:sp modelId="{D934F6DD-D6A3-405A-BC49-2D40916A41C6}">
      <dsp:nvSpPr>
        <dsp:cNvPr id="12" name="椭圆 11"/>
        <dsp:cNvSpPr/>
      </dsp:nvSpPr>
      <dsp:spPr bwMode="white">
        <a:xfrm>
          <a:off x="651669" y="1496690"/>
          <a:ext cx="554361" cy="554361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651669" y="1496690"/>
        <a:ext cx="554361" cy="554361"/>
      </dsp:txXfrm>
    </dsp:sp>
    <dsp:sp modelId="{1C1BEC39-1571-44E7-8C21-3C10E455CC24}">
      <dsp:nvSpPr>
        <dsp:cNvPr id="13" name="矩形 12"/>
        <dsp:cNvSpPr/>
      </dsp:nvSpPr>
      <dsp:spPr bwMode="white">
        <a:xfrm>
          <a:off x="928849" y="2216853"/>
          <a:ext cx="6740003" cy="44348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52019" tIns="35560" rIns="35560" bIns="355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Producer</a:t>
          </a:r>
          <a:r>
            <a:rPr lang="zh-CN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：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负责发布消息到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Kafka </a:t>
          </a:r>
          <a:r>
            <a:rPr lang="en-US" alt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B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roker</a:t>
          </a:r>
          <a:r>
            <a:rPr lang="zh-CN" sz="13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。</a:t>
          </a:r>
          <a:endParaRPr lang="zh-CN" sz="1300" dirty="0">
            <a:solidFill>
              <a:schemeClr val="tx1"/>
            </a:solidFill>
            <a:latin typeface="Huawei Sans" panose="020C0503030203020204" pitchFamily="34" charset="0"/>
            <a:ea typeface="方正兰亭黑简体" panose="02000000000000000000" pitchFamily="2" charset="-122"/>
            <a:sym typeface="Huawei Sans" panose="020C0503030203020204" pitchFamily="34" charset="0"/>
          </a:endParaRPr>
        </a:p>
      </dsp:txBody>
      <dsp:txXfrm>
        <a:off x="928849" y="2216853"/>
        <a:ext cx="6740003" cy="443489"/>
      </dsp:txXfrm>
    </dsp:sp>
    <dsp:sp modelId="{5D34D65B-97F4-4CFC-87EB-B7610D35F79B}">
      <dsp:nvSpPr>
        <dsp:cNvPr id="14" name="椭圆 13"/>
        <dsp:cNvSpPr/>
      </dsp:nvSpPr>
      <dsp:spPr bwMode="white">
        <a:xfrm>
          <a:off x="651669" y="2161417"/>
          <a:ext cx="554361" cy="554361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651669" y="2161417"/>
        <a:ext cx="554361" cy="554361"/>
      </dsp:txXfrm>
    </dsp:sp>
    <dsp:sp modelId="{EA0AA237-BE95-475A-B1F0-17BA6ED2DF19}">
      <dsp:nvSpPr>
        <dsp:cNvPr id="15" name="矩形 14"/>
        <dsp:cNvSpPr/>
      </dsp:nvSpPr>
      <dsp:spPr bwMode="white">
        <a:xfrm>
          <a:off x="762035" y="2882002"/>
          <a:ext cx="6906817" cy="44348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52019" tIns="35560" rIns="35560" bIns="355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Consumer</a:t>
          </a:r>
          <a:r>
            <a:rPr lang="zh-CN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：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消息消费者，</a:t>
          </a:r>
          <a:r>
            <a:rPr lang="zh-CN" alt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从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Kafka Broker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读取消息的客户端。</a:t>
          </a:r>
          <a:endParaRPr lang="zh-CN" sz="1400" dirty="0">
            <a:solidFill>
              <a:schemeClr val="tx1"/>
            </a:solidFill>
            <a:latin typeface="Huawei Sans" panose="020C0503030203020204" pitchFamily="34" charset="0"/>
            <a:ea typeface="方正兰亭黑简体" panose="02000000000000000000" pitchFamily="2" charset="-122"/>
            <a:sym typeface="Huawei Sans" panose="020C0503030203020204" pitchFamily="34" charset="0"/>
          </a:endParaRPr>
        </a:p>
      </dsp:txBody>
      <dsp:txXfrm>
        <a:off x="762035" y="2882002"/>
        <a:ext cx="6906817" cy="443489"/>
      </dsp:txXfrm>
    </dsp:sp>
    <dsp:sp modelId="{9006A46A-1EAE-4465-ABE7-BCDF618E5AF2}">
      <dsp:nvSpPr>
        <dsp:cNvPr id="16" name="椭圆 15"/>
        <dsp:cNvSpPr/>
      </dsp:nvSpPr>
      <dsp:spPr bwMode="white">
        <a:xfrm>
          <a:off x="484855" y="2826566"/>
          <a:ext cx="554361" cy="554361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484855" y="2826566"/>
        <a:ext cx="554361" cy="554361"/>
      </dsp:txXfrm>
    </dsp:sp>
    <dsp:sp modelId="{BC416500-6E06-4FB6-9813-9F4337867279}">
      <dsp:nvSpPr>
        <dsp:cNvPr id="17" name="矩形 16"/>
        <dsp:cNvSpPr/>
      </dsp:nvSpPr>
      <dsp:spPr bwMode="white">
        <a:xfrm>
          <a:off x="397236" y="3547151"/>
          <a:ext cx="7271616" cy="44348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52019" tIns="35560" rIns="35560" bIns="355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Consumer Group</a:t>
          </a:r>
          <a:r>
            <a:rPr lang="zh-CN" sz="1400" b="1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：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每个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Consumer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属于一个特定的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Consumer Group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（可为每个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Consumer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指定</a:t>
          </a:r>
          <a:r>
            <a:rPr 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group name</a:t>
          </a:r>
          <a:r>
            <a:rPr lang="zh-CN" altLang="en-US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）</a:t>
          </a:r>
          <a:r>
            <a:rPr lang="zh-CN" sz="140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。</a:t>
          </a:r>
          <a:endParaRPr lang="zh-CN" sz="1400" dirty="0">
            <a:solidFill>
              <a:schemeClr val="tx1"/>
            </a:solidFill>
            <a:latin typeface="Huawei Sans" panose="020C0503030203020204" pitchFamily="34" charset="0"/>
            <a:ea typeface="方正兰亭黑简体" panose="02000000000000000000" pitchFamily="2" charset="-122"/>
            <a:sym typeface="Huawei Sans" panose="020C0503030203020204" pitchFamily="34" charset="0"/>
          </a:endParaRPr>
        </a:p>
      </dsp:txBody>
      <dsp:txXfrm>
        <a:off x="397236" y="3547151"/>
        <a:ext cx="7271616" cy="443489"/>
      </dsp:txXfrm>
    </dsp:sp>
    <dsp:sp modelId="{260883BB-2218-4F4F-8B1F-530BD6475EB4}">
      <dsp:nvSpPr>
        <dsp:cNvPr id="18" name="椭圆 17"/>
        <dsp:cNvSpPr/>
      </dsp:nvSpPr>
      <dsp:spPr bwMode="white">
        <a:xfrm>
          <a:off x="120055" y="3491715"/>
          <a:ext cx="554361" cy="554361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20055" y="3491715"/>
        <a:ext cx="554361" cy="554361"/>
      </dsp:txXfrm>
    </dsp:sp>
    <dsp:sp modelId="{E2AADB28-E692-4330-BE8E-912856761E88}">
      <dsp:nvSpPr>
        <dsp:cNvPr id="3" name="矩形 2" hidden="1"/>
        <dsp:cNvSpPr/>
      </dsp:nvSpPr>
      <dsp:spPr bwMode="white">
        <a:xfrm>
          <a:off x="115063" y="86571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15063" y="86571"/>
        <a:ext cx="36000" cy="36000"/>
      </dsp:txXfrm>
    </dsp:sp>
    <dsp:sp modelId="{2DD97E2F-4BF0-47CC-9BA0-7A5C54DDA7A3}">
      <dsp:nvSpPr>
        <dsp:cNvPr id="5" name="矩形 4" hidden="1"/>
        <dsp:cNvSpPr/>
      </dsp:nvSpPr>
      <dsp:spPr bwMode="white">
        <a:xfrm>
          <a:off x="944179" y="2088234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944179" y="2088234"/>
        <a:ext cx="36000" cy="36000"/>
      </dsp:txXfrm>
    </dsp:sp>
    <dsp:sp modelId="{1C584308-2AC6-4430-88CC-8D17120D1C88}">
      <dsp:nvSpPr>
        <dsp:cNvPr id="6" name="矩形 5" hidden="1"/>
        <dsp:cNvSpPr/>
      </dsp:nvSpPr>
      <dsp:spPr bwMode="white">
        <a:xfrm>
          <a:off x="115063" y="4089897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15063" y="4089897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791" tIns="48396" rIns="96791" bIns="48396" numCol="1" anchor="t" anchorCtr="0" compatLnSpc="1"/>
          <a:lstStyle>
            <a:lvl1pPr defTabSz="968375" fontAlgn="base">
              <a:defRPr sz="1300">
                <a:latin typeface="Arial" panose="020B0604020202090204" pitchFamily="34" charset="0"/>
                <a:ea typeface="宋体" charset="-122"/>
              </a:defRPr>
            </a:lvl1pPr>
          </a:lstStyle>
          <a:p>
            <a:pPr>
              <a:defRPr/>
            </a:pPr>
            <a:r>
              <a:rPr lang="zh-CN" altLang="en-US"/>
              <a:t>请将此处改为本章标题</a:t>
            </a:r>
            <a:endParaRPr lang="en-US" altLang="zh-CN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791" tIns="48396" rIns="96791" bIns="48396" numCol="1" anchor="t" anchorCtr="0" compatLnSpc="1"/>
          <a:lstStyle>
            <a:lvl1pPr algn="r" defTabSz="968375" fontAlgn="base">
              <a:defRPr sz="1300">
                <a:latin typeface="Arial" panose="020B0604020202090204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791" tIns="48396" rIns="96791" bIns="48396" numCol="1" anchor="b" anchorCtr="0" compatLnSpc="1"/>
          <a:lstStyle>
            <a:lvl1pPr defTabSz="968375" fontAlgn="base">
              <a:defRPr sz="1300">
                <a:latin typeface="Arial" panose="020B0604020202090204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791" tIns="48396" rIns="96791" bIns="48396" numCol="1" anchor="b" anchorCtr="0" compatLnSpc="1"/>
          <a:lstStyle>
            <a:lvl1pPr algn="r" defTabSz="968375" fontAlgn="base">
              <a:defRPr sz="1300">
                <a:latin typeface="Arial" panose="020B0604020202090204" pitchFamily="34" charset="0"/>
                <a:ea typeface="宋体" charset="-122"/>
              </a:defRPr>
            </a:lvl1pPr>
          </a:lstStyle>
          <a:p>
            <a:pPr>
              <a:defRPr/>
            </a:pPr>
            <a:fld id="{DFB0E886-5559-4133-9D2D-4B2631545D0E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83903" y="4616450"/>
            <a:ext cx="5931494" cy="51093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791" tIns="48396" rIns="96791" bIns="48396" numCol="1" anchor="t" anchorCtr="0" compatLnSpc="1"/>
          <a:lstStyle/>
          <a:p>
            <a:pPr lvl="0"/>
            <a:r>
              <a:rPr lang="en-US" altLang="zh-CN" noProof="0" dirty="0" smtClean="0"/>
              <a:t>Click here to add content</a:t>
            </a:r>
            <a:endParaRPr lang="en-US" altLang="zh-CN" noProof="0" dirty="0"/>
          </a:p>
          <a:p>
            <a:pPr lvl="1"/>
            <a:r>
              <a:rPr lang="en-US" altLang="zh-CN" noProof="0" dirty="0"/>
              <a:t>Click here to add content</a:t>
            </a:r>
            <a:endParaRPr lang="en-US" altLang="zh-CN" noProof="0" dirty="0"/>
          </a:p>
          <a:p>
            <a:pPr lvl="2"/>
            <a:r>
              <a:rPr lang="en-US" altLang="zh-CN" noProof="0" dirty="0"/>
              <a:t>Click here to add content</a:t>
            </a:r>
            <a:endParaRPr lang="en-US" altLang="zh-CN" noProof="0" dirty="0"/>
          </a:p>
        </p:txBody>
      </p:sp>
      <p:sp>
        <p:nvSpPr>
          <p:cNvPr id="686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3903" y="765609"/>
            <a:ext cx="5931493" cy="33369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180975" indent="-180975" algn="l" rtl="0" eaLnBrk="1" fontAlgn="base" hangingPunct="1">
      <a:lnSpc>
        <a:spcPct val="125000"/>
      </a:lnSpc>
      <a:spcBef>
        <a:spcPct val="0"/>
      </a:spcBef>
      <a:spcAft>
        <a:spcPts val="600"/>
      </a:spcAft>
      <a:buSzPct val="60000"/>
      <a:buFont typeface="Wingdings" panose="05000000000000000000" pitchFamily="2" charset="2"/>
      <a:buChar char="l"/>
      <a:defRPr sz="1100" kern="1200">
        <a:solidFill>
          <a:schemeClr val="tx1"/>
        </a:solidFill>
        <a:latin typeface="方正兰亭黑简体" panose="02000000000000000000" pitchFamily="2" charset="-122"/>
        <a:ea typeface="方正兰亭黑简体" panose="02000000000000000000" pitchFamily="2" charset="-122"/>
        <a:cs typeface="+mn-cs"/>
      </a:defRPr>
    </a:lvl1pPr>
    <a:lvl2pPr marL="541655" indent="-180975" algn="l" rtl="0" eaLnBrk="1" fontAlgn="base" hangingPunct="1">
      <a:lnSpc>
        <a:spcPct val="125000"/>
      </a:lnSpc>
      <a:spcBef>
        <a:spcPct val="0"/>
      </a:spcBef>
      <a:spcAft>
        <a:spcPts val="600"/>
      </a:spcAft>
      <a:buSzPct val="50000"/>
      <a:buFont typeface="Wingdings" panose="05000000000000000000" pitchFamily="2" charset="2"/>
      <a:buChar char="p"/>
      <a:defRPr sz="1100" kern="1200">
        <a:solidFill>
          <a:schemeClr val="tx1"/>
        </a:solidFill>
        <a:latin typeface="方正兰亭黑简体" panose="02000000000000000000" pitchFamily="2" charset="-122"/>
        <a:ea typeface="方正兰亭黑简体" panose="02000000000000000000" pitchFamily="2" charset="-122"/>
        <a:cs typeface="+mn-cs"/>
      </a:defRPr>
    </a:lvl2pPr>
    <a:lvl3pPr marL="895350" indent="-174625" algn="l" rtl="0" eaLnBrk="1" fontAlgn="base" hangingPunct="1">
      <a:lnSpc>
        <a:spcPct val="125000"/>
      </a:lnSpc>
      <a:spcBef>
        <a:spcPct val="0"/>
      </a:spcBef>
      <a:spcAft>
        <a:spcPts val="600"/>
      </a:spcAft>
      <a:buSzPct val="50000"/>
      <a:buFont typeface="Wingdings" panose="05000000000000000000" pitchFamily="2" charset="2"/>
      <a:buChar char="n"/>
      <a:defRPr sz="1100" kern="1200">
        <a:solidFill>
          <a:schemeClr val="tx1"/>
        </a:solidFill>
        <a:latin typeface="方正兰亭黑简体" panose="02000000000000000000" pitchFamily="2" charset="-122"/>
        <a:ea typeface="方正兰亭黑简体" panose="02000000000000000000" pitchFamily="2" charset="-122"/>
        <a:cs typeface="+mn-cs"/>
      </a:defRPr>
    </a:lvl3pPr>
    <a:lvl4pPr marL="1600200" indent="-228600" algn="just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FrutigerNext LT Regular" pitchFamily="34" charset="0"/>
        <a:ea typeface="华文细黑" pitchFamily="2" charset="-122"/>
        <a:cs typeface="+mn-cs"/>
      </a:defRPr>
    </a:lvl4pPr>
    <a:lvl5pPr marL="2057400" indent="-228600" algn="just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FrutigerNext LT Regular" pitchFamily="34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每条发布到</a:t>
            </a:r>
            <a:r>
              <a:rPr lang="en-US" altLang="zh-CN" smtClean="0"/>
              <a:t>Kafka</a:t>
            </a:r>
            <a:r>
              <a:rPr lang="zh-CN" altLang="en-US" smtClean="0"/>
              <a:t>的消息都有一个类别，这个类别被称为</a:t>
            </a:r>
            <a:r>
              <a:rPr lang="en-US" altLang="zh-CN" smtClean="0"/>
              <a:t>Topic</a:t>
            </a:r>
            <a:r>
              <a:rPr lang="zh-CN" altLang="en-US" smtClean="0"/>
              <a:t>，也可以理解为一个存储消息的队列。例如：天气作为一个</a:t>
            </a:r>
            <a:r>
              <a:rPr lang="en-US" altLang="zh-CN" smtClean="0"/>
              <a:t>Topic</a:t>
            </a:r>
            <a:r>
              <a:rPr lang="zh-CN" altLang="en-US" smtClean="0"/>
              <a:t>，每天的温度消息就可以存储在“天气”这个队列里。</a:t>
            </a:r>
            <a:endParaRPr lang="en-US" altLang="zh-CN" smtClean="0"/>
          </a:p>
          <a:p>
            <a:r>
              <a:rPr lang="zh-CN" altLang="en-US" smtClean="0"/>
              <a:t>图片中的蓝色框为</a:t>
            </a:r>
            <a:r>
              <a:rPr lang="en-US" altLang="zh-CN" smtClean="0"/>
              <a:t>Kafka</a:t>
            </a:r>
            <a:r>
              <a:rPr lang="zh-CN" altLang="en-US" smtClean="0"/>
              <a:t>的一个</a:t>
            </a:r>
            <a:r>
              <a:rPr lang="en-US" altLang="zh-CN" smtClean="0"/>
              <a:t>Topic</a:t>
            </a:r>
            <a:r>
              <a:rPr lang="zh-CN" altLang="en-US" smtClean="0"/>
              <a:t>，即可以理解为一个队列，每个格子代表一条消息。生产者产生的消息逐条放到</a:t>
            </a:r>
            <a:r>
              <a:rPr lang="en-US" altLang="zh-CN" smtClean="0"/>
              <a:t>Topic</a:t>
            </a:r>
            <a:r>
              <a:rPr lang="zh-CN" altLang="en-US" smtClean="0"/>
              <a:t>的末尾。消费者从左至右顺序读取消息，使用</a:t>
            </a:r>
            <a:r>
              <a:rPr lang="en-US" altLang="zh-CN" smtClean="0"/>
              <a:t>Offset</a:t>
            </a:r>
            <a:r>
              <a:rPr lang="zh-CN" altLang="en-US" smtClean="0"/>
              <a:t>来记录读取的位置。</a:t>
            </a:r>
            <a:endParaRPr lang="en-US" altLang="zh-CN" smtClean="0"/>
          </a:p>
          <a:p>
            <a:endParaRPr lang="zh-CN" altLang="en-US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每个</a:t>
            </a:r>
            <a:r>
              <a:rPr lang="en-US" altLang="zh-CN" smtClean="0"/>
              <a:t>topic</a:t>
            </a:r>
            <a:r>
              <a:rPr lang="zh-CN" altLang="en-US" smtClean="0"/>
              <a:t>被分成多个</a:t>
            </a:r>
            <a:r>
              <a:rPr lang="en-US" altLang="zh-CN" smtClean="0"/>
              <a:t>partition(</a:t>
            </a:r>
            <a:r>
              <a:rPr lang="zh-CN" altLang="en-US" smtClean="0"/>
              <a:t>区</a:t>
            </a:r>
            <a:r>
              <a:rPr lang="en-US" altLang="zh-CN" smtClean="0"/>
              <a:t>),</a:t>
            </a:r>
            <a:r>
              <a:rPr lang="zh-CN" altLang="en-US" smtClean="0"/>
              <a:t>每个</a:t>
            </a:r>
            <a:r>
              <a:rPr lang="en-US" altLang="zh-CN" smtClean="0"/>
              <a:t>partition</a:t>
            </a:r>
            <a:r>
              <a:rPr lang="zh-CN" altLang="en-US" smtClean="0"/>
              <a:t>在存储层面对应一个</a:t>
            </a:r>
            <a:r>
              <a:rPr lang="en-US" altLang="zh-CN" smtClean="0"/>
              <a:t>log</a:t>
            </a:r>
            <a:r>
              <a:rPr lang="zh-CN" altLang="en-US" smtClean="0"/>
              <a:t>文件，</a:t>
            </a:r>
            <a:r>
              <a:rPr lang="en-US" altLang="zh-CN" smtClean="0"/>
              <a:t>log</a:t>
            </a:r>
            <a:r>
              <a:rPr lang="zh-CN" altLang="en-US" smtClean="0"/>
              <a:t>文件中记录了所有的消息数据。</a:t>
            </a:r>
            <a:endParaRPr lang="zh-CN" altLang="en-US" smtClean="0"/>
          </a:p>
          <a:p>
            <a:r>
              <a:rPr lang="zh-CN" altLang="en-US" smtClean="0"/>
              <a:t>引入</a:t>
            </a:r>
            <a:r>
              <a:rPr lang="en-US" altLang="zh-CN" smtClean="0"/>
              <a:t>Partition</a:t>
            </a:r>
            <a:r>
              <a:rPr lang="zh-CN" altLang="en-US" smtClean="0"/>
              <a:t>机制，保证了</a:t>
            </a:r>
            <a:r>
              <a:rPr lang="en-US" altLang="zh-CN" smtClean="0"/>
              <a:t>Kafka</a:t>
            </a:r>
            <a:r>
              <a:rPr lang="zh-CN" altLang="en-US" smtClean="0"/>
              <a:t>的高吞吐能力，因为</a:t>
            </a:r>
            <a:r>
              <a:rPr lang="en-US" altLang="zh-CN" smtClean="0"/>
              <a:t>Topic</a:t>
            </a:r>
            <a:r>
              <a:rPr lang="zh-CN" altLang="en-US" smtClean="0"/>
              <a:t>的多个</a:t>
            </a:r>
            <a:r>
              <a:rPr lang="en-US" altLang="zh-CN" smtClean="0"/>
              <a:t>Partition</a:t>
            </a:r>
            <a:r>
              <a:rPr lang="zh-CN" altLang="en-US" smtClean="0"/>
              <a:t>分布在不同的</a:t>
            </a:r>
            <a:r>
              <a:rPr lang="en-US" altLang="zh-CN" smtClean="0"/>
              <a:t>Kafka</a:t>
            </a:r>
            <a:r>
              <a:rPr lang="zh-CN" altLang="en-US" smtClean="0"/>
              <a:t>节点上，这样一来多个客户端（</a:t>
            </a:r>
            <a:r>
              <a:rPr lang="en-US" altLang="zh-CN" smtClean="0"/>
              <a:t>Producer</a:t>
            </a:r>
            <a:r>
              <a:rPr lang="zh-CN" altLang="en-US" smtClean="0"/>
              <a:t>和</a:t>
            </a:r>
            <a:r>
              <a:rPr lang="en-US" altLang="zh-CN" smtClean="0"/>
              <a:t>Consumer</a:t>
            </a:r>
            <a:r>
              <a:rPr lang="zh-CN" altLang="en-US" smtClean="0"/>
              <a:t>）就可以并发访问不同的节点对一个</a:t>
            </a:r>
            <a:r>
              <a:rPr lang="en-US" altLang="zh-CN" smtClean="0"/>
              <a:t>Topic</a:t>
            </a:r>
            <a:r>
              <a:rPr lang="zh-CN" altLang="en-US" smtClean="0"/>
              <a:t>进行消息的读写。</a:t>
            </a:r>
            <a:endParaRPr lang="zh-CN" altLang="en-US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任何发布到此</a:t>
            </a:r>
            <a:r>
              <a:rPr lang="en-US" altLang="zh-CN" smtClean="0"/>
              <a:t>Partition</a:t>
            </a:r>
            <a:r>
              <a:rPr lang="zh-CN" altLang="en-US" smtClean="0"/>
              <a:t>的消息都会被直接追加到</a:t>
            </a:r>
            <a:r>
              <a:rPr lang="en-US" altLang="zh-CN" smtClean="0"/>
              <a:t>log</a:t>
            </a:r>
            <a:r>
              <a:rPr lang="zh-CN" altLang="en-US" smtClean="0"/>
              <a:t>文件的尾部。</a:t>
            </a:r>
            <a:endParaRPr lang="en-US" altLang="zh-CN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marR="0" lvl="0" indent="-180975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buSzPct val="60000"/>
              <a:buFont typeface="Wingdings" panose="05000000000000000000" pitchFamily="2" charset="2"/>
              <a:buChar char="l"/>
              <a:defRPr/>
            </a:pPr>
            <a:r>
              <a:rPr lang="en-US" altLang="zh-CN" smtClean="0">
                <a:sym typeface="Microsoft YaHei" charset="-122"/>
              </a:rPr>
              <a:t>Consumer group A</a:t>
            </a:r>
            <a:r>
              <a:rPr lang="zh-CN" altLang="en-US" smtClean="0">
                <a:sym typeface="Microsoft YaHei" charset="-122"/>
              </a:rPr>
              <a:t>有两个消费者来读取</a:t>
            </a:r>
            <a:r>
              <a:rPr lang="en-US" altLang="zh-CN" smtClean="0">
                <a:sym typeface="Microsoft YaHei" charset="-122"/>
              </a:rPr>
              <a:t>4</a:t>
            </a:r>
            <a:r>
              <a:rPr lang="zh-CN" altLang="en-US" smtClean="0">
                <a:sym typeface="Microsoft YaHei" charset="-122"/>
              </a:rPr>
              <a:t>个</a:t>
            </a:r>
            <a:r>
              <a:rPr lang="en-US" altLang="zh-CN" smtClean="0">
                <a:sym typeface="Microsoft YaHei" charset="-122"/>
              </a:rPr>
              <a:t>Partition</a:t>
            </a:r>
            <a:r>
              <a:rPr lang="zh-CN" altLang="en-US" smtClean="0">
                <a:sym typeface="Microsoft YaHei" charset="-122"/>
              </a:rPr>
              <a:t>中数据；</a:t>
            </a:r>
            <a:r>
              <a:rPr lang="en-US" altLang="zh-CN" smtClean="0">
                <a:sym typeface="Microsoft YaHei" charset="-122"/>
              </a:rPr>
              <a:t>Consumer group B </a:t>
            </a:r>
            <a:r>
              <a:rPr lang="zh-CN" altLang="en-US" smtClean="0">
                <a:sym typeface="Microsoft YaHei" charset="-122"/>
              </a:rPr>
              <a:t>有四个消费者来读取</a:t>
            </a:r>
            <a:r>
              <a:rPr lang="en-US" altLang="zh-CN" smtClean="0">
                <a:sym typeface="Microsoft YaHei" charset="-122"/>
              </a:rPr>
              <a:t>4</a:t>
            </a:r>
            <a:r>
              <a:rPr lang="zh-CN" altLang="en-US" smtClean="0">
                <a:sym typeface="Microsoft YaHei" charset="-122"/>
              </a:rPr>
              <a:t>个</a:t>
            </a:r>
            <a:r>
              <a:rPr lang="en-US" altLang="zh-CN" smtClean="0">
                <a:sym typeface="Microsoft YaHei" charset="-122"/>
              </a:rPr>
              <a:t>Partition</a:t>
            </a:r>
            <a:r>
              <a:rPr lang="zh-CN" altLang="en-US" smtClean="0">
                <a:sym typeface="Microsoft YaHei" charset="-122"/>
              </a:rPr>
              <a:t>中数据。 </a:t>
            </a:r>
            <a:endParaRPr lang="en-US" altLang="zh-CN" smtClean="0">
              <a:sym typeface="Microsoft YaHei" charset="-122"/>
            </a:endParaRPr>
          </a:p>
          <a:p>
            <a:endParaRPr lang="en-US" altLang="zh-CN" smtClean="0"/>
          </a:p>
          <a:p>
            <a:r>
              <a:rPr lang="en-US" altLang="zh-CN" smtClean="0"/>
              <a:t>Topic</a:t>
            </a:r>
            <a:r>
              <a:rPr lang="zh-CN" altLang="en-US" smtClean="0"/>
              <a:t>的</a:t>
            </a:r>
            <a:r>
              <a:rPr lang="en-US" altLang="zh-CN" smtClean="0"/>
              <a:t>Partition</a:t>
            </a:r>
            <a:r>
              <a:rPr lang="zh-CN" altLang="en-US" smtClean="0"/>
              <a:t>数量可以在创建时配置。 </a:t>
            </a:r>
            <a:endParaRPr lang="en-US" altLang="zh-CN" smtClean="0"/>
          </a:p>
          <a:p>
            <a:r>
              <a:rPr lang="en-US" altLang="zh-CN" smtClean="0"/>
              <a:t>Partition</a:t>
            </a:r>
            <a:r>
              <a:rPr lang="zh-CN" altLang="en-US" smtClean="0"/>
              <a:t>数量决定了每个</a:t>
            </a:r>
            <a:r>
              <a:rPr lang="en-US" altLang="zh-CN" smtClean="0"/>
              <a:t>Consumer group</a:t>
            </a:r>
            <a:r>
              <a:rPr lang="zh-CN" altLang="en-US" smtClean="0"/>
              <a:t>中并发消费者的最大数量。 </a:t>
            </a:r>
            <a:endParaRPr lang="en-US" altLang="zh-CN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副本特性：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副本以分区为单位。每个分区都有各自的主副本和从副本。 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主副本叫做</a:t>
            </a:r>
            <a:r>
              <a:rPr lang="en-US" altLang="zh-CN" dirty="0" smtClean="0"/>
              <a:t>Leader</a:t>
            </a:r>
            <a:r>
              <a:rPr lang="zh-CN" altLang="en-US" dirty="0" smtClean="0"/>
              <a:t>，从副本叫做</a:t>
            </a:r>
            <a:r>
              <a:rPr lang="en-US" altLang="zh-CN" dirty="0" smtClean="0"/>
              <a:t>Follower</a:t>
            </a:r>
            <a:r>
              <a:rPr lang="zh-CN" altLang="en-US" dirty="0" smtClean="0"/>
              <a:t>。</a:t>
            </a:r>
            <a:r>
              <a:rPr lang="en-US" altLang="zh-CN" dirty="0" smtClean="0"/>
              <a:t>Follower</a:t>
            </a:r>
            <a:r>
              <a:rPr lang="zh-CN" altLang="en-US" dirty="0" smtClean="0"/>
              <a:t>通过拉取的方式从</a:t>
            </a:r>
            <a:r>
              <a:rPr lang="en-US" altLang="zh-CN" dirty="0" smtClean="0"/>
              <a:t>Leader</a:t>
            </a:r>
            <a:r>
              <a:rPr lang="zh-CN" altLang="en-US" dirty="0" smtClean="0"/>
              <a:t>中同步数据。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消费者和生产者都是从</a:t>
            </a:r>
            <a:r>
              <a:rPr lang="en-US" altLang="zh-CN" dirty="0" smtClean="0"/>
              <a:t>Leader</a:t>
            </a:r>
            <a:r>
              <a:rPr lang="zh-CN" altLang="en-US" dirty="0" smtClean="0"/>
              <a:t>中读写数据，不与</a:t>
            </a:r>
            <a:r>
              <a:rPr lang="en-US" altLang="zh-CN" dirty="0" smtClean="0"/>
              <a:t>Follower</a:t>
            </a:r>
            <a:r>
              <a:rPr lang="zh-CN" altLang="en-US" dirty="0" smtClean="0"/>
              <a:t>交互。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为了提高</a:t>
            </a:r>
            <a:r>
              <a:rPr lang="en-US" altLang="zh-CN" dirty="0" smtClean="0"/>
              <a:t>Kafka</a:t>
            </a:r>
            <a:r>
              <a:rPr lang="zh-CN" altLang="en-US" dirty="0" smtClean="0"/>
              <a:t>的容错性，</a:t>
            </a:r>
            <a:r>
              <a:rPr lang="en-US" altLang="zh-CN" dirty="0" smtClean="0"/>
              <a:t>Kafka</a:t>
            </a:r>
            <a:r>
              <a:rPr lang="zh-CN" altLang="en-US" dirty="0" smtClean="0"/>
              <a:t>支持</a:t>
            </a:r>
            <a:r>
              <a:rPr lang="en-US" altLang="zh-CN" dirty="0" smtClean="0"/>
              <a:t>Partition</a:t>
            </a:r>
            <a:r>
              <a:rPr lang="zh-CN" altLang="en-US" dirty="0" smtClean="0"/>
              <a:t>的复制策略，可以通过配置文件配置</a:t>
            </a:r>
            <a:r>
              <a:rPr lang="en-US" altLang="zh-CN" dirty="0" smtClean="0"/>
              <a:t>Partition</a:t>
            </a:r>
            <a:r>
              <a:rPr lang="zh-CN" altLang="en-US" dirty="0" smtClean="0"/>
              <a:t>的副本个数。</a:t>
            </a:r>
            <a:r>
              <a:rPr lang="en-US" altLang="zh-CN" dirty="0" smtClean="0"/>
              <a:t>Kafka</a:t>
            </a:r>
            <a:r>
              <a:rPr lang="zh-CN" altLang="en-US" dirty="0" smtClean="0"/>
              <a:t>针对</a:t>
            </a:r>
            <a:r>
              <a:rPr lang="en-US" altLang="zh-CN" dirty="0" smtClean="0"/>
              <a:t>Partition</a:t>
            </a:r>
            <a:r>
              <a:rPr lang="zh-CN" altLang="en-US" dirty="0" smtClean="0"/>
              <a:t>的复制同样需要选出一个</a:t>
            </a:r>
            <a:r>
              <a:rPr lang="en-US" altLang="zh-CN" dirty="0" smtClean="0"/>
              <a:t>Leader</a:t>
            </a:r>
            <a:r>
              <a:rPr lang="zh-CN" altLang="en-US" dirty="0" smtClean="0"/>
              <a:t>，同时由该</a:t>
            </a:r>
            <a:r>
              <a:rPr lang="en-US" altLang="zh-CN" dirty="0" smtClean="0"/>
              <a:t>Leader</a:t>
            </a:r>
            <a:r>
              <a:rPr lang="zh-CN" altLang="en-US" dirty="0" smtClean="0"/>
              <a:t>负责</a:t>
            </a:r>
            <a:r>
              <a:rPr lang="en-US" altLang="zh-CN" dirty="0" smtClean="0"/>
              <a:t>Partition</a:t>
            </a:r>
            <a:r>
              <a:rPr lang="zh-CN" altLang="en-US" dirty="0" smtClean="0"/>
              <a:t>的读写操作，其他的副本节点只是负责数据的同步。如果</a:t>
            </a:r>
            <a:r>
              <a:rPr lang="en-US" altLang="zh-CN" dirty="0" smtClean="0"/>
              <a:t>Leader</a:t>
            </a:r>
            <a:r>
              <a:rPr lang="zh-CN" altLang="en-US" dirty="0" smtClean="0"/>
              <a:t>失效，那么将会有其他</a:t>
            </a:r>
            <a:r>
              <a:rPr lang="en-US" altLang="zh-CN" dirty="0" smtClean="0"/>
              <a:t>follower</a:t>
            </a:r>
            <a:r>
              <a:rPr lang="zh-CN" altLang="en-US" dirty="0" smtClean="0"/>
              <a:t>来接管</a:t>
            </a:r>
            <a:r>
              <a:rPr lang="en-US" altLang="zh-CN" dirty="0" smtClean="0"/>
              <a:t>(</a:t>
            </a:r>
            <a:r>
              <a:rPr lang="zh-CN" altLang="en-US" dirty="0" smtClean="0"/>
              <a:t>成为新的</a:t>
            </a:r>
            <a:r>
              <a:rPr lang="en-US" altLang="zh-CN" dirty="0" smtClean="0"/>
              <a:t>Leader)</a:t>
            </a:r>
            <a:r>
              <a:rPr lang="zh-CN" altLang="en-US" dirty="0" smtClean="0"/>
              <a:t>，如果由于</a:t>
            </a:r>
            <a:r>
              <a:rPr lang="en-US" altLang="zh-CN" dirty="0" smtClean="0"/>
              <a:t>Follower</a:t>
            </a:r>
            <a:r>
              <a:rPr lang="zh-CN" altLang="en-US" dirty="0" smtClean="0"/>
              <a:t>自身的性能，或者网络原因导致同步的数据落后</a:t>
            </a:r>
            <a:r>
              <a:rPr lang="en-US" altLang="zh-CN" dirty="0" smtClean="0"/>
              <a:t>Leader</a:t>
            </a:r>
            <a:r>
              <a:rPr lang="zh-CN" altLang="en-US" dirty="0" smtClean="0"/>
              <a:t>太多，那么当</a:t>
            </a:r>
            <a:r>
              <a:rPr lang="en-US" altLang="zh-CN" dirty="0" smtClean="0"/>
              <a:t>Leader</a:t>
            </a:r>
            <a:r>
              <a:rPr lang="zh-CN" altLang="en-US" dirty="0" smtClean="0"/>
              <a:t>失效后，就不会将这个</a:t>
            </a:r>
            <a:r>
              <a:rPr lang="en-US" altLang="zh-CN" dirty="0" smtClean="0"/>
              <a:t>Follower</a:t>
            </a:r>
            <a:r>
              <a:rPr lang="zh-CN" altLang="en-US" dirty="0" smtClean="0"/>
              <a:t>选为</a:t>
            </a:r>
            <a:r>
              <a:rPr lang="en-US" altLang="zh-CN" dirty="0" smtClean="0"/>
              <a:t>Leader</a:t>
            </a:r>
            <a:r>
              <a:rPr lang="zh-CN" altLang="en-US" dirty="0" smtClean="0"/>
              <a:t>。由于</a:t>
            </a:r>
            <a:r>
              <a:rPr lang="en-US" altLang="zh-CN" dirty="0" smtClean="0"/>
              <a:t>Leader</a:t>
            </a:r>
            <a:r>
              <a:rPr lang="zh-CN" altLang="en-US" dirty="0" smtClean="0"/>
              <a:t>的</a:t>
            </a:r>
            <a:r>
              <a:rPr lang="en-US" altLang="zh-CN" dirty="0" smtClean="0"/>
              <a:t>Server</a:t>
            </a:r>
            <a:r>
              <a:rPr lang="zh-CN" altLang="en-US" dirty="0" smtClean="0"/>
              <a:t>承载了全部的请求压力</a:t>
            </a:r>
            <a:r>
              <a:rPr lang="en-US" altLang="zh-CN" dirty="0" smtClean="0"/>
              <a:t>,</a:t>
            </a:r>
            <a:r>
              <a:rPr lang="zh-CN" altLang="en-US" dirty="0" smtClean="0"/>
              <a:t>因此从集群的整体考虑</a:t>
            </a:r>
            <a:r>
              <a:rPr lang="en-US" altLang="zh-CN" dirty="0" smtClean="0"/>
              <a:t>,Kafka</a:t>
            </a:r>
            <a:r>
              <a:rPr lang="zh-CN" altLang="en-US" dirty="0" smtClean="0"/>
              <a:t>会将</a:t>
            </a:r>
            <a:r>
              <a:rPr lang="en-US" altLang="zh-CN" dirty="0" smtClean="0"/>
              <a:t>Leader</a:t>
            </a:r>
            <a:r>
              <a:rPr lang="zh-CN" altLang="en-US" dirty="0" smtClean="0"/>
              <a:t>均横的分散在每个实例上，来确保整体的性能稳定。一个</a:t>
            </a:r>
            <a:r>
              <a:rPr lang="en-US" altLang="zh-CN" dirty="0" smtClean="0"/>
              <a:t>Kafka</a:t>
            </a:r>
            <a:r>
              <a:rPr lang="zh-CN" altLang="en-US" dirty="0" smtClean="0"/>
              <a:t>集群各个节点间可能互为</a:t>
            </a:r>
            <a:r>
              <a:rPr lang="en-US" altLang="zh-CN" dirty="0" smtClean="0"/>
              <a:t>Leader</a:t>
            </a:r>
            <a:r>
              <a:rPr lang="zh-CN" altLang="en-US" dirty="0" smtClean="0"/>
              <a:t>和</a:t>
            </a:r>
            <a:r>
              <a:rPr lang="en-US" altLang="zh-CN" dirty="0" smtClean="0"/>
              <a:t>Flower</a:t>
            </a:r>
            <a:r>
              <a:rPr lang="zh-CN" altLang="en-US" dirty="0" smtClean="0"/>
              <a:t>。</a:t>
            </a:r>
            <a:endParaRPr lang="zh-CN" altLang="en-US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Kafka</a:t>
            </a:r>
            <a:r>
              <a:rPr lang="zh-CN" altLang="en-US" dirty="0" smtClean="0"/>
              <a:t>中</a:t>
            </a:r>
            <a:r>
              <a:rPr lang="en-US" altLang="zh-CN" dirty="0" smtClean="0"/>
              <a:t>partition replication</a:t>
            </a:r>
            <a:r>
              <a:rPr lang="zh-CN" altLang="en-US" dirty="0" smtClean="0"/>
              <a:t>之间同步数据，从</a:t>
            </a:r>
            <a:r>
              <a:rPr lang="en-US" altLang="zh-CN" dirty="0" smtClean="0"/>
              <a:t>partition</a:t>
            </a:r>
            <a:r>
              <a:rPr lang="zh-CN" altLang="en-US" dirty="0" smtClean="0"/>
              <a:t>的</a:t>
            </a:r>
            <a:r>
              <a:rPr lang="en-US" altLang="zh-CN" dirty="0" smtClean="0"/>
              <a:t>leader</a:t>
            </a:r>
            <a:r>
              <a:rPr lang="zh-CN" altLang="en-US" dirty="0" smtClean="0"/>
              <a:t>复制数据到</a:t>
            </a:r>
            <a:r>
              <a:rPr lang="en-US" altLang="zh-CN" dirty="0" smtClean="0"/>
              <a:t>follower</a:t>
            </a:r>
            <a:r>
              <a:rPr lang="zh-CN" altLang="en-US" dirty="0" smtClean="0"/>
              <a:t>只需要一个线程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ReplicaFetcherThread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，实际上复制是</a:t>
            </a:r>
            <a:r>
              <a:rPr lang="en-US" altLang="zh-CN" dirty="0" smtClean="0"/>
              <a:t>follower</a:t>
            </a:r>
            <a:r>
              <a:rPr lang="zh-CN" altLang="en-US" dirty="0" smtClean="0"/>
              <a:t>主动从</a:t>
            </a:r>
            <a:r>
              <a:rPr lang="en-US" altLang="zh-CN" dirty="0" smtClean="0"/>
              <a:t>leader</a:t>
            </a:r>
            <a:r>
              <a:rPr lang="zh-CN" altLang="en-US" dirty="0" smtClean="0"/>
              <a:t>批量拉取消息的，这极大提高了吞吐量。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kafka</a:t>
            </a:r>
            <a:r>
              <a:rPr lang="zh-CN" altLang="en-US" smtClean="0"/>
              <a:t>不是完全同步，也不是完全异步，是一种</a:t>
            </a:r>
            <a:r>
              <a:rPr lang="en-US" altLang="zh-CN" smtClean="0"/>
              <a:t>ISR</a:t>
            </a:r>
            <a:r>
              <a:rPr lang="zh-CN" altLang="en-US" smtClean="0"/>
              <a:t>机制：</a:t>
            </a:r>
            <a:endParaRPr lang="zh-CN" altLang="en-US" smtClean="0"/>
          </a:p>
          <a:p>
            <a:r>
              <a:rPr lang="en-US" altLang="zh-CN" smtClean="0"/>
              <a:t>1. leader</a:t>
            </a:r>
            <a:r>
              <a:rPr lang="zh-CN" altLang="en-US" smtClean="0"/>
              <a:t>会维护一个与其基本保持同步的</a:t>
            </a:r>
            <a:r>
              <a:rPr lang="en-US" altLang="zh-CN" smtClean="0"/>
              <a:t>Replica</a:t>
            </a:r>
            <a:r>
              <a:rPr lang="zh-CN" altLang="en-US" smtClean="0"/>
              <a:t>列表，该列表称为</a:t>
            </a:r>
            <a:r>
              <a:rPr lang="en-US" altLang="zh-CN" smtClean="0"/>
              <a:t>ISR(in-sync Replica)</a:t>
            </a:r>
            <a:r>
              <a:rPr lang="zh-CN" altLang="en-US" smtClean="0"/>
              <a:t>，每个</a:t>
            </a:r>
            <a:r>
              <a:rPr lang="en-US" altLang="zh-CN" smtClean="0"/>
              <a:t>Partition</a:t>
            </a:r>
            <a:r>
              <a:rPr lang="zh-CN" altLang="en-US" smtClean="0"/>
              <a:t>都会有一个</a:t>
            </a:r>
            <a:r>
              <a:rPr lang="en-US" altLang="zh-CN" smtClean="0"/>
              <a:t>ISR</a:t>
            </a:r>
            <a:r>
              <a:rPr lang="zh-CN" altLang="en-US" smtClean="0"/>
              <a:t>，而且是由</a:t>
            </a:r>
            <a:r>
              <a:rPr lang="en-US" altLang="zh-CN" smtClean="0"/>
              <a:t>leader</a:t>
            </a:r>
            <a:r>
              <a:rPr lang="zh-CN" altLang="en-US" smtClean="0"/>
              <a:t>动态维护</a:t>
            </a:r>
            <a:endParaRPr lang="zh-CN" altLang="en-US" smtClean="0"/>
          </a:p>
          <a:p>
            <a:r>
              <a:rPr lang="en-US" altLang="zh-CN" smtClean="0"/>
              <a:t>2. </a:t>
            </a:r>
            <a:r>
              <a:rPr lang="zh-CN" altLang="en-US" smtClean="0"/>
              <a:t>如果一个</a:t>
            </a:r>
            <a:r>
              <a:rPr lang="en-US" altLang="zh-CN" smtClean="0"/>
              <a:t>flower</a:t>
            </a:r>
            <a:r>
              <a:rPr lang="zh-CN" altLang="en-US" smtClean="0"/>
              <a:t>比一个</a:t>
            </a:r>
            <a:r>
              <a:rPr lang="en-US" altLang="zh-CN" smtClean="0"/>
              <a:t>leader</a:t>
            </a:r>
            <a:r>
              <a:rPr lang="zh-CN" altLang="en-US" smtClean="0"/>
              <a:t>落后太多，或者超过一定时间未发起数据复制请求，则</a:t>
            </a:r>
            <a:r>
              <a:rPr lang="en-US" altLang="zh-CN" smtClean="0"/>
              <a:t>leader</a:t>
            </a:r>
            <a:r>
              <a:rPr lang="zh-CN" altLang="en-US" smtClean="0"/>
              <a:t>将其重</a:t>
            </a:r>
            <a:r>
              <a:rPr lang="en-US" altLang="zh-CN" smtClean="0"/>
              <a:t>ISR</a:t>
            </a:r>
            <a:r>
              <a:rPr lang="zh-CN" altLang="en-US" smtClean="0"/>
              <a:t>中移除</a:t>
            </a:r>
            <a:r>
              <a:rPr lang="en-US" altLang="zh-CN" smtClean="0"/>
              <a:t>3. </a:t>
            </a:r>
            <a:r>
              <a:rPr lang="zh-CN" altLang="en-US" smtClean="0"/>
              <a:t>当</a:t>
            </a:r>
            <a:r>
              <a:rPr lang="en-US" altLang="zh-CN" smtClean="0"/>
              <a:t>ISR</a:t>
            </a:r>
            <a:r>
              <a:rPr lang="zh-CN" altLang="en-US" smtClean="0"/>
              <a:t>中所有</a:t>
            </a:r>
            <a:r>
              <a:rPr lang="en-US" altLang="zh-CN" smtClean="0"/>
              <a:t>Replica</a:t>
            </a:r>
            <a:r>
              <a:rPr lang="zh-CN" altLang="en-US" smtClean="0"/>
              <a:t>都向</a:t>
            </a:r>
            <a:r>
              <a:rPr lang="en-US" altLang="zh-CN" smtClean="0"/>
              <a:t>Leader</a:t>
            </a:r>
            <a:r>
              <a:rPr lang="zh-CN" altLang="en-US" smtClean="0"/>
              <a:t>发送</a:t>
            </a:r>
            <a:r>
              <a:rPr lang="en-US" altLang="zh-CN" smtClean="0"/>
              <a:t>ACK</a:t>
            </a:r>
            <a:r>
              <a:rPr lang="zh-CN" altLang="en-US" smtClean="0"/>
              <a:t>时，</a:t>
            </a:r>
            <a:r>
              <a:rPr lang="en-US" altLang="zh-CN" smtClean="0"/>
              <a:t>leader</a:t>
            </a:r>
            <a:r>
              <a:rPr lang="zh-CN" altLang="en-US" smtClean="0"/>
              <a:t>才</a:t>
            </a:r>
            <a:r>
              <a:rPr lang="en-US" altLang="zh-CN" smtClean="0"/>
              <a:t>commit</a:t>
            </a:r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仅有一次（</a:t>
            </a:r>
            <a:r>
              <a:rPr lang="en-US" altLang="zh-CN" smtClean="0"/>
              <a:t>Exactly Once</a:t>
            </a:r>
            <a:r>
              <a:rPr lang="zh-CN" altLang="en-US" smtClean="0"/>
              <a:t>） ：</a:t>
            </a:r>
            <a:r>
              <a:rPr lang="en-US" altLang="zh-CN" smtClean="0"/>
              <a:t>kafka</a:t>
            </a:r>
            <a:r>
              <a:rPr lang="zh-CN" altLang="en-US" smtClean="0"/>
              <a:t>尚未实现。</a:t>
            </a:r>
            <a:endParaRPr lang="en-US" altLang="zh-CN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为了使得</a:t>
            </a:r>
            <a:r>
              <a:rPr lang="en-US" altLang="zh-CN" smtClean="0"/>
              <a:t>Kafka</a:t>
            </a:r>
            <a:r>
              <a:rPr lang="zh-CN" altLang="en-US" smtClean="0"/>
              <a:t>的吞吐率可以线性提高，物理上把</a:t>
            </a:r>
            <a:r>
              <a:rPr lang="en-US" altLang="zh-CN" smtClean="0"/>
              <a:t>Topic</a:t>
            </a:r>
            <a:r>
              <a:rPr lang="zh-CN" altLang="en-US" smtClean="0"/>
              <a:t>分成一个或多个</a:t>
            </a:r>
            <a:r>
              <a:rPr lang="en-US" altLang="zh-CN" smtClean="0"/>
              <a:t>Partition</a:t>
            </a:r>
            <a:r>
              <a:rPr lang="zh-CN" altLang="en-US" smtClean="0"/>
              <a:t>，每个</a:t>
            </a:r>
            <a:r>
              <a:rPr lang="en-US" altLang="zh-CN" smtClean="0"/>
              <a:t>Partition</a:t>
            </a:r>
            <a:r>
              <a:rPr lang="zh-CN" altLang="en-US" smtClean="0"/>
              <a:t>在物理上对应一个文件夹，该文件夹下存储这个</a:t>
            </a:r>
            <a:r>
              <a:rPr lang="en-US" altLang="zh-CN" smtClean="0"/>
              <a:t>Partition</a:t>
            </a:r>
            <a:r>
              <a:rPr lang="zh-CN" altLang="en-US" smtClean="0"/>
              <a:t>的所有消息和索引文件。</a:t>
            </a:r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对于传统的</a:t>
            </a:r>
            <a:r>
              <a:rPr lang="en-US" altLang="zh-CN" smtClean="0"/>
              <a:t>message queue</a:t>
            </a:r>
            <a:r>
              <a:rPr lang="zh-CN" altLang="en-US" smtClean="0"/>
              <a:t>而言，一般会删除已经被消费的消息，而</a:t>
            </a:r>
            <a:r>
              <a:rPr lang="en-US" altLang="zh-CN" smtClean="0"/>
              <a:t>Kafka</a:t>
            </a:r>
            <a:r>
              <a:rPr lang="zh-CN" altLang="en-US" smtClean="0"/>
              <a:t>集群会保留所有的消息，无论其被消费与否。当然，因为磁盘限制，不可能永久保留所有数据（实际上也没必要），因此</a:t>
            </a:r>
            <a:r>
              <a:rPr lang="en-US" altLang="zh-CN" smtClean="0"/>
              <a:t>Kafka</a:t>
            </a:r>
            <a:r>
              <a:rPr lang="zh-CN" altLang="en-US" smtClean="0"/>
              <a:t>提供两种策略删除旧数据。</a:t>
            </a:r>
            <a:endParaRPr lang="en-US" altLang="zh-CN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ABCD</a:t>
            </a:r>
            <a:endParaRPr lang="en-US" altLang="zh-CN" smtClean="0"/>
          </a:p>
          <a:p>
            <a:r>
              <a:rPr lang="en-US" altLang="zh-CN" smtClean="0"/>
              <a:t>B</a:t>
            </a:r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由</a:t>
            </a:r>
            <a:r>
              <a:rPr lang="en-US" altLang="zh-CN" dirty="0" smtClean="0"/>
              <a:t>LinkedIn(领英)</a:t>
            </a:r>
            <a:r>
              <a:rPr lang="zh-CN" altLang="en-US" dirty="0" smtClean="0"/>
              <a:t>开发，并于</a:t>
            </a:r>
            <a:r>
              <a:rPr lang="en-US" altLang="zh-CN" dirty="0" smtClean="0"/>
              <a:t>2011</a:t>
            </a:r>
            <a:r>
              <a:rPr lang="zh-CN" altLang="en-US" dirty="0" smtClean="0"/>
              <a:t>年开源。</a:t>
            </a:r>
            <a:endParaRPr lang="en-US" altLang="zh-CN" dirty="0" smtClean="0"/>
          </a:p>
          <a:p>
            <a:r>
              <a:rPr lang="zh-CN" altLang="en-US" dirty="0" smtClean="0"/>
              <a:t>使用</a:t>
            </a:r>
            <a:r>
              <a:rPr lang="en-US" altLang="zh-CN" dirty="0" smtClean="0"/>
              <a:t>Scala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语言实现。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LinkedIn</a:t>
            </a:r>
            <a:r>
              <a:rPr lang="zh-CN" altLang="en-US" dirty="0" smtClean="0"/>
              <a:t>中，用作活动流和运营数据处理管道的基础。</a:t>
            </a:r>
            <a:endParaRPr lang="en-US" altLang="zh-CN" dirty="0" smtClean="0"/>
          </a:p>
          <a:p>
            <a:r>
              <a:rPr lang="zh-CN" altLang="en-US" dirty="0" smtClean="0"/>
              <a:t>现在已经被多家不同公司作为多种类型的数据管道和消息系统使用。</a:t>
            </a:r>
            <a:endParaRPr lang="en-US" altLang="zh-CN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一个典型的</a:t>
            </a:r>
            <a:r>
              <a:rPr lang="en-US" altLang="zh-CN" dirty="0" smtClean="0"/>
              <a:t>Kafka</a:t>
            </a:r>
            <a:r>
              <a:rPr lang="zh-CN" altLang="en-US" dirty="0" smtClean="0"/>
              <a:t>集群中包含若干</a:t>
            </a:r>
            <a:r>
              <a:rPr lang="en-US" altLang="zh-CN" dirty="0" smtClean="0"/>
              <a:t>Producer</a:t>
            </a:r>
            <a:r>
              <a:rPr lang="zh-CN" altLang="en-US" dirty="0" smtClean="0"/>
              <a:t>（可以是</a:t>
            </a:r>
            <a:r>
              <a:rPr lang="en-US" altLang="zh-CN" dirty="0" smtClean="0"/>
              <a:t>web</a:t>
            </a:r>
            <a:r>
              <a:rPr lang="zh-CN" altLang="en-US" dirty="0" smtClean="0"/>
              <a:t>前端产生的</a:t>
            </a:r>
            <a:r>
              <a:rPr lang="en-US" altLang="zh-CN" dirty="0" smtClean="0"/>
              <a:t>Page View</a:t>
            </a:r>
            <a:r>
              <a:rPr lang="zh-CN" altLang="en-US" dirty="0" smtClean="0"/>
              <a:t>，或者是服务器日志，系统</a:t>
            </a:r>
            <a:r>
              <a:rPr lang="en-US" altLang="zh-CN" dirty="0" smtClean="0"/>
              <a:t>CPU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Memory</a:t>
            </a:r>
            <a:r>
              <a:rPr lang="zh-CN" altLang="en-US" dirty="0" smtClean="0"/>
              <a:t>等），若干</a:t>
            </a:r>
            <a:r>
              <a:rPr lang="en-US" altLang="zh-CN" dirty="0" smtClean="0"/>
              <a:t>Broker</a:t>
            </a:r>
            <a:r>
              <a:rPr lang="zh-CN" altLang="en-US" dirty="0" smtClean="0"/>
              <a:t>（</a:t>
            </a:r>
            <a:r>
              <a:rPr lang="en-US" altLang="zh-CN" dirty="0" smtClean="0"/>
              <a:t>Kafka</a:t>
            </a:r>
            <a:r>
              <a:rPr lang="zh-CN" altLang="en-US" dirty="0" smtClean="0"/>
              <a:t>支持水平扩展，一般</a:t>
            </a:r>
            <a:r>
              <a:rPr lang="en-US" altLang="zh-CN" dirty="0" smtClean="0"/>
              <a:t>broker(</a:t>
            </a:r>
            <a:r>
              <a:rPr lang="zh-CN" altLang="en-US" dirty="0" smtClean="0"/>
              <a:t>代理</a:t>
            </a:r>
            <a:r>
              <a:rPr lang="en-US" altLang="zh-CN" dirty="0" smtClean="0"/>
              <a:t>)</a:t>
            </a:r>
            <a:r>
              <a:rPr lang="zh-CN" altLang="en-US" dirty="0" smtClean="0"/>
              <a:t>数量越多，集群吞吐率越高），若干</a:t>
            </a:r>
            <a:r>
              <a:rPr lang="en-US" altLang="zh-CN" dirty="0" smtClean="0"/>
              <a:t>Consumer</a:t>
            </a:r>
            <a:r>
              <a:rPr lang="zh-CN" altLang="en-US" dirty="0" smtClean="0"/>
              <a:t>，以及一个</a:t>
            </a:r>
            <a:r>
              <a:rPr lang="en-US" altLang="zh-CN" dirty="0" smtClean="0"/>
              <a:t>Zookeeper</a:t>
            </a:r>
            <a:r>
              <a:rPr lang="zh-CN" altLang="en-US" dirty="0" smtClean="0"/>
              <a:t>集群。</a:t>
            </a:r>
            <a:r>
              <a:rPr lang="en-US" altLang="zh-CN" dirty="0" smtClean="0"/>
              <a:t>Kafka</a:t>
            </a:r>
            <a:r>
              <a:rPr lang="zh-CN" altLang="en-US" dirty="0" smtClean="0"/>
              <a:t>通过</a:t>
            </a:r>
            <a:r>
              <a:rPr lang="en-US" altLang="zh-CN" dirty="0" smtClean="0"/>
              <a:t>Zookeeper</a:t>
            </a:r>
            <a:r>
              <a:rPr lang="zh-CN" altLang="en-US" dirty="0" smtClean="0"/>
              <a:t>管理集群配置，选举</a:t>
            </a:r>
            <a:r>
              <a:rPr lang="en-US" altLang="zh-CN" dirty="0" smtClean="0"/>
              <a:t>Leader</a:t>
            </a:r>
            <a:r>
              <a:rPr lang="zh-CN" altLang="en-US" dirty="0" smtClean="0"/>
              <a:t>，以及在</a:t>
            </a:r>
            <a:r>
              <a:rPr lang="en-US" altLang="zh-CN" dirty="0" smtClean="0"/>
              <a:t>Consumer</a:t>
            </a:r>
            <a:r>
              <a:rPr lang="zh-CN" altLang="en-US" dirty="0" smtClean="0"/>
              <a:t>发生变化时进行</a:t>
            </a:r>
            <a:r>
              <a:rPr lang="en-US" altLang="zh-CN" dirty="0" smtClean="0"/>
              <a:t>rebalance</a:t>
            </a:r>
            <a:r>
              <a:rPr lang="zh-CN" altLang="en-US" dirty="0" smtClean="0"/>
              <a:t>。</a:t>
            </a:r>
            <a:r>
              <a:rPr lang="en-US" altLang="zh-CN" dirty="0" smtClean="0"/>
              <a:t>Producer</a:t>
            </a:r>
            <a:r>
              <a:rPr lang="zh-CN" altLang="en-US" dirty="0" smtClean="0"/>
              <a:t>使用</a:t>
            </a:r>
            <a:r>
              <a:rPr lang="en-US" altLang="zh-CN" dirty="0" smtClean="0"/>
              <a:t>push</a:t>
            </a:r>
            <a:r>
              <a:rPr lang="zh-CN" altLang="en-US" dirty="0" smtClean="0"/>
              <a:t>模式将消息发布到</a:t>
            </a:r>
            <a:r>
              <a:rPr lang="en-US" altLang="zh-CN" dirty="0" smtClean="0"/>
              <a:t>Broker</a:t>
            </a:r>
            <a:r>
              <a:rPr lang="zh-CN" altLang="en-US" dirty="0" smtClean="0"/>
              <a:t>，</a:t>
            </a:r>
            <a:r>
              <a:rPr lang="en-US" altLang="zh-CN" dirty="0" smtClean="0"/>
              <a:t>Consumer</a:t>
            </a:r>
            <a:r>
              <a:rPr lang="zh-CN" altLang="en-US" dirty="0" smtClean="0"/>
              <a:t>使用</a:t>
            </a:r>
            <a:r>
              <a:rPr lang="en-US" altLang="zh-CN" dirty="0" smtClean="0"/>
              <a:t>pull</a:t>
            </a:r>
            <a:r>
              <a:rPr lang="zh-CN" altLang="en-US" dirty="0" smtClean="0"/>
              <a:t>模式从</a:t>
            </a:r>
            <a:r>
              <a:rPr lang="en-US" altLang="zh-CN" dirty="0" smtClean="0"/>
              <a:t>Broker</a:t>
            </a:r>
            <a:r>
              <a:rPr lang="zh-CN" altLang="en-US" dirty="0" smtClean="0"/>
              <a:t>订阅并消费消息。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Broker</a:t>
            </a:r>
            <a:r>
              <a:rPr lang="zh-CN" altLang="zh-CN" dirty="0" smtClean="0"/>
              <a:t>：</a:t>
            </a:r>
            <a:r>
              <a:rPr lang="en-US" altLang="zh-CN" dirty="0" smtClean="0"/>
              <a:t>Kafka</a:t>
            </a:r>
            <a:r>
              <a:rPr lang="zh-CN" altLang="zh-CN" dirty="0" smtClean="0"/>
              <a:t>集群包含一个或多个服务实例，这</a:t>
            </a:r>
            <a:r>
              <a:rPr lang="zh-CN" altLang="en-US" dirty="0" smtClean="0"/>
              <a:t>些</a:t>
            </a:r>
            <a:r>
              <a:rPr lang="zh-CN" altLang="zh-CN" dirty="0" smtClean="0"/>
              <a:t>服务实例被称为</a:t>
            </a:r>
            <a:r>
              <a:rPr lang="en-US" altLang="zh-CN" dirty="0" smtClean="0"/>
              <a:t>Broker</a:t>
            </a:r>
            <a:r>
              <a:rPr lang="zh-CN" altLang="zh-CN" dirty="0" smtClean="0"/>
              <a:t>。</a:t>
            </a:r>
            <a:endParaRPr lang="zh-CN" altLang="zh-CN" dirty="0" smtClean="0"/>
          </a:p>
          <a:p>
            <a:pPr lvl="0"/>
            <a:r>
              <a:rPr lang="en-US" altLang="zh-CN" dirty="0" smtClean="0"/>
              <a:t>Producer</a:t>
            </a:r>
            <a:r>
              <a:rPr lang="zh-CN" altLang="zh-CN" dirty="0" smtClean="0"/>
              <a:t>：负责发布消息到</a:t>
            </a:r>
            <a:r>
              <a:rPr lang="en-US" altLang="zh-CN" dirty="0" smtClean="0"/>
              <a:t>Kafka Broker</a:t>
            </a:r>
            <a:r>
              <a:rPr lang="zh-CN" altLang="zh-CN" dirty="0" smtClean="0"/>
              <a:t>。</a:t>
            </a:r>
            <a:endParaRPr lang="zh-CN" altLang="zh-CN" dirty="0" smtClean="0"/>
          </a:p>
          <a:p>
            <a:pPr lvl="0"/>
            <a:r>
              <a:rPr lang="en-US" altLang="zh-CN" dirty="0" smtClean="0"/>
              <a:t>Consumer</a:t>
            </a:r>
            <a:r>
              <a:rPr lang="zh-CN" altLang="zh-CN" dirty="0" smtClean="0"/>
              <a:t>：消息消费者，</a:t>
            </a:r>
            <a:r>
              <a:rPr lang="zh-CN" altLang="en-US" dirty="0" smtClean="0"/>
              <a:t>从</a:t>
            </a:r>
            <a:r>
              <a:rPr lang="en-US" altLang="zh-CN" dirty="0" smtClean="0"/>
              <a:t>Kafka Broker</a:t>
            </a:r>
            <a:r>
              <a:rPr lang="zh-CN" altLang="zh-CN" dirty="0" smtClean="0"/>
              <a:t>读取消息的客户端。</a:t>
            </a:r>
            <a:endParaRPr lang="en-US" altLang="zh-CN" dirty="0" smtClean="0"/>
          </a:p>
          <a:p>
            <a:endParaRPr lang="zh-CN" altLang="en-US" dirty="0" smtClean="0"/>
          </a:p>
          <a:p>
            <a:endParaRPr lang="zh-CN" altLang="zh-CN" dirty="0" smtClean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3"/>
          <p:cNvGraphicFramePr>
            <a:graphicFrameLocks noGrp="1"/>
          </p:cNvGraphicFramePr>
          <p:nvPr userDrawn="1"/>
        </p:nvGraphicFramePr>
        <p:xfrm>
          <a:off x="1007533" y="1254489"/>
          <a:ext cx="10464801" cy="1082675"/>
        </p:xfrm>
        <a:graphic>
          <a:graphicData uri="http://schemas.openxmlformats.org/drawingml/2006/table">
            <a:tbl>
              <a:tblPr/>
              <a:tblGrid>
                <a:gridCol w="3120249"/>
                <a:gridCol w="1968219"/>
                <a:gridCol w="3024336"/>
                <a:gridCol w="2351997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课程编码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适用产品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产品版本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课程版本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Group 21"/>
          <p:cNvGraphicFramePr>
            <a:graphicFrameLocks noGrp="1"/>
          </p:cNvGraphicFramePr>
          <p:nvPr userDrawn="1"/>
        </p:nvGraphicFramePr>
        <p:xfrm>
          <a:off x="1007533" y="2776901"/>
          <a:ext cx="10464800" cy="3038475"/>
        </p:xfrm>
        <a:graphic>
          <a:graphicData uri="http://schemas.openxmlformats.org/drawingml/2006/table">
            <a:tbl>
              <a:tblPr/>
              <a:tblGrid>
                <a:gridCol w="3120248"/>
                <a:gridCol w="1968219"/>
                <a:gridCol w="3024336"/>
                <a:gridCol w="2351997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作者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时间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审核人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新开发/优化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3" y="1825691"/>
            <a:ext cx="3120248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课程编码</a:t>
            </a:r>
            <a:endParaRPr lang="zh-CN" altLang="en-US" dirty="0"/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127781" y="1825691"/>
            <a:ext cx="196821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适用的产品</a:t>
            </a:r>
            <a:endParaRPr lang="zh-CN" altLang="en-US" dirty="0"/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825691"/>
            <a:ext cx="3024336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/>
              <a:t>V5R2</a:t>
            </a:r>
            <a:endParaRPr lang="zh-CN" altLang="en-US" dirty="0"/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120336" y="1825691"/>
            <a:ext cx="235199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/>
              <a:t>V1R1</a:t>
            </a:r>
            <a:endParaRPr lang="zh-CN" altLang="en-US" dirty="0"/>
          </a:p>
        </p:txBody>
      </p:sp>
      <p:sp>
        <p:nvSpPr>
          <p:cNvPr id="4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435" y="3373862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127781" y="3373862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5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373862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46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20336" y="3337858"/>
            <a:ext cx="2352261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新开发</a:t>
            </a:r>
            <a:endParaRPr lang="zh-CN" altLang="en-US" dirty="0"/>
          </a:p>
        </p:txBody>
      </p:sp>
      <p:sp>
        <p:nvSpPr>
          <p:cNvPr id="63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2803239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8258" tIns="39127" rIns="78258" bIns="39127" anchor="ctr"/>
          <a:lstStyle/>
          <a:p>
            <a:pPr algn="l" defTabSz="1001395" rt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90204" pitchFamily="34" charset="0"/>
              </a:rPr>
              <a:t>修订记录</a:t>
            </a:r>
            <a:endParaRPr lang="zh-CN" altLang="en-US" sz="35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anose="020B0604020202090204" pitchFamily="34" charset="0"/>
            </a:endParaRPr>
          </a:p>
        </p:txBody>
      </p:sp>
      <p:sp>
        <p:nvSpPr>
          <p:cNvPr id="64" name="Text Box 58"/>
          <p:cNvSpPr txBox="1">
            <a:spLocks noChangeArrowheads="1"/>
          </p:cNvSpPr>
          <p:nvPr userDrawn="1"/>
        </p:nvSpPr>
        <p:spPr bwMode="auto">
          <a:xfrm>
            <a:off x="8904312" y="296652"/>
            <a:ext cx="2772308" cy="7016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i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90204" pitchFamily="34" charset="0"/>
              </a:rPr>
              <a:t>本页不打印</a:t>
            </a:r>
            <a:endParaRPr lang="zh-CN" altLang="en-US" sz="4000" i="0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panose="020B0604020202090204" pitchFamily="34" charset="0"/>
            </a:endParaRP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7435" y="3877918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22" hasCustomPrompt="1"/>
          </p:nvPr>
        </p:nvSpPr>
        <p:spPr>
          <a:xfrm>
            <a:off x="4127781" y="3877918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3877918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24" hasCustomPrompt="1"/>
          </p:nvPr>
        </p:nvSpPr>
        <p:spPr>
          <a:xfrm>
            <a:off x="9120336" y="3841914"/>
            <a:ext cx="2352261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65" name="文本占位符 7"/>
          <p:cNvSpPr>
            <a:spLocks noGrp="1"/>
          </p:cNvSpPr>
          <p:nvPr>
            <p:ph type="body" sz="quarter" idx="25" hasCustomPrompt="1"/>
          </p:nvPr>
        </p:nvSpPr>
        <p:spPr>
          <a:xfrm>
            <a:off x="1007435" y="4345970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66" name="文本占位符 7"/>
          <p:cNvSpPr>
            <a:spLocks noGrp="1"/>
          </p:cNvSpPr>
          <p:nvPr>
            <p:ph type="body" sz="quarter" idx="26" hasCustomPrompt="1"/>
          </p:nvPr>
        </p:nvSpPr>
        <p:spPr>
          <a:xfrm>
            <a:off x="4127781" y="4345970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67" name="文本占位符 7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4345970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68" name="文本占位符 7"/>
          <p:cNvSpPr>
            <a:spLocks noGrp="1"/>
          </p:cNvSpPr>
          <p:nvPr>
            <p:ph type="body" sz="quarter" idx="28" hasCustomPrompt="1"/>
          </p:nvPr>
        </p:nvSpPr>
        <p:spPr>
          <a:xfrm>
            <a:off x="9120336" y="4345970"/>
            <a:ext cx="2352261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69" name="文本占位符 7"/>
          <p:cNvSpPr>
            <a:spLocks noGrp="1"/>
          </p:cNvSpPr>
          <p:nvPr>
            <p:ph type="body" sz="quarter" idx="29" hasCustomPrompt="1"/>
          </p:nvPr>
        </p:nvSpPr>
        <p:spPr>
          <a:xfrm>
            <a:off x="1007435" y="4886030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70" name="文本占位符 7"/>
          <p:cNvSpPr>
            <a:spLocks noGrp="1"/>
          </p:cNvSpPr>
          <p:nvPr>
            <p:ph type="body" sz="quarter" idx="30" hasCustomPrompt="1"/>
          </p:nvPr>
        </p:nvSpPr>
        <p:spPr>
          <a:xfrm>
            <a:off x="4127781" y="4886030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71" name="文本占位符 7"/>
          <p:cNvSpPr>
            <a:spLocks noGrp="1"/>
          </p:cNvSpPr>
          <p:nvPr>
            <p:ph type="body" sz="quarter" idx="31" hasCustomPrompt="1"/>
          </p:nvPr>
        </p:nvSpPr>
        <p:spPr>
          <a:xfrm>
            <a:off x="6096000" y="4886030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72" name="文本占位符 7"/>
          <p:cNvSpPr>
            <a:spLocks noGrp="1"/>
          </p:cNvSpPr>
          <p:nvPr>
            <p:ph type="body" sz="quarter" idx="32" hasCustomPrompt="1"/>
          </p:nvPr>
        </p:nvSpPr>
        <p:spPr>
          <a:xfrm>
            <a:off x="9120336" y="4886030"/>
            <a:ext cx="2352261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73" name="文本占位符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7435" y="5354082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74" name="文本占位符 7"/>
          <p:cNvSpPr>
            <a:spLocks noGrp="1"/>
          </p:cNvSpPr>
          <p:nvPr>
            <p:ph type="body" sz="quarter" idx="34" hasCustomPrompt="1"/>
          </p:nvPr>
        </p:nvSpPr>
        <p:spPr>
          <a:xfrm>
            <a:off x="4127781" y="5354082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75" name="文本占位符 7"/>
          <p:cNvSpPr>
            <a:spLocks noGrp="1"/>
          </p:cNvSpPr>
          <p:nvPr>
            <p:ph type="body" sz="quarter" idx="35" hasCustomPrompt="1"/>
          </p:nvPr>
        </p:nvSpPr>
        <p:spPr>
          <a:xfrm>
            <a:off x="6096000" y="5354082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76" name="文本占位符 7"/>
          <p:cNvSpPr>
            <a:spLocks noGrp="1"/>
          </p:cNvSpPr>
          <p:nvPr>
            <p:ph type="body" sz="quarter" idx="36" hasCustomPrompt="1"/>
          </p:nvPr>
        </p:nvSpPr>
        <p:spPr>
          <a:xfrm>
            <a:off x="9120336" y="5354082"/>
            <a:ext cx="2352261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marL="457200" marR="0" indent="-457200" algn="just" defTabSz="801370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+mj-lt"/>
              <a:buAutoNum type="arabicPeriod"/>
              <a:defRPr sz="2000">
                <a:latin typeface="+mn-ea"/>
                <a:ea typeface="+mn-ea"/>
                <a:cs typeface="Arial" panose="020B0604020202090204" pitchFamily="34" charset="0"/>
              </a:defRPr>
            </a:lvl1pPr>
            <a:lvl2pPr marL="401320" indent="0" algn="just">
              <a:buSzPct val="100000"/>
              <a:buFont typeface="+mj-lt"/>
              <a:buNone/>
              <a:defRPr sz="1800"/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5" name="TextBox 10"/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defTabSz="1001395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90204" pitchFamily="34" charset="0"/>
              </a:rPr>
              <a:t>思考题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anose="020B0604020202090204" pitchFamily="34" charset="0"/>
            </a:endParaRPr>
          </a:p>
        </p:txBody>
      </p:sp>
      <p:sp>
        <p:nvSpPr>
          <p:cNvPr id="8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11" name="Freeform 30"/>
            <p:cNvSpPr/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31"/>
            <p:cNvSpPr/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32"/>
            <p:cNvSpPr/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35"/>
            <p:cNvSpPr/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Freeform 38"/>
            <p:cNvSpPr/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39"/>
            <p:cNvSpPr/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Freeform 40"/>
            <p:cNvSpPr/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Freeform 41"/>
            <p:cNvSpPr/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Freeform 42"/>
            <p:cNvSpPr/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5" name="Freeform 6"/>
          <p:cNvSpPr/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6" name="Freeform 11"/>
          <p:cNvSpPr/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（可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9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此版式用于每一节的</a:t>
            </a:r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5" name="TextBox 10"/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defTabSz="1001395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90204" pitchFamily="34" charset="0"/>
              </a:rPr>
              <a:t>本节小结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anose="020B0604020202090204" pitchFamily="34" charset="0"/>
            </a:endParaRPr>
          </a:p>
        </p:txBody>
      </p:sp>
      <p:sp>
        <p:nvSpPr>
          <p:cNvPr id="9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defTabSz="1001395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90204" pitchFamily="34" charset="0"/>
              </a:rPr>
              <a:t>本章总结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anose="020B0604020202090204" pitchFamily="34" charset="0"/>
            </a:endParaRPr>
          </a:p>
        </p:txBody>
      </p:sp>
      <p:sp>
        <p:nvSpPr>
          <p:cNvPr id="9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911424" y="1232756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9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9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此版式用于提供给学员更多学习信息。</a:t>
            </a:r>
            <a:endParaRPr lang="zh-CN" altLang="en-US" dirty="0"/>
          </a:p>
        </p:txBody>
      </p:sp>
      <p:sp>
        <p:nvSpPr>
          <p:cNvPr id="5" name="TextBox 10"/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defTabSz="1001395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90204" pitchFamily="34" charset="0"/>
              </a:rPr>
              <a:t>更多信息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79376" y="480268"/>
            <a:ext cx="496581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9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8" name="TextBox 10"/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defTabSz="1001395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90204" pitchFamily="34" charset="0"/>
              </a:rPr>
              <a:t>学习推荐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anose="020B0604020202090204" pitchFamily="34" charset="0"/>
            </a:endParaRPr>
          </a:p>
        </p:txBody>
      </p:sp>
      <p:sp>
        <p:nvSpPr>
          <p:cNvPr id="9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56929"/>
            <a:ext cx="46196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12" name="Freeform 6"/>
            <p:cNvSpPr/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 t="17896" b="10658"/>
          <a:stretch>
            <a:fillRect/>
          </a:stretch>
        </p:blipFill>
        <p:spPr bwMode="auto">
          <a:xfrm>
            <a:off x="0" y="0"/>
            <a:ext cx="12193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1664" y="0"/>
            <a:ext cx="12192000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4234241" y="2642208"/>
            <a:ext cx="3971726" cy="1573584"/>
            <a:chOff x="4826327" y="2503488"/>
            <a:chExt cx="3971726" cy="1573584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4826327" y="3443951"/>
              <a:ext cx="3971726" cy="6331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78358" tIns="39179" rIns="78358" bIns="39179">
              <a:spAutoFit/>
            </a:bodyPr>
            <a:lstStyle/>
            <a:p>
              <a:pPr defTabSz="784225" eaLnBrk="0" hangingPunct="0">
                <a:buSzPct val="100000"/>
                <a:defRPr/>
              </a:pPr>
              <a:r>
                <a:rPr lang="zh-CN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Arial" panose="020B0604020202090204" pitchFamily="34" charset="0"/>
                  <a:sym typeface="FrutigerNext LT Regular" pitchFamily="34" charset="0"/>
                </a:rPr>
                <a:t>www.huawei.com</a:t>
              </a:r>
              <a:endParaRPr lang="zh-CN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90204" pitchFamily="34" charset="0"/>
                <a:sym typeface="FrutigerNext LT Regular" pitchFamily="34" charset="0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5820286" y="2503488"/>
              <a:ext cx="1735601" cy="9101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78358" tIns="39179" rIns="78358" bIns="39179">
              <a:spAutoFit/>
            </a:bodyPr>
            <a:lstStyle/>
            <a:p>
              <a:pPr defTabSz="784225" eaLnBrk="0" fontAlgn="base" hangingPunct="0">
                <a:buSzPct val="100000"/>
                <a:defRPr/>
              </a:pPr>
              <a:r>
                <a:rPr lang="zh-CN" altLang="en-US" sz="5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sym typeface="FrutigerNext LT Regular" pitchFamily="34" charset="0"/>
                </a:rPr>
                <a:t>谢 谢</a:t>
              </a:r>
              <a:endParaRPr lang="zh-CN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FrutigerNext LT Regular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 userDrawn="1"/>
        </p:nvSpPr>
        <p:spPr>
          <a:xfrm flipH="1">
            <a:off x="3436764" y="5156886"/>
            <a:ext cx="8755236" cy="1701113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直角三角形 3"/>
          <p:cNvSpPr/>
          <p:nvPr userDrawn="1"/>
        </p:nvSpPr>
        <p:spPr>
          <a:xfrm>
            <a:off x="0" y="3900488"/>
            <a:ext cx="9311124" cy="2957512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2970927" y="3484989"/>
            <a:ext cx="6472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 userDrawn="1"/>
        </p:nvSpPr>
        <p:spPr>
          <a:xfrm rot="512239">
            <a:off x="9594951" y="3414025"/>
            <a:ext cx="396044" cy="331356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>
          <a:xfrm rot="20371609">
            <a:off x="9070640" y="4274456"/>
            <a:ext cx="198022" cy="16567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151542">
            <a:off x="9172840" y="3921760"/>
            <a:ext cx="266490" cy="190487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3761573">
            <a:off x="8302848" y="4013072"/>
            <a:ext cx="719358" cy="508375"/>
          </a:xfrm>
          <a:prstGeom prst="triangle">
            <a:avLst/>
          </a:prstGeom>
          <a:solidFill>
            <a:srgbClr val="7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 userDrawn="1"/>
        </p:nvSpPr>
        <p:spPr>
          <a:xfrm rot="20371609">
            <a:off x="8762896" y="3783038"/>
            <a:ext cx="266490" cy="190487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 userDrawn="1"/>
        </p:nvSpPr>
        <p:spPr>
          <a:xfrm rot="512239">
            <a:off x="7344378" y="1385920"/>
            <a:ext cx="396044" cy="34141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 userDrawn="1"/>
        </p:nvSpPr>
        <p:spPr>
          <a:xfrm rot="20371609">
            <a:off x="7099606" y="1215888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 userDrawn="1"/>
        </p:nvSpPr>
        <p:spPr>
          <a:xfrm rot="3761573">
            <a:off x="2168700" y="4902698"/>
            <a:ext cx="741200" cy="50837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 userDrawn="1"/>
        </p:nvSpPr>
        <p:spPr>
          <a:xfrm rot="20371609">
            <a:off x="1864893" y="4622644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 userDrawn="1"/>
        </p:nvSpPr>
        <p:spPr>
          <a:xfrm rot="512239">
            <a:off x="1643270" y="5010322"/>
            <a:ext cx="396044" cy="341417"/>
          </a:xfrm>
          <a:prstGeom prst="triangle">
            <a:avLst/>
          </a:prstGeom>
          <a:solidFill>
            <a:srgbClr val="7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 userDrawn="1"/>
        </p:nvGrpSpPr>
        <p:grpSpPr>
          <a:xfrm>
            <a:off x="2086516" y="931484"/>
            <a:ext cx="4920498" cy="3744772"/>
            <a:chOff x="2026692" y="966848"/>
            <a:chExt cx="4920498" cy="3744772"/>
          </a:xfrm>
        </p:grpSpPr>
        <p:sp>
          <p:nvSpPr>
            <p:cNvPr id="7" name="任意多边形 6"/>
            <p:cNvSpPr/>
            <p:nvPr userDrawn="1"/>
          </p:nvSpPr>
          <p:spPr>
            <a:xfrm rot="2700000">
              <a:off x="2484685" y="508861"/>
              <a:ext cx="3744766" cy="4660752"/>
            </a:xfrm>
            <a:custGeom>
              <a:avLst/>
              <a:gdLst>
                <a:gd name="connsiteX0" fmla="*/ 4143589 w 4175818"/>
                <a:gd name="connsiteY0" fmla="*/ 1926265 h 4660752"/>
                <a:gd name="connsiteX1" fmla="*/ 4159704 w 4175818"/>
                <a:gd name="connsiteY1" fmla="*/ 1910151 h 4660752"/>
                <a:gd name="connsiteX2" fmla="*/ 4175818 w 4175818"/>
                <a:gd name="connsiteY2" fmla="*/ 1926265 h 4660752"/>
                <a:gd name="connsiteX3" fmla="*/ 0 w 4175818"/>
                <a:gd name="connsiteY3" fmla="*/ 969868 h 4660752"/>
                <a:gd name="connsiteX4" fmla="*/ 2734487 w 4175818"/>
                <a:gd name="connsiteY4" fmla="*/ 969868 h 4660752"/>
                <a:gd name="connsiteX5" fmla="*/ 2734487 w 4175818"/>
                <a:gd name="connsiteY5" fmla="*/ 0 h 4660752"/>
                <a:gd name="connsiteX6" fmla="*/ 3744766 w 4175818"/>
                <a:gd name="connsiteY6" fmla="*/ 0 h 4660752"/>
                <a:gd name="connsiteX7" fmla="*/ 2997159 w 4175818"/>
                <a:gd name="connsiteY7" fmla="*/ 747607 h 4660752"/>
                <a:gd name="connsiteX8" fmla="*/ 3847271 w 4175818"/>
                <a:gd name="connsiteY8" fmla="*/ 1597719 h 4660752"/>
                <a:gd name="connsiteX9" fmla="*/ 2621466 w 4175818"/>
                <a:gd name="connsiteY9" fmla="*/ 2823524 h 4660752"/>
                <a:gd name="connsiteX10" fmla="*/ 2933899 w 4175818"/>
                <a:gd name="connsiteY10" fmla="*/ 3135956 h 4660752"/>
                <a:gd name="connsiteX11" fmla="*/ 3690884 w 4175818"/>
                <a:gd name="connsiteY11" fmla="*/ 2378971 h 4660752"/>
                <a:gd name="connsiteX12" fmla="*/ 3690884 w 4175818"/>
                <a:gd name="connsiteY12" fmla="*/ 4660752 h 4660752"/>
                <a:gd name="connsiteX13" fmla="*/ 0 w 4175818"/>
                <a:gd name="connsiteY13" fmla="*/ 4660752 h 4660752"/>
                <a:gd name="connsiteX0-1" fmla="*/ 4175818 w 4175818"/>
                <a:gd name="connsiteY0-2" fmla="*/ 1926265 h 4660752"/>
                <a:gd name="connsiteX1-3" fmla="*/ 4159704 w 4175818"/>
                <a:gd name="connsiteY1-4" fmla="*/ 1910151 h 4660752"/>
                <a:gd name="connsiteX2-5" fmla="*/ 4175818 w 4175818"/>
                <a:gd name="connsiteY2-6" fmla="*/ 1926265 h 4660752"/>
                <a:gd name="connsiteX3-7" fmla="*/ 0 w 4175818"/>
                <a:gd name="connsiteY3-8" fmla="*/ 969868 h 4660752"/>
                <a:gd name="connsiteX4-9" fmla="*/ 2734487 w 4175818"/>
                <a:gd name="connsiteY4-10" fmla="*/ 969868 h 4660752"/>
                <a:gd name="connsiteX5-11" fmla="*/ 2734487 w 4175818"/>
                <a:gd name="connsiteY5-12" fmla="*/ 0 h 4660752"/>
                <a:gd name="connsiteX6-13" fmla="*/ 3744766 w 4175818"/>
                <a:gd name="connsiteY6-14" fmla="*/ 0 h 4660752"/>
                <a:gd name="connsiteX7-15" fmla="*/ 2997159 w 4175818"/>
                <a:gd name="connsiteY7-16" fmla="*/ 747607 h 4660752"/>
                <a:gd name="connsiteX8-17" fmla="*/ 3847271 w 4175818"/>
                <a:gd name="connsiteY8-18" fmla="*/ 1597719 h 4660752"/>
                <a:gd name="connsiteX9-19" fmla="*/ 2621466 w 4175818"/>
                <a:gd name="connsiteY9-20" fmla="*/ 2823524 h 4660752"/>
                <a:gd name="connsiteX10-21" fmla="*/ 2933899 w 4175818"/>
                <a:gd name="connsiteY10-22" fmla="*/ 3135956 h 4660752"/>
                <a:gd name="connsiteX11-23" fmla="*/ 3690884 w 4175818"/>
                <a:gd name="connsiteY11-24" fmla="*/ 2378971 h 4660752"/>
                <a:gd name="connsiteX12-25" fmla="*/ 3690884 w 4175818"/>
                <a:gd name="connsiteY12-26" fmla="*/ 4660752 h 4660752"/>
                <a:gd name="connsiteX13-27" fmla="*/ 0 w 4175818"/>
                <a:gd name="connsiteY13-28" fmla="*/ 4660752 h 4660752"/>
                <a:gd name="connsiteX14" fmla="*/ 0 w 4175818"/>
                <a:gd name="connsiteY14" fmla="*/ 969868 h 4660752"/>
                <a:gd name="connsiteX0-29" fmla="*/ 0 w 3847271"/>
                <a:gd name="connsiteY0-30" fmla="*/ 969868 h 4660752"/>
                <a:gd name="connsiteX1-31" fmla="*/ 2734487 w 3847271"/>
                <a:gd name="connsiteY1-32" fmla="*/ 969868 h 4660752"/>
                <a:gd name="connsiteX2-33" fmla="*/ 2734487 w 3847271"/>
                <a:gd name="connsiteY2-34" fmla="*/ 0 h 4660752"/>
                <a:gd name="connsiteX3-35" fmla="*/ 3744766 w 3847271"/>
                <a:gd name="connsiteY3-36" fmla="*/ 0 h 4660752"/>
                <a:gd name="connsiteX4-37" fmla="*/ 2997159 w 3847271"/>
                <a:gd name="connsiteY4-38" fmla="*/ 747607 h 4660752"/>
                <a:gd name="connsiteX5-39" fmla="*/ 3847271 w 3847271"/>
                <a:gd name="connsiteY5-40" fmla="*/ 1597719 h 4660752"/>
                <a:gd name="connsiteX6-41" fmla="*/ 2621466 w 3847271"/>
                <a:gd name="connsiteY6-42" fmla="*/ 2823524 h 4660752"/>
                <a:gd name="connsiteX7-43" fmla="*/ 2933899 w 3847271"/>
                <a:gd name="connsiteY7-44" fmla="*/ 3135956 h 4660752"/>
                <a:gd name="connsiteX8-45" fmla="*/ 3690884 w 3847271"/>
                <a:gd name="connsiteY8-46" fmla="*/ 2378971 h 4660752"/>
                <a:gd name="connsiteX9-47" fmla="*/ 3690884 w 3847271"/>
                <a:gd name="connsiteY9-48" fmla="*/ 4660752 h 4660752"/>
                <a:gd name="connsiteX10-49" fmla="*/ 0 w 3847271"/>
                <a:gd name="connsiteY10-50" fmla="*/ 4660752 h 4660752"/>
                <a:gd name="connsiteX11-51" fmla="*/ 0 w 3847271"/>
                <a:gd name="connsiteY11-52" fmla="*/ 969868 h 4660752"/>
                <a:gd name="connsiteX0-53" fmla="*/ 0 w 3847271"/>
                <a:gd name="connsiteY0-54" fmla="*/ 969868 h 4660752"/>
                <a:gd name="connsiteX1-55" fmla="*/ 2734487 w 3847271"/>
                <a:gd name="connsiteY1-56" fmla="*/ 969868 h 4660752"/>
                <a:gd name="connsiteX2-57" fmla="*/ 2734487 w 3847271"/>
                <a:gd name="connsiteY2-58" fmla="*/ 0 h 4660752"/>
                <a:gd name="connsiteX3-59" fmla="*/ 3744766 w 3847271"/>
                <a:gd name="connsiteY3-60" fmla="*/ 0 h 4660752"/>
                <a:gd name="connsiteX4-61" fmla="*/ 2997159 w 3847271"/>
                <a:gd name="connsiteY4-62" fmla="*/ 747607 h 4660752"/>
                <a:gd name="connsiteX5-63" fmla="*/ 3847271 w 3847271"/>
                <a:gd name="connsiteY5-64" fmla="*/ 1597719 h 4660752"/>
                <a:gd name="connsiteX6-65" fmla="*/ 2933899 w 3847271"/>
                <a:gd name="connsiteY6-66" fmla="*/ 3135956 h 4660752"/>
                <a:gd name="connsiteX7-67" fmla="*/ 3690884 w 3847271"/>
                <a:gd name="connsiteY7-68" fmla="*/ 2378971 h 4660752"/>
                <a:gd name="connsiteX8-69" fmla="*/ 3690884 w 3847271"/>
                <a:gd name="connsiteY8-70" fmla="*/ 4660752 h 4660752"/>
                <a:gd name="connsiteX9-71" fmla="*/ 0 w 3847271"/>
                <a:gd name="connsiteY9-72" fmla="*/ 4660752 h 4660752"/>
                <a:gd name="connsiteX10-73" fmla="*/ 0 w 3847271"/>
                <a:gd name="connsiteY10-74" fmla="*/ 969868 h 4660752"/>
                <a:gd name="connsiteX0-75" fmla="*/ 0 w 3847271"/>
                <a:gd name="connsiteY0-76" fmla="*/ 969868 h 4660752"/>
                <a:gd name="connsiteX1-77" fmla="*/ 2734487 w 3847271"/>
                <a:gd name="connsiteY1-78" fmla="*/ 969868 h 4660752"/>
                <a:gd name="connsiteX2-79" fmla="*/ 2734487 w 3847271"/>
                <a:gd name="connsiteY2-80" fmla="*/ 0 h 4660752"/>
                <a:gd name="connsiteX3-81" fmla="*/ 3744766 w 3847271"/>
                <a:gd name="connsiteY3-82" fmla="*/ 0 h 4660752"/>
                <a:gd name="connsiteX4-83" fmla="*/ 2997159 w 3847271"/>
                <a:gd name="connsiteY4-84" fmla="*/ 747607 h 4660752"/>
                <a:gd name="connsiteX5-85" fmla="*/ 3847271 w 3847271"/>
                <a:gd name="connsiteY5-86" fmla="*/ 1597719 h 4660752"/>
                <a:gd name="connsiteX6-87" fmla="*/ 3690884 w 3847271"/>
                <a:gd name="connsiteY6-88" fmla="*/ 2378971 h 4660752"/>
                <a:gd name="connsiteX7-89" fmla="*/ 3690884 w 3847271"/>
                <a:gd name="connsiteY7-90" fmla="*/ 4660752 h 4660752"/>
                <a:gd name="connsiteX8-91" fmla="*/ 0 w 3847271"/>
                <a:gd name="connsiteY8-92" fmla="*/ 4660752 h 4660752"/>
                <a:gd name="connsiteX9-93" fmla="*/ 0 w 3847271"/>
                <a:gd name="connsiteY9-94" fmla="*/ 969868 h 4660752"/>
                <a:gd name="connsiteX0-95" fmla="*/ 0 w 3847271"/>
                <a:gd name="connsiteY0-96" fmla="*/ 969868 h 4660752"/>
                <a:gd name="connsiteX1-97" fmla="*/ 2734487 w 3847271"/>
                <a:gd name="connsiteY1-98" fmla="*/ 969868 h 4660752"/>
                <a:gd name="connsiteX2-99" fmla="*/ 2734487 w 3847271"/>
                <a:gd name="connsiteY2-100" fmla="*/ 0 h 4660752"/>
                <a:gd name="connsiteX3-101" fmla="*/ 3744766 w 3847271"/>
                <a:gd name="connsiteY3-102" fmla="*/ 0 h 4660752"/>
                <a:gd name="connsiteX4-103" fmla="*/ 3847271 w 3847271"/>
                <a:gd name="connsiteY4-104" fmla="*/ 1597719 h 4660752"/>
                <a:gd name="connsiteX5-105" fmla="*/ 3690884 w 3847271"/>
                <a:gd name="connsiteY5-106" fmla="*/ 2378971 h 4660752"/>
                <a:gd name="connsiteX6-107" fmla="*/ 3690884 w 3847271"/>
                <a:gd name="connsiteY6-108" fmla="*/ 4660752 h 4660752"/>
                <a:gd name="connsiteX7-109" fmla="*/ 0 w 3847271"/>
                <a:gd name="connsiteY7-110" fmla="*/ 4660752 h 4660752"/>
                <a:gd name="connsiteX8-111" fmla="*/ 0 w 3847271"/>
                <a:gd name="connsiteY8-112" fmla="*/ 969868 h 4660752"/>
                <a:gd name="connsiteX0-113" fmla="*/ 3847271 w 3938711"/>
                <a:gd name="connsiteY0-114" fmla="*/ 1597719 h 4660752"/>
                <a:gd name="connsiteX1-115" fmla="*/ 3690884 w 3938711"/>
                <a:gd name="connsiteY1-116" fmla="*/ 2378971 h 4660752"/>
                <a:gd name="connsiteX2-117" fmla="*/ 3690884 w 3938711"/>
                <a:gd name="connsiteY2-118" fmla="*/ 4660752 h 4660752"/>
                <a:gd name="connsiteX3-119" fmla="*/ 0 w 3938711"/>
                <a:gd name="connsiteY3-120" fmla="*/ 4660752 h 4660752"/>
                <a:gd name="connsiteX4-121" fmla="*/ 0 w 3938711"/>
                <a:gd name="connsiteY4-122" fmla="*/ 969868 h 4660752"/>
                <a:gd name="connsiteX5-123" fmla="*/ 2734487 w 3938711"/>
                <a:gd name="connsiteY5-124" fmla="*/ 969868 h 4660752"/>
                <a:gd name="connsiteX6-125" fmla="*/ 2734487 w 3938711"/>
                <a:gd name="connsiteY6-126" fmla="*/ 0 h 4660752"/>
                <a:gd name="connsiteX7-127" fmla="*/ 3744766 w 3938711"/>
                <a:gd name="connsiteY7-128" fmla="*/ 0 h 4660752"/>
                <a:gd name="connsiteX8-129" fmla="*/ 3938711 w 3938711"/>
                <a:gd name="connsiteY8-130" fmla="*/ 1689159 h 4660752"/>
                <a:gd name="connsiteX0-131" fmla="*/ 3847271 w 3847271"/>
                <a:gd name="connsiteY0-132" fmla="*/ 1597719 h 4660752"/>
                <a:gd name="connsiteX1-133" fmla="*/ 3690884 w 3847271"/>
                <a:gd name="connsiteY1-134" fmla="*/ 2378971 h 4660752"/>
                <a:gd name="connsiteX2-135" fmla="*/ 3690884 w 3847271"/>
                <a:gd name="connsiteY2-136" fmla="*/ 4660752 h 4660752"/>
                <a:gd name="connsiteX3-137" fmla="*/ 0 w 3847271"/>
                <a:gd name="connsiteY3-138" fmla="*/ 4660752 h 4660752"/>
                <a:gd name="connsiteX4-139" fmla="*/ 0 w 3847271"/>
                <a:gd name="connsiteY4-140" fmla="*/ 969868 h 4660752"/>
                <a:gd name="connsiteX5-141" fmla="*/ 2734487 w 3847271"/>
                <a:gd name="connsiteY5-142" fmla="*/ 969868 h 4660752"/>
                <a:gd name="connsiteX6-143" fmla="*/ 2734487 w 3847271"/>
                <a:gd name="connsiteY6-144" fmla="*/ 0 h 4660752"/>
                <a:gd name="connsiteX7-145" fmla="*/ 3744766 w 3847271"/>
                <a:gd name="connsiteY7-146" fmla="*/ 0 h 4660752"/>
                <a:gd name="connsiteX0-147" fmla="*/ 3690884 w 3744766"/>
                <a:gd name="connsiteY0-148" fmla="*/ 2378971 h 4660752"/>
                <a:gd name="connsiteX1-149" fmla="*/ 3690884 w 3744766"/>
                <a:gd name="connsiteY1-150" fmla="*/ 4660752 h 4660752"/>
                <a:gd name="connsiteX2-151" fmla="*/ 0 w 3744766"/>
                <a:gd name="connsiteY2-152" fmla="*/ 4660752 h 4660752"/>
                <a:gd name="connsiteX3-153" fmla="*/ 0 w 3744766"/>
                <a:gd name="connsiteY3-154" fmla="*/ 969868 h 4660752"/>
                <a:gd name="connsiteX4-155" fmla="*/ 2734487 w 3744766"/>
                <a:gd name="connsiteY4-156" fmla="*/ 969868 h 4660752"/>
                <a:gd name="connsiteX5-157" fmla="*/ 2734487 w 3744766"/>
                <a:gd name="connsiteY5-158" fmla="*/ 0 h 4660752"/>
                <a:gd name="connsiteX6-159" fmla="*/ 3744766 w 3744766"/>
                <a:gd name="connsiteY6-160" fmla="*/ 0 h 46607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744766" h="4660752">
                  <a:moveTo>
                    <a:pt x="3690884" y="2378971"/>
                  </a:moveTo>
                  <a:lnTo>
                    <a:pt x="3690884" y="4660752"/>
                  </a:lnTo>
                  <a:lnTo>
                    <a:pt x="0" y="4660752"/>
                  </a:lnTo>
                  <a:lnTo>
                    <a:pt x="0" y="969868"/>
                  </a:lnTo>
                  <a:lnTo>
                    <a:pt x="2734487" y="969868"/>
                  </a:lnTo>
                  <a:lnTo>
                    <a:pt x="2734487" y="0"/>
                  </a:lnTo>
                  <a:lnTo>
                    <a:pt x="3744766" y="0"/>
                  </a:lnTo>
                </a:path>
              </a:pathLst>
            </a:cu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 userDrawn="1"/>
          </p:nvSpPr>
          <p:spPr>
            <a:xfrm rot="2700000">
              <a:off x="2614557" y="508859"/>
              <a:ext cx="3744766" cy="4660752"/>
            </a:xfrm>
            <a:custGeom>
              <a:avLst/>
              <a:gdLst>
                <a:gd name="connsiteX0" fmla="*/ 4143589 w 4175818"/>
                <a:gd name="connsiteY0" fmla="*/ 1926265 h 4660752"/>
                <a:gd name="connsiteX1" fmla="*/ 4159704 w 4175818"/>
                <a:gd name="connsiteY1" fmla="*/ 1910151 h 4660752"/>
                <a:gd name="connsiteX2" fmla="*/ 4175818 w 4175818"/>
                <a:gd name="connsiteY2" fmla="*/ 1926265 h 4660752"/>
                <a:gd name="connsiteX3" fmla="*/ 0 w 4175818"/>
                <a:gd name="connsiteY3" fmla="*/ 969868 h 4660752"/>
                <a:gd name="connsiteX4" fmla="*/ 2734487 w 4175818"/>
                <a:gd name="connsiteY4" fmla="*/ 969868 h 4660752"/>
                <a:gd name="connsiteX5" fmla="*/ 2734487 w 4175818"/>
                <a:gd name="connsiteY5" fmla="*/ 0 h 4660752"/>
                <a:gd name="connsiteX6" fmla="*/ 3744766 w 4175818"/>
                <a:gd name="connsiteY6" fmla="*/ 0 h 4660752"/>
                <a:gd name="connsiteX7" fmla="*/ 2997159 w 4175818"/>
                <a:gd name="connsiteY7" fmla="*/ 747607 h 4660752"/>
                <a:gd name="connsiteX8" fmla="*/ 3847271 w 4175818"/>
                <a:gd name="connsiteY8" fmla="*/ 1597719 h 4660752"/>
                <a:gd name="connsiteX9" fmla="*/ 2621466 w 4175818"/>
                <a:gd name="connsiteY9" fmla="*/ 2823524 h 4660752"/>
                <a:gd name="connsiteX10" fmla="*/ 2933899 w 4175818"/>
                <a:gd name="connsiteY10" fmla="*/ 3135956 h 4660752"/>
                <a:gd name="connsiteX11" fmla="*/ 3690884 w 4175818"/>
                <a:gd name="connsiteY11" fmla="*/ 2378971 h 4660752"/>
                <a:gd name="connsiteX12" fmla="*/ 3690884 w 4175818"/>
                <a:gd name="connsiteY12" fmla="*/ 4660752 h 4660752"/>
                <a:gd name="connsiteX13" fmla="*/ 0 w 4175818"/>
                <a:gd name="connsiteY13" fmla="*/ 4660752 h 4660752"/>
                <a:gd name="connsiteX0-1" fmla="*/ 4175818 w 4175818"/>
                <a:gd name="connsiteY0-2" fmla="*/ 1926265 h 4660752"/>
                <a:gd name="connsiteX1-3" fmla="*/ 4159704 w 4175818"/>
                <a:gd name="connsiteY1-4" fmla="*/ 1910151 h 4660752"/>
                <a:gd name="connsiteX2-5" fmla="*/ 4175818 w 4175818"/>
                <a:gd name="connsiteY2-6" fmla="*/ 1926265 h 4660752"/>
                <a:gd name="connsiteX3-7" fmla="*/ 0 w 4175818"/>
                <a:gd name="connsiteY3-8" fmla="*/ 969868 h 4660752"/>
                <a:gd name="connsiteX4-9" fmla="*/ 2734487 w 4175818"/>
                <a:gd name="connsiteY4-10" fmla="*/ 969868 h 4660752"/>
                <a:gd name="connsiteX5-11" fmla="*/ 2734487 w 4175818"/>
                <a:gd name="connsiteY5-12" fmla="*/ 0 h 4660752"/>
                <a:gd name="connsiteX6-13" fmla="*/ 3744766 w 4175818"/>
                <a:gd name="connsiteY6-14" fmla="*/ 0 h 4660752"/>
                <a:gd name="connsiteX7-15" fmla="*/ 2997159 w 4175818"/>
                <a:gd name="connsiteY7-16" fmla="*/ 747607 h 4660752"/>
                <a:gd name="connsiteX8-17" fmla="*/ 3847271 w 4175818"/>
                <a:gd name="connsiteY8-18" fmla="*/ 1597719 h 4660752"/>
                <a:gd name="connsiteX9-19" fmla="*/ 2621466 w 4175818"/>
                <a:gd name="connsiteY9-20" fmla="*/ 2823524 h 4660752"/>
                <a:gd name="connsiteX10-21" fmla="*/ 2933899 w 4175818"/>
                <a:gd name="connsiteY10-22" fmla="*/ 3135956 h 4660752"/>
                <a:gd name="connsiteX11-23" fmla="*/ 3690884 w 4175818"/>
                <a:gd name="connsiteY11-24" fmla="*/ 2378971 h 4660752"/>
                <a:gd name="connsiteX12-25" fmla="*/ 3690884 w 4175818"/>
                <a:gd name="connsiteY12-26" fmla="*/ 4660752 h 4660752"/>
                <a:gd name="connsiteX13-27" fmla="*/ 0 w 4175818"/>
                <a:gd name="connsiteY13-28" fmla="*/ 4660752 h 4660752"/>
                <a:gd name="connsiteX14" fmla="*/ 0 w 4175818"/>
                <a:gd name="connsiteY14" fmla="*/ 969868 h 4660752"/>
                <a:gd name="connsiteX0-29" fmla="*/ 0 w 3847271"/>
                <a:gd name="connsiteY0-30" fmla="*/ 969868 h 4660752"/>
                <a:gd name="connsiteX1-31" fmla="*/ 2734487 w 3847271"/>
                <a:gd name="connsiteY1-32" fmla="*/ 969868 h 4660752"/>
                <a:gd name="connsiteX2-33" fmla="*/ 2734487 w 3847271"/>
                <a:gd name="connsiteY2-34" fmla="*/ 0 h 4660752"/>
                <a:gd name="connsiteX3-35" fmla="*/ 3744766 w 3847271"/>
                <a:gd name="connsiteY3-36" fmla="*/ 0 h 4660752"/>
                <a:gd name="connsiteX4-37" fmla="*/ 2997159 w 3847271"/>
                <a:gd name="connsiteY4-38" fmla="*/ 747607 h 4660752"/>
                <a:gd name="connsiteX5-39" fmla="*/ 3847271 w 3847271"/>
                <a:gd name="connsiteY5-40" fmla="*/ 1597719 h 4660752"/>
                <a:gd name="connsiteX6-41" fmla="*/ 2621466 w 3847271"/>
                <a:gd name="connsiteY6-42" fmla="*/ 2823524 h 4660752"/>
                <a:gd name="connsiteX7-43" fmla="*/ 2933899 w 3847271"/>
                <a:gd name="connsiteY7-44" fmla="*/ 3135956 h 4660752"/>
                <a:gd name="connsiteX8-45" fmla="*/ 3690884 w 3847271"/>
                <a:gd name="connsiteY8-46" fmla="*/ 2378971 h 4660752"/>
                <a:gd name="connsiteX9-47" fmla="*/ 3690884 w 3847271"/>
                <a:gd name="connsiteY9-48" fmla="*/ 4660752 h 4660752"/>
                <a:gd name="connsiteX10-49" fmla="*/ 0 w 3847271"/>
                <a:gd name="connsiteY10-50" fmla="*/ 4660752 h 4660752"/>
                <a:gd name="connsiteX11-51" fmla="*/ 0 w 3847271"/>
                <a:gd name="connsiteY11-52" fmla="*/ 969868 h 4660752"/>
                <a:gd name="connsiteX0-53" fmla="*/ 0 w 3847271"/>
                <a:gd name="connsiteY0-54" fmla="*/ 969868 h 4660752"/>
                <a:gd name="connsiteX1-55" fmla="*/ 2734487 w 3847271"/>
                <a:gd name="connsiteY1-56" fmla="*/ 969868 h 4660752"/>
                <a:gd name="connsiteX2-57" fmla="*/ 2734487 w 3847271"/>
                <a:gd name="connsiteY2-58" fmla="*/ 0 h 4660752"/>
                <a:gd name="connsiteX3-59" fmla="*/ 3744766 w 3847271"/>
                <a:gd name="connsiteY3-60" fmla="*/ 0 h 4660752"/>
                <a:gd name="connsiteX4-61" fmla="*/ 2997159 w 3847271"/>
                <a:gd name="connsiteY4-62" fmla="*/ 747607 h 4660752"/>
                <a:gd name="connsiteX5-63" fmla="*/ 3847271 w 3847271"/>
                <a:gd name="connsiteY5-64" fmla="*/ 1597719 h 4660752"/>
                <a:gd name="connsiteX6-65" fmla="*/ 2933899 w 3847271"/>
                <a:gd name="connsiteY6-66" fmla="*/ 3135956 h 4660752"/>
                <a:gd name="connsiteX7-67" fmla="*/ 3690884 w 3847271"/>
                <a:gd name="connsiteY7-68" fmla="*/ 2378971 h 4660752"/>
                <a:gd name="connsiteX8-69" fmla="*/ 3690884 w 3847271"/>
                <a:gd name="connsiteY8-70" fmla="*/ 4660752 h 4660752"/>
                <a:gd name="connsiteX9-71" fmla="*/ 0 w 3847271"/>
                <a:gd name="connsiteY9-72" fmla="*/ 4660752 h 4660752"/>
                <a:gd name="connsiteX10-73" fmla="*/ 0 w 3847271"/>
                <a:gd name="connsiteY10-74" fmla="*/ 969868 h 4660752"/>
                <a:gd name="connsiteX0-75" fmla="*/ 0 w 3847271"/>
                <a:gd name="connsiteY0-76" fmla="*/ 969868 h 4660752"/>
                <a:gd name="connsiteX1-77" fmla="*/ 2734487 w 3847271"/>
                <a:gd name="connsiteY1-78" fmla="*/ 969868 h 4660752"/>
                <a:gd name="connsiteX2-79" fmla="*/ 2734487 w 3847271"/>
                <a:gd name="connsiteY2-80" fmla="*/ 0 h 4660752"/>
                <a:gd name="connsiteX3-81" fmla="*/ 3744766 w 3847271"/>
                <a:gd name="connsiteY3-82" fmla="*/ 0 h 4660752"/>
                <a:gd name="connsiteX4-83" fmla="*/ 2997159 w 3847271"/>
                <a:gd name="connsiteY4-84" fmla="*/ 747607 h 4660752"/>
                <a:gd name="connsiteX5-85" fmla="*/ 3847271 w 3847271"/>
                <a:gd name="connsiteY5-86" fmla="*/ 1597719 h 4660752"/>
                <a:gd name="connsiteX6-87" fmla="*/ 3690884 w 3847271"/>
                <a:gd name="connsiteY6-88" fmla="*/ 2378971 h 4660752"/>
                <a:gd name="connsiteX7-89" fmla="*/ 3690884 w 3847271"/>
                <a:gd name="connsiteY7-90" fmla="*/ 4660752 h 4660752"/>
                <a:gd name="connsiteX8-91" fmla="*/ 0 w 3847271"/>
                <a:gd name="connsiteY8-92" fmla="*/ 4660752 h 4660752"/>
                <a:gd name="connsiteX9-93" fmla="*/ 0 w 3847271"/>
                <a:gd name="connsiteY9-94" fmla="*/ 969868 h 4660752"/>
                <a:gd name="connsiteX0-95" fmla="*/ 0 w 3847271"/>
                <a:gd name="connsiteY0-96" fmla="*/ 969868 h 4660752"/>
                <a:gd name="connsiteX1-97" fmla="*/ 2734487 w 3847271"/>
                <a:gd name="connsiteY1-98" fmla="*/ 969868 h 4660752"/>
                <a:gd name="connsiteX2-99" fmla="*/ 2734487 w 3847271"/>
                <a:gd name="connsiteY2-100" fmla="*/ 0 h 4660752"/>
                <a:gd name="connsiteX3-101" fmla="*/ 3744766 w 3847271"/>
                <a:gd name="connsiteY3-102" fmla="*/ 0 h 4660752"/>
                <a:gd name="connsiteX4-103" fmla="*/ 3847271 w 3847271"/>
                <a:gd name="connsiteY4-104" fmla="*/ 1597719 h 4660752"/>
                <a:gd name="connsiteX5-105" fmla="*/ 3690884 w 3847271"/>
                <a:gd name="connsiteY5-106" fmla="*/ 2378971 h 4660752"/>
                <a:gd name="connsiteX6-107" fmla="*/ 3690884 w 3847271"/>
                <a:gd name="connsiteY6-108" fmla="*/ 4660752 h 4660752"/>
                <a:gd name="connsiteX7-109" fmla="*/ 0 w 3847271"/>
                <a:gd name="connsiteY7-110" fmla="*/ 4660752 h 4660752"/>
                <a:gd name="connsiteX8-111" fmla="*/ 0 w 3847271"/>
                <a:gd name="connsiteY8-112" fmla="*/ 969868 h 4660752"/>
                <a:gd name="connsiteX0-113" fmla="*/ 3847271 w 3938711"/>
                <a:gd name="connsiteY0-114" fmla="*/ 1597719 h 4660752"/>
                <a:gd name="connsiteX1-115" fmla="*/ 3690884 w 3938711"/>
                <a:gd name="connsiteY1-116" fmla="*/ 2378971 h 4660752"/>
                <a:gd name="connsiteX2-117" fmla="*/ 3690884 w 3938711"/>
                <a:gd name="connsiteY2-118" fmla="*/ 4660752 h 4660752"/>
                <a:gd name="connsiteX3-119" fmla="*/ 0 w 3938711"/>
                <a:gd name="connsiteY3-120" fmla="*/ 4660752 h 4660752"/>
                <a:gd name="connsiteX4-121" fmla="*/ 0 w 3938711"/>
                <a:gd name="connsiteY4-122" fmla="*/ 969868 h 4660752"/>
                <a:gd name="connsiteX5-123" fmla="*/ 2734487 w 3938711"/>
                <a:gd name="connsiteY5-124" fmla="*/ 969868 h 4660752"/>
                <a:gd name="connsiteX6-125" fmla="*/ 2734487 w 3938711"/>
                <a:gd name="connsiteY6-126" fmla="*/ 0 h 4660752"/>
                <a:gd name="connsiteX7-127" fmla="*/ 3744766 w 3938711"/>
                <a:gd name="connsiteY7-128" fmla="*/ 0 h 4660752"/>
                <a:gd name="connsiteX8-129" fmla="*/ 3938711 w 3938711"/>
                <a:gd name="connsiteY8-130" fmla="*/ 1689159 h 4660752"/>
                <a:gd name="connsiteX0-131" fmla="*/ 3847271 w 3847271"/>
                <a:gd name="connsiteY0-132" fmla="*/ 1597719 h 4660752"/>
                <a:gd name="connsiteX1-133" fmla="*/ 3690884 w 3847271"/>
                <a:gd name="connsiteY1-134" fmla="*/ 2378971 h 4660752"/>
                <a:gd name="connsiteX2-135" fmla="*/ 3690884 w 3847271"/>
                <a:gd name="connsiteY2-136" fmla="*/ 4660752 h 4660752"/>
                <a:gd name="connsiteX3-137" fmla="*/ 0 w 3847271"/>
                <a:gd name="connsiteY3-138" fmla="*/ 4660752 h 4660752"/>
                <a:gd name="connsiteX4-139" fmla="*/ 0 w 3847271"/>
                <a:gd name="connsiteY4-140" fmla="*/ 969868 h 4660752"/>
                <a:gd name="connsiteX5-141" fmla="*/ 2734487 w 3847271"/>
                <a:gd name="connsiteY5-142" fmla="*/ 969868 h 4660752"/>
                <a:gd name="connsiteX6-143" fmla="*/ 2734487 w 3847271"/>
                <a:gd name="connsiteY6-144" fmla="*/ 0 h 4660752"/>
                <a:gd name="connsiteX7-145" fmla="*/ 3744766 w 3847271"/>
                <a:gd name="connsiteY7-146" fmla="*/ 0 h 4660752"/>
                <a:gd name="connsiteX0-147" fmla="*/ 3690884 w 3744766"/>
                <a:gd name="connsiteY0-148" fmla="*/ 2378971 h 4660752"/>
                <a:gd name="connsiteX1-149" fmla="*/ 3690884 w 3744766"/>
                <a:gd name="connsiteY1-150" fmla="*/ 4660752 h 4660752"/>
                <a:gd name="connsiteX2-151" fmla="*/ 0 w 3744766"/>
                <a:gd name="connsiteY2-152" fmla="*/ 4660752 h 4660752"/>
                <a:gd name="connsiteX3-153" fmla="*/ 0 w 3744766"/>
                <a:gd name="connsiteY3-154" fmla="*/ 969868 h 4660752"/>
                <a:gd name="connsiteX4-155" fmla="*/ 2734487 w 3744766"/>
                <a:gd name="connsiteY4-156" fmla="*/ 969868 h 4660752"/>
                <a:gd name="connsiteX5-157" fmla="*/ 2734487 w 3744766"/>
                <a:gd name="connsiteY5-158" fmla="*/ 0 h 4660752"/>
                <a:gd name="connsiteX6-159" fmla="*/ 3744766 w 3744766"/>
                <a:gd name="connsiteY6-160" fmla="*/ 0 h 46607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744766" h="4660752">
                  <a:moveTo>
                    <a:pt x="3690884" y="2378971"/>
                  </a:moveTo>
                  <a:lnTo>
                    <a:pt x="3690884" y="4660752"/>
                  </a:lnTo>
                  <a:lnTo>
                    <a:pt x="0" y="4660752"/>
                  </a:lnTo>
                  <a:lnTo>
                    <a:pt x="0" y="969868"/>
                  </a:lnTo>
                  <a:lnTo>
                    <a:pt x="2734487" y="969868"/>
                  </a:lnTo>
                  <a:lnTo>
                    <a:pt x="2734487" y="0"/>
                  </a:lnTo>
                  <a:lnTo>
                    <a:pt x="3744766" y="0"/>
                  </a:lnTo>
                </a:path>
              </a:pathLst>
            </a:cu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 userDrawn="1"/>
          </p:nvSpPr>
          <p:spPr>
            <a:xfrm rot="2700000">
              <a:off x="2744431" y="508855"/>
              <a:ext cx="3744766" cy="4660752"/>
            </a:xfrm>
            <a:custGeom>
              <a:avLst/>
              <a:gdLst>
                <a:gd name="connsiteX0" fmla="*/ 4143589 w 4175818"/>
                <a:gd name="connsiteY0" fmla="*/ 1926265 h 4660752"/>
                <a:gd name="connsiteX1" fmla="*/ 4159704 w 4175818"/>
                <a:gd name="connsiteY1" fmla="*/ 1910151 h 4660752"/>
                <a:gd name="connsiteX2" fmla="*/ 4175818 w 4175818"/>
                <a:gd name="connsiteY2" fmla="*/ 1926265 h 4660752"/>
                <a:gd name="connsiteX3" fmla="*/ 0 w 4175818"/>
                <a:gd name="connsiteY3" fmla="*/ 969868 h 4660752"/>
                <a:gd name="connsiteX4" fmla="*/ 2734487 w 4175818"/>
                <a:gd name="connsiteY4" fmla="*/ 969868 h 4660752"/>
                <a:gd name="connsiteX5" fmla="*/ 2734487 w 4175818"/>
                <a:gd name="connsiteY5" fmla="*/ 0 h 4660752"/>
                <a:gd name="connsiteX6" fmla="*/ 3744766 w 4175818"/>
                <a:gd name="connsiteY6" fmla="*/ 0 h 4660752"/>
                <a:gd name="connsiteX7" fmla="*/ 2997159 w 4175818"/>
                <a:gd name="connsiteY7" fmla="*/ 747607 h 4660752"/>
                <a:gd name="connsiteX8" fmla="*/ 3847271 w 4175818"/>
                <a:gd name="connsiteY8" fmla="*/ 1597719 h 4660752"/>
                <a:gd name="connsiteX9" fmla="*/ 2621466 w 4175818"/>
                <a:gd name="connsiteY9" fmla="*/ 2823524 h 4660752"/>
                <a:gd name="connsiteX10" fmla="*/ 2933899 w 4175818"/>
                <a:gd name="connsiteY10" fmla="*/ 3135956 h 4660752"/>
                <a:gd name="connsiteX11" fmla="*/ 3690884 w 4175818"/>
                <a:gd name="connsiteY11" fmla="*/ 2378971 h 4660752"/>
                <a:gd name="connsiteX12" fmla="*/ 3690884 w 4175818"/>
                <a:gd name="connsiteY12" fmla="*/ 4660752 h 4660752"/>
                <a:gd name="connsiteX13" fmla="*/ 0 w 4175818"/>
                <a:gd name="connsiteY13" fmla="*/ 4660752 h 4660752"/>
                <a:gd name="connsiteX0-1" fmla="*/ 4175818 w 4175818"/>
                <a:gd name="connsiteY0-2" fmla="*/ 1926265 h 4660752"/>
                <a:gd name="connsiteX1-3" fmla="*/ 4159704 w 4175818"/>
                <a:gd name="connsiteY1-4" fmla="*/ 1910151 h 4660752"/>
                <a:gd name="connsiteX2-5" fmla="*/ 4175818 w 4175818"/>
                <a:gd name="connsiteY2-6" fmla="*/ 1926265 h 4660752"/>
                <a:gd name="connsiteX3-7" fmla="*/ 0 w 4175818"/>
                <a:gd name="connsiteY3-8" fmla="*/ 969868 h 4660752"/>
                <a:gd name="connsiteX4-9" fmla="*/ 2734487 w 4175818"/>
                <a:gd name="connsiteY4-10" fmla="*/ 969868 h 4660752"/>
                <a:gd name="connsiteX5-11" fmla="*/ 2734487 w 4175818"/>
                <a:gd name="connsiteY5-12" fmla="*/ 0 h 4660752"/>
                <a:gd name="connsiteX6-13" fmla="*/ 3744766 w 4175818"/>
                <a:gd name="connsiteY6-14" fmla="*/ 0 h 4660752"/>
                <a:gd name="connsiteX7-15" fmla="*/ 2997159 w 4175818"/>
                <a:gd name="connsiteY7-16" fmla="*/ 747607 h 4660752"/>
                <a:gd name="connsiteX8-17" fmla="*/ 3847271 w 4175818"/>
                <a:gd name="connsiteY8-18" fmla="*/ 1597719 h 4660752"/>
                <a:gd name="connsiteX9-19" fmla="*/ 2621466 w 4175818"/>
                <a:gd name="connsiteY9-20" fmla="*/ 2823524 h 4660752"/>
                <a:gd name="connsiteX10-21" fmla="*/ 2933899 w 4175818"/>
                <a:gd name="connsiteY10-22" fmla="*/ 3135956 h 4660752"/>
                <a:gd name="connsiteX11-23" fmla="*/ 3690884 w 4175818"/>
                <a:gd name="connsiteY11-24" fmla="*/ 2378971 h 4660752"/>
                <a:gd name="connsiteX12-25" fmla="*/ 3690884 w 4175818"/>
                <a:gd name="connsiteY12-26" fmla="*/ 4660752 h 4660752"/>
                <a:gd name="connsiteX13-27" fmla="*/ 0 w 4175818"/>
                <a:gd name="connsiteY13-28" fmla="*/ 4660752 h 4660752"/>
                <a:gd name="connsiteX14" fmla="*/ 0 w 4175818"/>
                <a:gd name="connsiteY14" fmla="*/ 969868 h 4660752"/>
                <a:gd name="connsiteX0-29" fmla="*/ 0 w 3847271"/>
                <a:gd name="connsiteY0-30" fmla="*/ 969868 h 4660752"/>
                <a:gd name="connsiteX1-31" fmla="*/ 2734487 w 3847271"/>
                <a:gd name="connsiteY1-32" fmla="*/ 969868 h 4660752"/>
                <a:gd name="connsiteX2-33" fmla="*/ 2734487 w 3847271"/>
                <a:gd name="connsiteY2-34" fmla="*/ 0 h 4660752"/>
                <a:gd name="connsiteX3-35" fmla="*/ 3744766 w 3847271"/>
                <a:gd name="connsiteY3-36" fmla="*/ 0 h 4660752"/>
                <a:gd name="connsiteX4-37" fmla="*/ 2997159 w 3847271"/>
                <a:gd name="connsiteY4-38" fmla="*/ 747607 h 4660752"/>
                <a:gd name="connsiteX5-39" fmla="*/ 3847271 w 3847271"/>
                <a:gd name="connsiteY5-40" fmla="*/ 1597719 h 4660752"/>
                <a:gd name="connsiteX6-41" fmla="*/ 2621466 w 3847271"/>
                <a:gd name="connsiteY6-42" fmla="*/ 2823524 h 4660752"/>
                <a:gd name="connsiteX7-43" fmla="*/ 2933899 w 3847271"/>
                <a:gd name="connsiteY7-44" fmla="*/ 3135956 h 4660752"/>
                <a:gd name="connsiteX8-45" fmla="*/ 3690884 w 3847271"/>
                <a:gd name="connsiteY8-46" fmla="*/ 2378971 h 4660752"/>
                <a:gd name="connsiteX9-47" fmla="*/ 3690884 w 3847271"/>
                <a:gd name="connsiteY9-48" fmla="*/ 4660752 h 4660752"/>
                <a:gd name="connsiteX10-49" fmla="*/ 0 w 3847271"/>
                <a:gd name="connsiteY10-50" fmla="*/ 4660752 h 4660752"/>
                <a:gd name="connsiteX11-51" fmla="*/ 0 w 3847271"/>
                <a:gd name="connsiteY11-52" fmla="*/ 969868 h 4660752"/>
                <a:gd name="connsiteX0-53" fmla="*/ 0 w 3847271"/>
                <a:gd name="connsiteY0-54" fmla="*/ 969868 h 4660752"/>
                <a:gd name="connsiteX1-55" fmla="*/ 2734487 w 3847271"/>
                <a:gd name="connsiteY1-56" fmla="*/ 969868 h 4660752"/>
                <a:gd name="connsiteX2-57" fmla="*/ 2734487 w 3847271"/>
                <a:gd name="connsiteY2-58" fmla="*/ 0 h 4660752"/>
                <a:gd name="connsiteX3-59" fmla="*/ 3744766 w 3847271"/>
                <a:gd name="connsiteY3-60" fmla="*/ 0 h 4660752"/>
                <a:gd name="connsiteX4-61" fmla="*/ 2997159 w 3847271"/>
                <a:gd name="connsiteY4-62" fmla="*/ 747607 h 4660752"/>
                <a:gd name="connsiteX5-63" fmla="*/ 3847271 w 3847271"/>
                <a:gd name="connsiteY5-64" fmla="*/ 1597719 h 4660752"/>
                <a:gd name="connsiteX6-65" fmla="*/ 2933899 w 3847271"/>
                <a:gd name="connsiteY6-66" fmla="*/ 3135956 h 4660752"/>
                <a:gd name="connsiteX7-67" fmla="*/ 3690884 w 3847271"/>
                <a:gd name="connsiteY7-68" fmla="*/ 2378971 h 4660752"/>
                <a:gd name="connsiteX8-69" fmla="*/ 3690884 w 3847271"/>
                <a:gd name="connsiteY8-70" fmla="*/ 4660752 h 4660752"/>
                <a:gd name="connsiteX9-71" fmla="*/ 0 w 3847271"/>
                <a:gd name="connsiteY9-72" fmla="*/ 4660752 h 4660752"/>
                <a:gd name="connsiteX10-73" fmla="*/ 0 w 3847271"/>
                <a:gd name="connsiteY10-74" fmla="*/ 969868 h 4660752"/>
                <a:gd name="connsiteX0-75" fmla="*/ 0 w 3847271"/>
                <a:gd name="connsiteY0-76" fmla="*/ 969868 h 4660752"/>
                <a:gd name="connsiteX1-77" fmla="*/ 2734487 w 3847271"/>
                <a:gd name="connsiteY1-78" fmla="*/ 969868 h 4660752"/>
                <a:gd name="connsiteX2-79" fmla="*/ 2734487 w 3847271"/>
                <a:gd name="connsiteY2-80" fmla="*/ 0 h 4660752"/>
                <a:gd name="connsiteX3-81" fmla="*/ 3744766 w 3847271"/>
                <a:gd name="connsiteY3-82" fmla="*/ 0 h 4660752"/>
                <a:gd name="connsiteX4-83" fmla="*/ 2997159 w 3847271"/>
                <a:gd name="connsiteY4-84" fmla="*/ 747607 h 4660752"/>
                <a:gd name="connsiteX5-85" fmla="*/ 3847271 w 3847271"/>
                <a:gd name="connsiteY5-86" fmla="*/ 1597719 h 4660752"/>
                <a:gd name="connsiteX6-87" fmla="*/ 3690884 w 3847271"/>
                <a:gd name="connsiteY6-88" fmla="*/ 2378971 h 4660752"/>
                <a:gd name="connsiteX7-89" fmla="*/ 3690884 w 3847271"/>
                <a:gd name="connsiteY7-90" fmla="*/ 4660752 h 4660752"/>
                <a:gd name="connsiteX8-91" fmla="*/ 0 w 3847271"/>
                <a:gd name="connsiteY8-92" fmla="*/ 4660752 h 4660752"/>
                <a:gd name="connsiteX9-93" fmla="*/ 0 w 3847271"/>
                <a:gd name="connsiteY9-94" fmla="*/ 969868 h 4660752"/>
                <a:gd name="connsiteX0-95" fmla="*/ 0 w 3847271"/>
                <a:gd name="connsiteY0-96" fmla="*/ 969868 h 4660752"/>
                <a:gd name="connsiteX1-97" fmla="*/ 2734487 w 3847271"/>
                <a:gd name="connsiteY1-98" fmla="*/ 969868 h 4660752"/>
                <a:gd name="connsiteX2-99" fmla="*/ 2734487 w 3847271"/>
                <a:gd name="connsiteY2-100" fmla="*/ 0 h 4660752"/>
                <a:gd name="connsiteX3-101" fmla="*/ 3744766 w 3847271"/>
                <a:gd name="connsiteY3-102" fmla="*/ 0 h 4660752"/>
                <a:gd name="connsiteX4-103" fmla="*/ 3847271 w 3847271"/>
                <a:gd name="connsiteY4-104" fmla="*/ 1597719 h 4660752"/>
                <a:gd name="connsiteX5-105" fmla="*/ 3690884 w 3847271"/>
                <a:gd name="connsiteY5-106" fmla="*/ 2378971 h 4660752"/>
                <a:gd name="connsiteX6-107" fmla="*/ 3690884 w 3847271"/>
                <a:gd name="connsiteY6-108" fmla="*/ 4660752 h 4660752"/>
                <a:gd name="connsiteX7-109" fmla="*/ 0 w 3847271"/>
                <a:gd name="connsiteY7-110" fmla="*/ 4660752 h 4660752"/>
                <a:gd name="connsiteX8-111" fmla="*/ 0 w 3847271"/>
                <a:gd name="connsiteY8-112" fmla="*/ 969868 h 4660752"/>
                <a:gd name="connsiteX0-113" fmla="*/ 3847271 w 3938711"/>
                <a:gd name="connsiteY0-114" fmla="*/ 1597719 h 4660752"/>
                <a:gd name="connsiteX1-115" fmla="*/ 3690884 w 3938711"/>
                <a:gd name="connsiteY1-116" fmla="*/ 2378971 h 4660752"/>
                <a:gd name="connsiteX2-117" fmla="*/ 3690884 w 3938711"/>
                <a:gd name="connsiteY2-118" fmla="*/ 4660752 h 4660752"/>
                <a:gd name="connsiteX3-119" fmla="*/ 0 w 3938711"/>
                <a:gd name="connsiteY3-120" fmla="*/ 4660752 h 4660752"/>
                <a:gd name="connsiteX4-121" fmla="*/ 0 w 3938711"/>
                <a:gd name="connsiteY4-122" fmla="*/ 969868 h 4660752"/>
                <a:gd name="connsiteX5-123" fmla="*/ 2734487 w 3938711"/>
                <a:gd name="connsiteY5-124" fmla="*/ 969868 h 4660752"/>
                <a:gd name="connsiteX6-125" fmla="*/ 2734487 w 3938711"/>
                <a:gd name="connsiteY6-126" fmla="*/ 0 h 4660752"/>
                <a:gd name="connsiteX7-127" fmla="*/ 3744766 w 3938711"/>
                <a:gd name="connsiteY7-128" fmla="*/ 0 h 4660752"/>
                <a:gd name="connsiteX8-129" fmla="*/ 3938711 w 3938711"/>
                <a:gd name="connsiteY8-130" fmla="*/ 1689159 h 4660752"/>
                <a:gd name="connsiteX0-131" fmla="*/ 3847271 w 3847271"/>
                <a:gd name="connsiteY0-132" fmla="*/ 1597719 h 4660752"/>
                <a:gd name="connsiteX1-133" fmla="*/ 3690884 w 3847271"/>
                <a:gd name="connsiteY1-134" fmla="*/ 2378971 h 4660752"/>
                <a:gd name="connsiteX2-135" fmla="*/ 3690884 w 3847271"/>
                <a:gd name="connsiteY2-136" fmla="*/ 4660752 h 4660752"/>
                <a:gd name="connsiteX3-137" fmla="*/ 0 w 3847271"/>
                <a:gd name="connsiteY3-138" fmla="*/ 4660752 h 4660752"/>
                <a:gd name="connsiteX4-139" fmla="*/ 0 w 3847271"/>
                <a:gd name="connsiteY4-140" fmla="*/ 969868 h 4660752"/>
                <a:gd name="connsiteX5-141" fmla="*/ 2734487 w 3847271"/>
                <a:gd name="connsiteY5-142" fmla="*/ 969868 h 4660752"/>
                <a:gd name="connsiteX6-143" fmla="*/ 2734487 w 3847271"/>
                <a:gd name="connsiteY6-144" fmla="*/ 0 h 4660752"/>
                <a:gd name="connsiteX7-145" fmla="*/ 3744766 w 3847271"/>
                <a:gd name="connsiteY7-146" fmla="*/ 0 h 4660752"/>
                <a:gd name="connsiteX0-147" fmla="*/ 3690884 w 3744766"/>
                <a:gd name="connsiteY0-148" fmla="*/ 2378971 h 4660752"/>
                <a:gd name="connsiteX1-149" fmla="*/ 3690884 w 3744766"/>
                <a:gd name="connsiteY1-150" fmla="*/ 4660752 h 4660752"/>
                <a:gd name="connsiteX2-151" fmla="*/ 0 w 3744766"/>
                <a:gd name="connsiteY2-152" fmla="*/ 4660752 h 4660752"/>
                <a:gd name="connsiteX3-153" fmla="*/ 0 w 3744766"/>
                <a:gd name="connsiteY3-154" fmla="*/ 969868 h 4660752"/>
                <a:gd name="connsiteX4-155" fmla="*/ 2734487 w 3744766"/>
                <a:gd name="connsiteY4-156" fmla="*/ 969868 h 4660752"/>
                <a:gd name="connsiteX5-157" fmla="*/ 2734487 w 3744766"/>
                <a:gd name="connsiteY5-158" fmla="*/ 0 h 4660752"/>
                <a:gd name="connsiteX6-159" fmla="*/ 3744766 w 3744766"/>
                <a:gd name="connsiteY6-160" fmla="*/ 0 h 46607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744766" h="4660752">
                  <a:moveTo>
                    <a:pt x="3690884" y="2378971"/>
                  </a:moveTo>
                  <a:lnTo>
                    <a:pt x="3690884" y="4660752"/>
                  </a:lnTo>
                  <a:lnTo>
                    <a:pt x="0" y="4660752"/>
                  </a:lnTo>
                  <a:lnTo>
                    <a:pt x="0" y="969868"/>
                  </a:lnTo>
                  <a:lnTo>
                    <a:pt x="2734487" y="969868"/>
                  </a:lnTo>
                  <a:lnTo>
                    <a:pt x="2734487" y="0"/>
                  </a:lnTo>
                  <a:lnTo>
                    <a:pt x="3744766" y="0"/>
                  </a:lnTo>
                </a:path>
              </a:pathLst>
            </a:cu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2781713" y="2689942"/>
            <a:ext cx="6718624" cy="914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kumimoji="1" lang="zh-CN" altLang="en-US" sz="4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lvl="0"/>
            <a:r>
              <a:rPr lang="zh-CN" altLang="en-US" dirty="0" smtClean="0"/>
              <a:t>标题</a:t>
            </a:r>
            <a:endParaRPr lang="zh-CN" altLang="en-US" dirty="0" smtClean="0"/>
          </a:p>
        </p:txBody>
      </p:sp>
      <p:sp>
        <p:nvSpPr>
          <p:cNvPr id="23" name="矩形 22"/>
          <p:cNvSpPr/>
          <p:nvPr userDrawn="1"/>
        </p:nvSpPr>
        <p:spPr>
          <a:xfrm>
            <a:off x="11255566" y="0"/>
            <a:ext cx="936434" cy="8813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10319132" y="885729"/>
            <a:ext cx="936434" cy="881349"/>
          </a:xfrm>
          <a:prstGeom prst="rect">
            <a:avLst/>
          </a:prstGeom>
          <a:solidFill>
            <a:schemeClr val="accent3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11255566" y="1754843"/>
            <a:ext cx="936434" cy="8813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11255566" y="2636192"/>
            <a:ext cx="936434" cy="8813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>
            <a:off x="10337282" y="1767405"/>
            <a:ext cx="918283" cy="868787"/>
          </a:xfrm>
          <a:prstGeom prst="rect">
            <a:avLst/>
          </a:prstGeom>
          <a:solidFill>
            <a:schemeClr val="accent3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 userDrawn="1"/>
        </p:nvSpPr>
        <p:spPr>
          <a:xfrm>
            <a:off x="9443398" y="879803"/>
            <a:ext cx="875734" cy="887275"/>
          </a:xfrm>
          <a:prstGeom prst="rect">
            <a:avLst/>
          </a:prstGeom>
          <a:solidFill>
            <a:schemeClr val="accent3">
              <a:lumMod val="20000"/>
              <a:lumOff val="8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638978" y="287769"/>
            <a:ext cx="823486" cy="1070645"/>
            <a:chOff x="638978" y="287769"/>
            <a:chExt cx="823486" cy="1070645"/>
          </a:xfrm>
        </p:grpSpPr>
        <p:sp>
          <p:nvSpPr>
            <p:cNvPr id="31" name="十字星 30"/>
            <p:cNvSpPr/>
            <p:nvPr/>
          </p:nvSpPr>
          <p:spPr>
            <a:xfrm>
              <a:off x="638978" y="528810"/>
              <a:ext cx="571333" cy="829604"/>
            </a:xfrm>
            <a:prstGeom prst="star4">
              <a:avLst/>
            </a:prstGeom>
            <a:gradFill>
              <a:gsLst>
                <a:gs pos="50537">
                  <a:srgbClr val="8BD4F3"/>
                </a:gs>
                <a:gs pos="20000">
                  <a:schemeClr val="accent3">
                    <a:lumMod val="60000"/>
                    <a:lumOff val="40000"/>
                  </a:schemeClr>
                </a:gs>
                <a:gs pos="59000">
                  <a:schemeClr val="accent5">
                    <a:lumMod val="40000"/>
                    <a:lumOff val="60000"/>
                  </a:schemeClr>
                </a:gs>
                <a:gs pos="94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十字星 31"/>
            <p:cNvSpPr/>
            <p:nvPr/>
          </p:nvSpPr>
          <p:spPr>
            <a:xfrm>
              <a:off x="891131" y="287769"/>
              <a:ext cx="571333" cy="829604"/>
            </a:xfrm>
            <a:prstGeom prst="star4">
              <a:avLst/>
            </a:prstGeom>
            <a:gradFill>
              <a:gsLst>
                <a:gs pos="50537">
                  <a:srgbClr val="8BD4F3"/>
                </a:gs>
                <a:gs pos="20000">
                  <a:schemeClr val="accent3">
                    <a:lumMod val="60000"/>
                    <a:lumOff val="40000"/>
                  </a:schemeClr>
                </a:gs>
                <a:gs pos="59000">
                  <a:schemeClr val="accent5">
                    <a:lumMod val="40000"/>
                    <a:lumOff val="60000"/>
                  </a:schemeClr>
                </a:gs>
                <a:gs pos="94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8" grpId="0" animBg="1"/>
      <p:bldP spid="2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17"/>
          <p:cNvSpPr/>
          <p:nvPr userDrawn="1"/>
        </p:nvSpPr>
        <p:spPr>
          <a:xfrm flipH="1">
            <a:off x="3436764" y="5347368"/>
            <a:ext cx="8755236" cy="1510631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直角三角形 18"/>
          <p:cNvSpPr/>
          <p:nvPr userDrawn="1"/>
        </p:nvSpPr>
        <p:spPr>
          <a:xfrm>
            <a:off x="0" y="3900488"/>
            <a:ext cx="8808440" cy="2957512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19808" y="6228178"/>
            <a:ext cx="3039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8013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0" i="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版权所有</a:t>
            </a:r>
            <a:r>
              <a:rPr lang="en-US" altLang="zh-CN" sz="1400" b="0" i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©</a:t>
            </a:r>
            <a:r>
              <a:rPr lang="en-US" altLang="zh-CN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2019 </a:t>
            </a:r>
            <a:r>
              <a:rPr lang="zh-CN" altLang="en-US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华为技术有限公司</a:t>
            </a:r>
            <a:endParaRPr lang="en-US" altLang="zh-CN" sz="1400" b="0" i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reeform 5"/>
          <p:cNvSpPr/>
          <p:nvPr userDrawn="1"/>
        </p:nvSpPr>
        <p:spPr bwMode="auto">
          <a:xfrm flipH="1" flipV="1">
            <a:off x="0" y="0"/>
            <a:ext cx="1300296" cy="2136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  <a:latin typeface="Calibri" panose="020F0502020204030204" pitchFamily="34" charset="0"/>
              <a:ea typeface="宋体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699614" y="133694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学习完本章后，您将能够：</a:t>
            </a:r>
            <a:endParaRPr lang="en-US" altLang="zh-CN" sz="28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-633675" y="615490"/>
            <a:ext cx="2133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911350" y="2003425"/>
            <a:ext cx="8678863" cy="3724275"/>
          </a:xfrm>
          <a:prstGeom prst="rect">
            <a:avLst/>
          </a:prstGeom>
        </p:spPr>
        <p:txBody>
          <a:bodyPr/>
          <a:lstStyle>
            <a:lvl1pPr>
              <a:defRPr lang="zh-CN" altLang="en-US" sz="2800" kern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>
              <a:defRPr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158" y="6228178"/>
            <a:ext cx="1533525" cy="335558"/>
          </a:xfrm>
          <a:prstGeom prst="rect">
            <a:avLst/>
          </a:prstGeom>
        </p:spPr>
      </p:pic>
      <p:sp>
        <p:nvSpPr>
          <p:cNvPr id="11" name="Rectangle 69"/>
          <p:cNvSpPr>
            <a:spLocks noChangeArrowheads="1"/>
          </p:cNvSpPr>
          <p:nvPr userDrawn="1"/>
        </p:nvSpPr>
        <p:spPr bwMode="auto">
          <a:xfrm>
            <a:off x="11024525" y="6281297"/>
            <a:ext cx="759687" cy="29633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1370" eaLnBrk="0" fontAlgn="base" hangingPunct="0"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fld id="{2F2CF7F5-F178-4429-B6CA-28062DF31937}" type="slidenum"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17"/>
          <p:cNvSpPr/>
          <p:nvPr userDrawn="1"/>
        </p:nvSpPr>
        <p:spPr>
          <a:xfrm flipH="1">
            <a:off x="3436764" y="5347368"/>
            <a:ext cx="8755236" cy="1510631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直角三角形 18"/>
          <p:cNvSpPr/>
          <p:nvPr userDrawn="1"/>
        </p:nvSpPr>
        <p:spPr>
          <a:xfrm>
            <a:off x="0" y="3900488"/>
            <a:ext cx="8808440" cy="2957512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19808" y="6228178"/>
            <a:ext cx="3039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8013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0" i="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版权所有</a:t>
            </a:r>
            <a:r>
              <a:rPr lang="en-US" altLang="zh-CN" sz="1400" b="0" i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©</a:t>
            </a:r>
            <a:r>
              <a:rPr lang="en-US" altLang="zh-CN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2019 </a:t>
            </a:r>
            <a:r>
              <a:rPr lang="zh-CN" altLang="en-US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华为技术有限公司</a:t>
            </a:r>
            <a:endParaRPr lang="en-US" altLang="zh-CN" sz="1400" b="0" i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043593" y="1249695"/>
            <a:ext cx="10517188" cy="48529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等腰三角形 9"/>
          <p:cNvSpPr/>
          <p:nvPr userDrawn="1"/>
        </p:nvSpPr>
        <p:spPr>
          <a:xfrm rot="16200000" flipH="1" flipV="1">
            <a:off x="476801" y="470620"/>
            <a:ext cx="479812" cy="296530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/>
              <a:cs typeface="+mn-ea"/>
            </a:endParaRPr>
          </a:p>
        </p:txBody>
      </p:sp>
      <p:sp>
        <p:nvSpPr>
          <p:cNvPr id="11" name="标题 8"/>
          <p:cNvSpPr>
            <a:spLocks noGrp="1"/>
          </p:cNvSpPr>
          <p:nvPr>
            <p:ph type="title"/>
          </p:nvPr>
        </p:nvSpPr>
        <p:spPr>
          <a:xfrm>
            <a:off x="443564" y="349467"/>
            <a:ext cx="10515600" cy="562525"/>
          </a:xfrm>
          <a:prstGeom prst="rect">
            <a:avLst/>
          </a:prstGeom>
        </p:spPr>
        <p:txBody>
          <a:bodyPr/>
          <a:lstStyle>
            <a:lvl2pPr>
              <a:defRPr lang="zh-CN" altLang="en-US" sz="3200" b="1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/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158" y="6228178"/>
            <a:ext cx="1533525" cy="335558"/>
          </a:xfrm>
          <a:prstGeom prst="rect">
            <a:avLst/>
          </a:prstGeom>
        </p:spPr>
      </p:pic>
      <p:sp>
        <p:nvSpPr>
          <p:cNvPr id="12" name="Rectangle 69"/>
          <p:cNvSpPr>
            <a:spLocks noChangeArrowheads="1"/>
          </p:cNvSpPr>
          <p:nvPr userDrawn="1"/>
        </p:nvSpPr>
        <p:spPr bwMode="auto">
          <a:xfrm>
            <a:off x="11024525" y="6281297"/>
            <a:ext cx="759687" cy="29633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1370" eaLnBrk="0" fontAlgn="base" hangingPunct="0"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fld id="{2F2CF7F5-F178-4429-B6CA-28062DF31937}" type="slidenum"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17"/>
          <p:cNvSpPr/>
          <p:nvPr userDrawn="1"/>
        </p:nvSpPr>
        <p:spPr>
          <a:xfrm flipH="1">
            <a:off x="3436764" y="5347368"/>
            <a:ext cx="8755236" cy="1510631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直角三角形 18"/>
          <p:cNvSpPr/>
          <p:nvPr userDrawn="1"/>
        </p:nvSpPr>
        <p:spPr>
          <a:xfrm>
            <a:off x="0" y="3900488"/>
            <a:ext cx="8808440" cy="2957512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19808" y="6228178"/>
            <a:ext cx="3039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8013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0" i="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版权所有</a:t>
            </a:r>
            <a:r>
              <a:rPr lang="en-US" altLang="zh-CN" sz="1400" b="0" i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©</a:t>
            </a:r>
            <a:r>
              <a:rPr lang="en-US" altLang="zh-CN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2019 </a:t>
            </a:r>
            <a:r>
              <a:rPr lang="zh-CN" altLang="en-US" sz="1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华为技术有限公司</a:t>
            </a:r>
            <a:endParaRPr lang="en-US" altLang="zh-CN" sz="1400" b="0" i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等腰三角形 8"/>
          <p:cNvSpPr/>
          <p:nvPr userDrawn="1"/>
        </p:nvSpPr>
        <p:spPr>
          <a:xfrm rot="16200000" flipH="1" flipV="1">
            <a:off x="476801" y="470620"/>
            <a:ext cx="479812" cy="296530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/>
              <a:cs typeface="+mn-ea"/>
            </a:endParaRPr>
          </a:p>
        </p:txBody>
      </p:sp>
      <p:sp>
        <p:nvSpPr>
          <p:cNvPr id="11" name="标题 8"/>
          <p:cNvSpPr>
            <a:spLocks noGrp="1"/>
          </p:cNvSpPr>
          <p:nvPr>
            <p:ph type="title"/>
          </p:nvPr>
        </p:nvSpPr>
        <p:spPr>
          <a:xfrm>
            <a:off x="443564" y="349467"/>
            <a:ext cx="10515600" cy="562525"/>
          </a:xfrm>
          <a:prstGeom prst="rect">
            <a:avLst/>
          </a:prstGeom>
        </p:spPr>
        <p:txBody>
          <a:bodyPr/>
          <a:lstStyle>
            <a:lvl2pPr>
              <a:defRPr lang="zh-CN" altLang="en-US" sz="3200" b="1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/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158" y="6228178"/>
            <a:ext cx="1533525" cy="335558"/>
          </a:xfrm>
          <a:prstGeom prst="rect">
            <a:avLst/>
          </a:prstGeom>
        </p:spPr>
      </p:pic>
      <p:sp>
        <p:nvSpPr>
          <p:cNvPr id="10" name="Rectangle 69"/>
          <p:cNvSpPr>
            <a:spLocks noChangeArrowheads="1"/>
          </p:cNvSpPr>
          <p:nvPr userDrawn="1"/>
        </p:nvSpPr>
        <p:spPr bwMode="auto">
          <a:xfrm>
            <a:off x="11024525" y="6281297"/>
            <a:ext cx="759687" cy="29633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1370" eaLnBrk="0" fontAlgn="base" hangingPunct="0"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fld id="{2F2CF7F5-F178-4429-B6CA-28062DF31937}" type="slidenum"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84"/>
            <a:ext cx="12192000" cy="71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31295" y="4957156"/>
            <a:ext cx="10441567" cy="831600"/>
          </a:xfrm>
          <a:ln algn="ctr"/>
        </p:spPr>
        <p:txBody>
          <a:bodyPr lIns="87802" tIns="43901" rIns="87802" bIns="43901"/>
          <a:lstStyle>
            <a:lvl1pPr algn="l" defTabSz="801370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300" b="1" kern="1200" dirty="0">
                <a:solidFill>
                  <a:srgbClr val="0070C0"/>
                </a:solidFill>
                <a:latin typeface="+mn-ea"/>
                <a:ea typeface="+mn-ea"/>
                <a:cs typeface="Arial" panose="020B0604020202090204" pitchFamily="34" charset="0"/>
              </a:defRPr>
            </a:lvl1pPr>
          </a:lstStyle>
          <a:p>
            <a:r>
              <a:rPr lang="zh-CN" altLang="en-US" dirty="0"/>
              <a:t>单击此处编辑母版标题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0"/>
          </p:nvPr>
        </p:nvSpPr>
        <p:spPr>
          <a:xfrm>
            <a:off x="1031295" y="5816120"/>
            <a:ext cx="6912000" cy="493200"/>
          </a:xfrm>
        </p:spPr>
        <p:txBody>
          <a:bodyPr/>
          <a:lstStyle>
            <a:lvl1pPr marL="0" indent="0" algn="l" defTabSz="801370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dirty="0" smtClean="0">
                <a:solidFill>
                  <a:srgbClr val="0070C0"/>
                </a:solidFill>
                <a:latin typeface="+mn-ea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7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2604743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370" eaLnBrk="0" fontAlgn="base" hangingPunct="0">
              <a:defRPr/>
            </a:pPr>
            <a:r>
              <a:rPr lang="zh-CN" altLang="en-US" sz="1200" baseline="0" dirty="0">
                <a:latin typeface="+mn-ea"/>
                <a:ea typeface="+mn-ea"/>
                <a:cs typeface="Arial" panose="020B0604020202090204" pitchFamily="34" charset="0"/>
              </a:rPr>
              <a:t>版权所有</a:t>
            </a:r>
            <a:r>
              <a:rPr lang="en-US" altLang="zh-CN" sz="1200" baseline="0">
                <a:latin typeface="+mn-ea"/>
                <a:ea typeface="+mn-ea"/>
                <a:cs typeface="Arial" panose="020B0604020202090204" pitchFamily="34" charset="0"/>
              </a:rPr>
              <a:t>© </a:t>
            </a:r>
            <a:r>
              <a:rPr lang="en-US" altLang="zh-CN" sz="1200" baseline="0" smtClean="0">
                <a:latin typeface="+mn-ea"/>
                <a:ea typeface="+mn-ea"/>
                <a:cs typeface="Arial" panose="020B0604020202090204" pitchFamily="34" charset="0"/>
              </a:rPr>
              <a:t>2020 </a:t>
            </a:r>
            <a:r>
              <a:rPr lang="zh-CN" altLang="en-US" sz="1200" baseline="0" dirty="0">
                <a:latin typeface="+mn-ea"/>
                <a:ea typeface="+mn-ea"/>
                <a:cs typeface="Arial" panose="020B0604020202090204" pitchFamily="34" charset="0"/>
              </a:rPr>
              <a:t>华为技术有限公司</a:t>
            </a:r>
            <a:endParaRPr lang="zh-CN" altLang="en-US" sz="1200" baseline="0" dirty="0">
              <a:latin typeface="+mn-ea"/>
              <a:ea typeface="+mn-ea"/>
              <a:cs typeface="Arial" panose="020B060402020209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89" y="251069"/>
            <a:ext cx="1965600" cy="43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 userDrawn="1"/>
        </p:nvSpPr>
        <p:spPr>
          <a:xfrm flipH="1">
            <a:off x="3436764" y="5629274"/>
            <a:ext cx="8755236" cy="1228725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直角三角形 3"/>
          <p:cNvSpPr/>
          <p:nvPr userDrawn="1"/>
        </p:nvSpPr>
        <p:spPr>
          <a:xfrm>
            <a:off x="0" y="3900488"/>
            <a:ext cx="8340898" cy="2957512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4573615" y="2453937"/>
            <a:ext cx="2993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谢  谢</a:t>
            </a:r>
            <a:endParaRPr kumimoji="1" lang="en-US" altLang="zh-CN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/>
            <a:r>
              <a:rPr kumimoji="1" lang="en-US" altLang="zh-CN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Thank you</a:t>
            </a:r>
            <a:endParaRPr kumimoji="1"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9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  <p:sp>
        <p:nvSpPr>
          <p:cNvPr id="7" name="TextBox 10"/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395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90204" pitchFamily="34" charset="0"/>
              </a:rPr>
              <a:t>前言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anose="020B0604020202090204" pitchFamily="34" charset="0"/>
            </a:endParaRPr>
          </a:p>
        </p:txBody>
      </p:sp>
      <p:sp>
        <p:nvSpPr>
          <p:cNvPr id="9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/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/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12284" y="1233487"/>
            <a:ext cx="10558800" cy="4680000"/>
          </a:xfrm>
        </p:spPr>
        <p:txBody>
          <a:bodyPr/>
          <a:lstStyle>
            <a:lvl1pPr marL="301625" marR="0" indent="-301625" algn="just" defTabSz="801370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Char char="l"/>
              <a:defRPr>
                <a:latin typeface="+mn-ea"/>
                <a:ea typeface="+mn-ea"/>
                <a:cs typeface="Arial" panose="020B0604020202090204" pitchFamily="34" charset="0"/>
              </a:defRPr>
            </a:lvl1pPr>
            <a:lvl2pPr algn="just" eaLnBrk="1" hangingPunct="1">
              <a:defRPr>
                <a:latin typeface="+mn-ea"/>
                <a:ea typeface="+mn-ea"/>
                <a:cs typeface="Arial" panose="020B0604020202090204" pitchFamily="34" charset="0"/>
              </a:defRPr>
            </a:lvl2pPr>
            <a:lvl3pPr algn="just" eaLnBrk="1" hangingPunct="1">
              <a:defRPr>
                <a:latin typeface="+mn-ea"/>
                <a:ea typeface="+mn-ea"/>
                <a:cs typeface="Arial" panose="020B0604020202090204" pitchFamily="34" charset="0"/>
              </a:defRPr>
            </a:lvl3pPr>
            <a:lvl4pPr algn="just" eaLnBrk="1" hangingPunct="1">
              <a:defRPr>
                <a:latin typeface="+mn-ea"/>
                <a:ea typeface="+mn-ea"/>
                <a:cs typeface="Arial" panose="020B0604020202090204" pitchFamily="34" charset="0"/>
              </a:defRPr>
            </a:lvl4pPr>
            <a:lvl5pPr algn="just" eaLnBrk="1" hangingPunct="1">
              <a:defRPr>
                <a:latin typeface="+mn-ea"/>
                <a:ea typeface="+mn-ea"/>
                <a:cs typeface="Arial" panose="020B0604020202090204" pitchFamily="34" charset="0"/>
              </a:defRPr>
            </a:lvl5pPr>
          </a:lstStyle>
          <a:p>
            <a:pPr marL="301625" marR="0" lvl="0" indent="-301625" algn="l" defTabSz="801370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学完本课程后，您将能够：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TextBox 10"/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defTabSz="1001395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90204" pitchFamily="34" charset="0"/>
              </a:rPr>
              <a:t>目标</a:t>
            </a:r>
            <a:endParaRPr lang="en-US" altLang="zh-CN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anose="020B0604020202090204" pitchFamily="34" charset="0"/>
            </a:endParaRPr>
          </a:p>
        </p:txBody>
      </p:sp>
      <p:sp>
        <p:nvSpPr>
          <p:cNvPr id="8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11" name="Freeform 6"/>
            <p:cNvSpPr/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/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/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233487"/>
            <a:ext cx="10558800" cy="4680000"/>
          </a:xfrm>
        </p:spPr>
        <p:txBody>
          <a:bodyPr/>
          <a:lstStyle>
            <a:lvl1pPr marL="457200" marR="0" indent="-457200" algn="just" defTabSz="801370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defRPr>
                <a:latin typeface="+mn-ea"/>
                <a:ea typeface="+mn-ea"/>
                <a:cs typeface="Arial" panose="020B0604020202090204" pitchFamily="34" charset="0"/>
              </a:defRPr>
            </a:lvl1pPr>
            <a:lvl2pPr>
              <a:buFont typeface="Wingdings" panose="05000000000000000000" pitchFamily="2" charset="2"/>
              <a:buChar char="p"/>
              <a:defRPr/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TextBox 10"/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defTabSz="1001395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90204" pitchFamily="34" charset="0"/>
              </a:rPr>
              <a:t>目录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anose="020B0604020202090204" pitchFamily="34" charset="0"/>
            </a:endParaRPr>
          </a:p>
        </p:txBody>
      </p:sp>
      <p:sp>
        <p:nvSpPr>
          <p:cNvPr id="7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9" name="Freeform 6"/>
          <p:cNvSpPr/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30" name="Freeform 11"/>
          <p:cNvSpPr/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90204" pitchFamily="34" charset="0"/>
              </a:defRPr>
            </a:lvl1pPr>
            <a:lvl2pPr algn="just">
              <a:defRPr>
                <a:latin typeface="+mn-ea"/>
                <a:ea typeface="+mn-ea"/>
                <a:cs typeface="Arial" panose="020B0604020202090204" pitchFamily="34" charset="0"/>
              </a:defRPr>
            </a:lvl2pPr>
            <a:lvl3pPr algn="just">
              <a:defRPr>
                <a:latin typeface="+mn-ea"/>
                <a:ea typeface="+mn-ea"/>
                <a:cs typeface="Arial" panose="020B0604020202090204" pitchFamily="34" charset="0"/>
              </a:defRPr>
            </a:lvl3pPr>
            <a:lvl4pPr algn="just">
              <a:defRPr>
                <a:latin typeface="+mn-ea"/>
                <a:ea typeface="+mn-ea"/>
                <a:cs typeface="Arial" panose="020B0604020202090204" pitchFamily="34" charset="0"/>
              </a:defRPr>
            </a:lvl4pPr>
            <a:lvl5pPr algn="just">
              <a:defRPr>
                <a:latin typeface="+mn-ea"/>
                <a:ea typeface="+mn-ea"/>
                <a:cs typeface="Arial" panose="020B060402020209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TextBox 10"/>
          <p:cNvSpPr txBox="1"/>
          <p:nvPr userDrawn="1"/>
        </p:nvSpPr>
        <p:spPr bwMode="auto">
          <a:xfrm>
            <a:off x="1595500" y="408779"/>
            <a:ext cx="9829738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defTabSz="1001395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90204" pitchFamily="34" charset="0"/>
              </a:rPr>
              <a:t>本节概述和学习目标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anose="020B0604020202090204" pitchFamily="34" charset="0"/>
            </a:endParaRPr>
          </a:p>
        </p:txBody>
      </p:sp>
      <p:sp>
        <p:nvSpPr>
          <p:cNvPr id="9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</p:spPr>
        <p:txBody>
          <a:bodyPr lIns="100800" tIns="50400" rIns="100800" bIns="50400" anchor="t" anchorCtr="0"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4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9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1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2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</p:spPr>
        <p:txBody>
          <a:bodyPr lIns="100800" tIns="50400" rIns="100800" bIns="50400" anchor="t" anchorCtr="0"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5.png"/><Relationship Id="rId21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69951" y="260648"/>
            <a:ext cx="10327216" cy="868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28" tIns="40064" rIns="80128" bIns="40064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3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1" y="1248073"/>
            <a:ext cx="10572749" cy="4195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" name="Rectangle 69"/>
          <p:cNvSpPr>
            <a:spLocks noChangeArrowheads="1"/>
          </p:cNvSpPr>
          <p:nvPr userDrawn="1"/>
        </p:nvSpPr>
        <p:spPr bwMode="auto">
          <a:xfrm>
            <a:off x="155340" y="6500581"/>
            <a:ext cx="673125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370" eaLnBrk="0" fontAlgn="base" hangingPunct="0">
              <a:defRPr/>
            </a:pPr>
            <a:r>
              <a:rPr lang="zh-CN" altLang="en-US" sz="1200" baseline="0" dirty="0">
                <a:latin typeface="+mn-lt"/>
                <a:ea typeface="黑体" panose="02010609060101010101" pitchFamily="49" charset="-122"/>
                <a:cs typeface="Arial" panose="020B0604020202090204" pitchFamily="34" charset="0"/>
              </a:rPr>
              <a:t>第</a:t>
            </a:r>
            <a:fld id="{2F2CF7F5-F178-4429-B6CA-28062DF31937}" type="slidenum">
              <a:rPr lang="en-US" altLang="zh-CN" sz="1200" smtClean="0">
                <a:latin typeface="+mn-lt"/>
                <a:ea typeface="黑体" panose="02010609060101010101" pitchFamily="49" charset="-122"/>
                <a:cs typeface="Arial" panose="020B0604020202090204" pitchFamily="34" charset="0"/>
              </a:rPr>
            </a:fld>
            <a:r>
              <a:rPr lang="zh-CN" altLang="en-US" sz="1200" dirty="0">
                <a:latin typeface="+mn-lt"/>
                <a:ea typeface="黑体" panose="02010609060101010101" pitchFamily="49" charset="-122"/>
                <a:cs typeface="Arial" panose="020B0604020202090204" pitchFamily="34" charset="0"/>
              </a:rPr>
              <a:t>页</a:t>
            </a:r>
            <a:endParaRPr lang="en-US" altLang="zh-CN" sz="1200" dirty="0">
              <a:latin typeface="+mn-lt"/>
              <a:ea typeface="黑体" panose="02010609060101010101" pitchFamily="49" charset="-122"/>
              <a:cs typeface="Arial" panose="020B0604020202090204" pitchFamily="34" charset="0"/>
            </a:endParaRPr>
          </a:p>
        </p:txBody>
      </p:sp>
      <p:sp>
        <p:nvSpPr>
          <p:cNvPr id="13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2604743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370" eaLnBrk="0" fontAlgn="base" hangingPunct="0">
              <a:defRPr/>
            </a:pPr>
            <a:r>
              <a:rPr lang="zh-CN" altLang="en-US" sz="1200" baseline="0" dirty="0">
                <a:latin typeface="+mn-lt"/>
                <a:ea typeface="+mn-ea"/>
                <a:cs typeface="Arial" panose="020B0604020202090204" pitchFamily="34" charset="0"/>
              </a:rPr>
              <a:t>版权所有</a:t>
            </a:r>
            <a:r>
              <a:rPr lang="en-US" altLang="zh-CN" sz="1200" baseline="0">
                <a:latin typeface="+mn-lt"/>
                <a:ea typeface="+mn-ea"/>
                <a:cs typeface="Arial" panose="020B0604020202090204" pitchFamily="34" charset="0"/>
              </a:rPr>
              <a:t>© </a:t>
            </a:r>
            <a:r>
              <a:rPr lang="en-US" altLang="zh-CN" sz="1200" baseline="0" smtClean="0">
                <a:latin typeface="+mn-lt"/>
                <a:ea typeface="+mn-ea"/>
                <a:cs typeface="Arial" panose="020B0604020202090204" pitchFamily="34" charset="0"/>
              </a:rPr>
              <a:t>2020 </a:t>
            </a:r>
            <a:r>
              <a:rPr lang="zh-CN" altLang="en-US" sz="1200" baseline="0" dirty="0">
                <a:latin typeface="+mn-lt"/>
                <a:ea typeface="+mn-ea"/>
                <a:cs typeface="Arial" panose="020B0604020202090204" pitchFamily="34" charset="0"/>
              </a:rPr>
              <a:t>华为技术有限公司</a:t>
            </a:r>
            <a:endParaRPr lang="zh-CN" altLang="en-US" sz="1200" baseline="0" dirty="0">
              <a:latin typeface="+mn-lt"/>
              <a:ea typeface="+mn-ea"/>
              <a:cs typeface="Arial" panose="020B060402020209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29" y="6504031"/>
            <a:ext cx="1249200" cy="273343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497060" y="6474460"/>
            <a:ext cx="868429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0137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  <a:lvl2pPr algn="l" defTabSz="801370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2pPr>
      <a:lvl3pPr algn="l" defTabSz="801370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3pPr>
      <a:lvl4pPr algn="l" defTabSz="801370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4pPr>
      <a:lvl5pPr algn="l" defTabSz="801370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5pPr>
      <a:lvl6pPr marL="457200" algn="l" defTabSz="801370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6pPr>
      <a:lvl7pPr marL="914400" algn="l" defTabSz="801370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7pPr>
      <a:lvl8pPr marL="1371600" algn="l" defTabSz="801370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8pPr>
      <a:lvl9pPr marL="1828800" algn="l" defTabSz="801370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9pPr>
    </p:titleStyle>
    <p:bodyStyle>
      <a:lvl1pPr marL="301625" indent="-301625" algn="l" defTabSz="801370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Clr>
          <a:schemeClr val="bg1">
            <a:lumMod val="50000"/>
          </a:schemeClr>
        </a:buClr>
        <a:buSzPct val="60000"/>
        <a:buFont typeface="Wingdings" panose="05000000000000000000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2730" algn="l" defTabSz="801370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Clr>
          <a:schemeClr val="tx1"/>
        </a:buClr>
        <a:buSzPct val="50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2pPr>
      <a:lvl3pPr marL="1003300" indent="-201930" algn="l" defTabSz="801370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FrutigerNext LT Light" pitchFamily="34" charset="0"/>
          <a:ea typeface="+mn-ea"/>
        </a:defRPr>
      </a:lvl3pPr>
      <a:lvl4pPr marL="1400175" indent="-198755" algn="l" defTabSz="801370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1802130" indent="-201930" algn="l" defTabSz="801370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5pPr>
      <a:lvl6pPr marL="2259330" indent="-201930" algn="l" defTabSz="801370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6pPr>
      <a:lvl7pPr marL="2716530" indent="-201930" algn="l" defTabSz="801370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7pPr>
      <a:lvl8pPr marL="3173730" indent="-201930" algn="l" defTabSz="801370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8pPr>
      <a:lvl9pPr marL="3630930" indent="-201930" algn="l" defTabSz="801370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e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文本占位符 17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5" name="文本占位符 17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6" name="文本占位符 17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7" name="文本占位符 17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0" name="文本占位符 16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smtClean="0"/>
              <a:t>王勇杰</a:t>
            </a:r>
            <a:r>
              <a:rPr lang="en-US" altLang="zh-CN" smtClean="0"/>
              <a:t>/wwx769662</a:t>
            </a:r>
            <a:endParaRPr lang="zh-CN" altLang="en-US"/>
          </a:p>
        </p:txBody>
      </p:sp>
      <p:sp>
        <p:nvSpPr>
          <p:cNvPr id="171" name="文本占位符 17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mtClean="0"/>
              <a:t>2020.04.17</a:t>
            </a:r>
            <a:endParaRPr lang="zh-CN" altLang="en-US"/>
          </a:p>
        </p:txBody>
      </p:sp>
      <p:sp>
        <p:nvSpPr>
          <p:cNvPr id="172" name="文本占位符 17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/>
              <a:t>汪孟</a:t>
            </a:r>
            <a:r>
              <a:rPr lang="zh-CN" altLang="en-US" smtClean="0"/>
              <a:t>德</a:t>
            </a:r>
            <a:r>
              <a:rPr lang="en-US" altLang="zh-CN" smtClean="0"/>
              <a:t>/wwx711842</a:t>
            </a:r>
            <a:endParaRPr lang="zh-CN" altLang="en-US"/>
          </a:p>
        </p:txBody>
      </p:sp>
      <p:sp>
        <p:nvSpPr>
          <p:cNvPr id="173" name="文本占位符 17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smtClean="0"/>
              <a:t>优化</a:t>
            </a:r>
            <a:endParaRPr lang="zh-CN" altLang="en-US"/>
          </a:p>
        </p:txBody>
      </p:sp>
      <p:sp>
        <p:nvSpPr>
          <p:cNvPr id="178" name="文本占位符 17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9" name="文本占位符 17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0" name="文本占位符 17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1" name="文本占位符 18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2" name="文本占位符 18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3" name="文本占位符 18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4" name="文本占位符 18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5" name="文本占位符 18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6" name="文本占位符 18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7" name="文本占位符 18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9" name="文本占位符 18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0" name="文本占位符 18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1" name="文本占位符 19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2" name="文本占位符 19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3" name="文本占位符 19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拓扑结构图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431" name="Rectangle 143"/>
          <p:cNvSpPr>
            <a:spLocks noChangeArrowheads="1"/>
          </p:cNvSpPr>
          <p:nvPr/>
        </p:nvSpPr>
        <p:spPr bwMode="auto">
          <a:xfrm>
            <a:off x="1524001" y="-123111"/>
            <a:ext cx="184731" cy="24622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84340" y="1700258"/>
            <a:ext cx="9242996" cy="4069002"/>
            <a:chOff x="2751451" y="3429217"/>
            <a:chExt cx="18488131" cy="8138945"/>
          </a:xfrm>
        </p:grpSpPr>
        <p:grpSp>
          <p:nvGrpSpPr>
            <p:cNvPr id="6" name="组合 5"/>
            <p:cNvGrpSpPr/>
            <p:nvPr/>
          </p:nvGrpSpPr>
          <p:grpSpPr>
            <a:xfrm>
              <a:off x="8710432" y="5122377"/>
              <a:ext cx="10980414" cy="1252984"/>
              <a:chOff x="8710432" y="5402037"/>
              <a:chExt cx="10980414" cy="973324"/>
            </a:xfrm>
          </p:grpSpPr>
          <p:cxnSp>
            <p:nvCxnSpPr>
              <p:cNvPr id="85" name="直接连接符 84"/>
              <p:cNvCxnSpPr/>
              <p:nvPr/>
            </p:nvCxnSpPr>
            <p:spPr>
              <a:xfrm>
                <a:off x="8710432" y="5402037"/>
                <a:ext cx="0" cy="973324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>
                <a:off x="8710432" y="5402037"/>
                <a:ext cx="10980414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19690846" y="5402037"/>
                <a:ext cx="0" cy="64994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12261120" y="5402036"/>
              <a:ext cx="7742445" cy="989922"/>
              <a:chOff x="8710432" y="5402037"/>
              <a:chExt cx="10980414" cy="973324"/>
            </a:xfrm>
          </p:grpSpPr>
          <p:cxnSp>
            <p:nvCxnSpPr>
              <p:cNvPr id="82" name="直接连接符 81"/>
              <p:cNvCxnSpPr/>
              <p:nvPr/>
            </p:nvCxnSpPr>
            <p:spPr>
              <a:xfrm>
                <a:off x="8710432" y="5402037"/>
                <a:ext cx="0" cy="973324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>
                <a:off x="8710432" y="5402037"/>
                <a:ext cx="10980414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>
                <a:off x="19690846" y="5402037"/>
                <a:ext cx="0" cy="547692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15827613" y="5561218"/>
              <a:ext cx="4502085" cy="808378"/>
              <a:chOff x="8710432" y="5402037"/>
              <a:chExt cx="10980414" cy="973324"/>
            </a:xfrm>
          </p:grpSpPr>
          <p:cxnSp>
            <p:nvCxnSpPr>
              <p:cNvPr id="79" name="直接连接符 78"/>
              <p:cNvCxnSpPr/>
              <p:nvPr/>
            </p:nvCxnSpPr>
            <p:spPr>
              <a:xfrm>
                <a:off x="8710432" y="5402037"/>
                <a:ext cx="0" cy="973324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8710432" y="5402037"/>
                <a:ext cx="10980414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19690846" y="5403820"/>
                <a:ext cx="0" cy="520148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箭头连接符 8"/>
            <p:cNvCxnSpPr/>
            <p:nvPr/>
          </p:nvCxnSpPr>
          <p:spPr bwMode="auto">
            <a:xfrm flipV="1">
              <a:off x="7711825" y="7533938"/>
              <a:ext cx="998607" cy="173799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498D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0" name="圆角矩形 9"/>
            <p:cNvSpPr/>
            <p:nvPr/>
          </p:nvSpPr>
          <p:spPr bwMode="auto">
            <a:xfrm>
              <a:off x="6621958" y="3429217"/>
              <a:ext cx="2088474" cy="1152261"/>
            </a:xfrm>
            <a:prstGeom prst="roundRect">
              <a:avLst/>
            </a:prstGeom>
            <a:solidFill>
              <a:srgbClr val="45C1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 bwMode="auto">
            <a:xfrm>
              <a:off x="6667476" y="3688919"/>
              <a:ext cx="1997441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Front End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" name="圆角矩形 11"/>
            <p:cNvSpPr/>
            <p:nvPr/>
          </p:nvSpPr>
          <p:spPr bwMode="auto">
            <a:xfrm>
              <a:off x="9703233" y="3429217"/>
              <a:ext cx="2088474" cy="1152261"/>
            </a:xfrm>
            <a:prstGeom prst="roundRect">
              <a:avLst/>
            </a:prstGeom>
            <a:solidFill>
              <a:srgbClr val="45C1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9748750" y="3688919"/>
              <a:ext cx="1997441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Front End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 bwMode="auto">
            <a:xfrm>
              <a:off x="12784508" y="3429217"/>
              <a:ext cx="2088474" cy="1152261"/>
            </a:xfrm>
            <a:prstGeom prst="roundRect">
              <a:avLst/>
            </a:prstGeom>
            <a:solidFill>
              <a:srgbClr val="45C1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 bwMode="auto">
            <a:xfrm>
              <a:off x="12830027" y="3688919"/>
              <a:ext cx="1997441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Front End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6" name="圆角矩形 15"/>
            <p:cNvSpPr/>
            <p:nvPr/>
          </p:nvSpPr>
          <p:spPr bwMode="auto">
            <a:xfrm>
              <a:off x="15865782" y="3429217"/>
              <a:ext cx="2088474" cy="1152261"/>
            </a:xfrm>
            <a:prstGeom prst="roundRect">
              <a:avLst/>
            </a:prstGeom>
            <a:solidFill>
              <a:srgbClr val="45C1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 bwMode="auto">
            <a:xfrm>
              <a:off x="16138954" y="3688919"/>
              <a:ext cx="1542136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Service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" name="圆角矩形 17"/>
            <p:cNvSpPr/>
            <p:nvPr/>
          </p:nvSpPr>
          <p:spPr bwMode="auto">
            <a:xfrm>
              <a:off x="6621958" y="9162917"/>
              <a:ext cx="2088474" cy="1152261"/>
            </a:xfrm>
            <a:prstGeom prst="roundRect">
              <a:avLst/>
            </a:prstGeom>
            <a:solidFill>
              <a:srgbClr val="9C71A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12788241" y="9162917"/>
              <a:ext cx="2088474" cy="1152261"/>
            </a:xfrm>
            <a:prstGeom prst="roundRect">
              <a:avLst/>
            </a:prstGeom>
            <a:solidFill>
              <a:srgbClr val="9C71A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607846" y="6381777"/>
              <a:ext cx="2088474" cy="1152261"/>
              <a:chOff x="7287684" y="6028106"/>
              <a:chExt cx="2088474" cy="1152261"/>
            </a:xfrm>
          </p:grpSpPr>
          <p:sp>
            <p:nvSpPr>
              <p:cNvPr id="77" name="圆角矩形 76"/>
              <p:cNvSpPr/>
              <p:nvPr/>
            </p:nvSpPr>
            <p:spPr bwMode="auto">
              <a:xfrm>
                <a:off x="7287684" y="6028106"/>
                <a:ext cx="2088474" cy="1152261"/>
              </a:xfrm>
              <a:prstGeom prst="roundRect">
                <a:avLst/>
              </a:prstGeom>
              <a:solidFill>
                <a:srgbClr val="0498D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8" name="文本框 77"/>
              <p:cNvSpPr txBox="1"/>
              <p:nvPr/>
            </p:nvSpPr>
            <p:spPr bwMode="auto">
              <a:xfrm>
                <a:off x="7594520" y="6287810"/>
                <a:ext cx="1474803" cy="6328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Broker</a:t>
                </a:r>
                <a:endParaRPr lang="zh-CN" altLang="en-US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1216884" y="6381777"/>
              <a:ext cx="2088474" cy="1152261"/>
              <a:chOff x="10896722" y="6028106"/>
              <a:chExt cx="2088474" cy="1152261"/>
            </a:xfrm>
          </p:grpSpPr>
          <p:sp>
            <p:nvSpPr>
              <p:cNvPr id="75" name="圆角矩形 74"/>
              <p:cNvSpPr/>
              <p:nvPr/>
            </p:nvSpPr>
            <p:spPr bwMode="auto">
              <a:xfrm>
                <a:off x="10896722" y="6028106"/>
                <a:ext cx="2088474" cy="1152261"/>
              </a:xfrm>
              <a:prstGeom prst="roundRect">
                <a:avLst/>
              </a:prstGeom>
              <a:solidFill>
                <a:srgbClr val="0498D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 bwMode="auto">
              <a:xfrm>
                <a:off x="11203558" y="6287810"/>
                <a:ext cx="1474803" cy="6328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Broker</a:t>
                </a:r>
                <a:endParaRPr lang="zh-CN" altLang="en-US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4879895" y="6381777"/>
              <a:ext cx="2088474" cy="1152261"/>
              <a:chOff x="14559733" y="6028106"/>
              <a:chExt cx="2088474" cy="1152261"/>
            </a:xfrm>
          </p:grpSpPr>
          <p:sp>
            <p:nvSpPr>
              <p:cNvPr id="73" name="圆角矩形 72"/>
              <p:cNvSpPr/>
              <p:nvPr/>
            </p:nvSpPr>
            <p:spPr bwMode="auto">
              <a:xfrm>
                <a:off x="14559733" y="6028106"/>
                <a:ext cx="2088474" cy="1152261"/>
              </a:xfrm>
              <a:prstGeom prst="roundRect">
                <a:avLst/>
              </a:prstGeom>
              <a:solidFill>
                <a:srgbClr val="0498D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 bwMode="auto">
              <a:xfrm>
                <a:off x="14866569" y="6287810"/>
                <a:ext cx="1474803" cy="6328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Broker</a:t>
                </a:r>
                <a:endParaRPr lang="zh-CN" altLang="en-US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</p:grpSp>
        <p:cxnSp>
          <p:nvCxnSpPr>
            <p:cNvPr id="23" name="直接箭头连接符 22"/>
            <p:cNvCxnSpPr>
              <a:endCxn id="77" idx="0"/>
            </p:cNvCxnSpPr>
            <p:nvPr/>
          </p:nvCxnSpPr>
          <p:spPr bwMode="auto">
            <a:xfrm>
              <a:off x="7666196" y="4581480"/>
              <a:ext cx="985887" cy="180029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498D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4" name="直接箭头连接符 23"/>
            <p:cNvCxnSpPr>
              <a:stCxn id="12" idx="2"/>
            </p:cNvCxnSpPr>
            <p:nvPr/>
          </p:nvCxnSpPr>
          <p:spPr bwMode="auto">
            <a:xfrm>
              <a:off x="10747470" y="4581478"/>
              <a:ext cx="1455301" cy="18120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498D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5" name="直接箭头连接符 24"/>
            <p:cNvCxnSpPr>
              <a:endCxn id="73" idx="0"/>
            </p:cNvCxnSpPr>
            <p:nvPr/>
          </p:nvCxnSpPr>
          <p:spPr bwMode="auto">
            <a:xfrm flipH="1">
              <a:off x="15924132" y="4571665"/>
              <a:ext cx="951596" cy="181011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498D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直接箭头连接符 25"/>
            <p:cNvCxnSpPr/>
            <p:nvPr/>
          </p:nvCxnSpPr>
          <p:spPr bwMode="auto">
            <a:xfrm flipH="1">
              <a:off x="12382599" y="4581478"/>
              <a:ext cx="1449879" cy="18337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498D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7" name="直接箭头连接符 26"/>
            <p:cNvCxnSpPr>
              <a:endCxn id="75" idx="2"/>
            </p:cNvCxnSpPr>
            <p:nvPr/>
          </p:nvCxnSpPr>
          <p:spPr bwMode="auto">
            <a:xfrm flipV="1">
              <a:off x="10582398" y="7534038"/>
              <a:ext cx="1678723" cy="173789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498D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8" name="直接箭头连接符 27"/>
            <p:cNvCxnSpPr>
              <a:stCxn id="42" idx="0"/>
              <a:endCxn id="73" idx="2"/>
            </p:cNvCxnSpPr>
            <p:nvPr/>
          </p:nvCxnSpPr>
          <p:spPr bwMode="auto">
            <a:xfrm flipH="1" flipV="1">
              <a:off x="15924132" y="7534038"/>
              <a:ext cx="1005847" cy="162887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498D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9" name="直接箭头连接符 28"/>
            <p:cNvCxnSpPr>
              <a:stCxn id="19" idx="0"/>
            </p:cNvCxnSpPr>
            <p:nvPr/>
          </p:nvCxnSpPr>
          <p:spPr bwMode="auto">
            <a:xfrm flipH="1" flipV="1">
              <a:off x="12382599" y="7533939"/>
              <a:ext cx="1449879" cy="16289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498D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0" name="文本框 29"/>
            <p:cNvSpPr txBox="1"/>
            <p:nvPr/>
          </p:nvSpPr>
          <p:spPr bwMode="auto">
            <a:xfrm>
              <a:off x="2873293" y="3581527"/>
              <a:ext cx="2808655" cy="7559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8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(Producer)</a:t>
              </a:r>
              <a:endParaRPr lang="zh-CN" altLang="en-US" sz="18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 bwMode="auto">
            <a:xfrm>
              <a:off x="3214773" y="6534922"/>
              <a:ext cx="2125698" cy="7559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8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(Kafka)</a:t>
              </a:r>
              <a:endParaRPr lang="zh-CN" altLang="en-US" sz="18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 bwMode="auto">
            <a:xfrm>
              <a:off x="2751451" y="9343235"/>
              <a:ext cx="3052339" cy="7559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8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(Consumer)</a:t>
              </a:r>
              <a:endParaRPr lang="zh-CN" altLang="en-US" sz="18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 bwMode="auto">
            <a:xfrm>
              <a:off x="6812147" y="8037962"/>
              <a:ext cx="1401056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(Pull)</a:t>
              </a:r>
              <a:endParaRPr lang="zh-CN" altLang="en-US" sz="14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 bwMode="auto">
            <a:xfrm>
              <a:off x="10052508" y="8037962"/>
              <a:ext cx="1401056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(Pull)</a:t>
              </a:r>
              <a:endParaRPr lang="zh-CN" altLang="en-US" sz="14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 bwMode="auto">
            <a:xfrm>
              <a:off x="13263543" y="8037962"/>
              <a:ext cx="1401056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(Pull)</a:t>
              </a:r>
              <a:endParaRPr lang="zh-CN" altLang="en-US" sz="14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 bwMode="auto">
            <a:xfrm>
              <a:off x="16335971" y="8037962"/>
              <a:ext cx="1401056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(Pull)</a:t>
              </a:r>
              <a:endParaRPr lang="zh-CN" altLang="en-US" sz="14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 bwMode="auto">
            <a:xfrm>
              <a:off x="6651228" y="5085633"/>
              <a:ext cx="1554960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(Push)</a:t>
              </a:r>
              <a:endParaRPr lang="zh-CN" altLang="en-US" sz="14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 bwMode="auto">
            <a:xfrm>
              <a:off x="9891587" y="5085633"/>
              <a:ext cx="1554960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(Push)</a:t>
              </a:r>
              <a:endParaRPr lang="zh-CN" altLang="en-US" sz="14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 bwMode="auto">
            <a:xfrm>
              <a:off x="13102623" y="5085633"/>
              <a:ext cx="1554960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(Push)</a:t>
              </a:r>
              <a:endParaRPr lang="zh-CN" altLang="en-US" sz="14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 bwMode="auto">
            <a:xfrm>
              <a:off x="16342983" y="5085633"/>
              <a:ext cx="1554960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(Push)</a:t>
              </a:r>
              <a:endParaRPr lang="zh-CN" altLang="en-US" sz="14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41" name="圆角矩形 40"/>
            <p:cNvSpPr/>
            <p:nvPr/>
          </p:nvSpPr>
          <p:spPr bwMode="auto">
            <a:xfrm>
              <a:off x="9705097" y="9162917"/>
              <a:ext cx="2088474" cy="1152261"/>
            </a:xfrm>
            <a:prstGeom prst="roundRect">
              <a:avLst/>
            </a:prstGeom>
            <a:solidFill>
              <a:srgbClr val="9C71A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42" name="圆角矩形 41"/>
            <p:cNvSpPr/>
            <p:nvPr/>
          </p:nvSpPr>
          <p:spPr bwMode="auto">
            <a:xfrm>
              <a:off x="15885742" y="9162917"/>
              <a:ext cx="2088474" cy="1152261"/>
            </a:xfrm>
            <a:prstGeom prst="roundRect">
              <a:avLst/>
            </a:prstGeom>
            <a:solidFill>
              <a:srgbClr val="9C71A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 bwMode="auto">
            <a:xfrm>
              <a:off x="6814973" y="9207153"/>
              <a:ext cx="1702453" cy="10637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Hadoop</a:t>
              </a:r>
              <a:endParaRPr lang="en-US" altLang="zh-CN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Cluster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 bwMode="auto">
            <a:xfrm>
              <a:off x="13061414" y="9207153"/>
              <a:ext cx="1542136" cy="10637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Other</a:t>
              </a:r>
              <a:endParaRPr lang="en-US" altLang="zh-CN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Service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 bwMode="auto">
            <a:xfrm>
              <a:off x="9635185" y="9207153"/>
              <a:ext cx="2228300" cy="10637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Real-time</a:t>
              </a:r>
              <a:endParaRPr lang="en-US" altLang="zh-CN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Monitoring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 bwMode="auto">
            <a:xfrm>
              <a:off x="15806211" y="9207153"/>
              <a:ext cx="2247538" cy="10637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Data</a:t>
              </a:r>
              <a:endParaRPr lang="en-US" altLang="zh-CN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Warehouse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8143238" y="5949729"/>
              <a:ext cx="3096344" cy="1577893"/>
              <a:chOff x="17881426" y="5562650"/>
              <a:chExt cx="3096344" cy="1577893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17881426" y="5988282"/>
                <a:ext cx="2665423" cy="1152261"/>
                <a:chOff x="17881426" y="5988282"/>
                <a:chExt cx="2665423" cy="1152261"/>
              </a:xfrm>
            </p:grpSpPr>
            <p:sp>
              <p:nvSpPr>
                <p:cNvPr id="71" name="圆角矩形 70"/>
                <p:cNvSpPr/>
                <p:nvPr/>
              </p:nvSpPr>
              <p:spPr bwMode="auto">
                <a:xfrm>
                  <a:off x="17881426" y="5988282"/>
                  <a:ext cx="2665423" cy="1152261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2" name="文本框 71"/>
                <p:cNvSpPr txBox="1"/>
                <p:nvPr/>
              </p:nvSpPr>
              <p:spPr bwMode="auto">
                <a:xfrm>
                  <a:off x="18080747" y="6247986"/>
                  <a:ext cx="2266777" cy="6328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Zoo Keeper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>
                <a:off x="18096323" y="5778541"/>
                <a:ext cx="2665423" cy="1152261"/>
                <a:chOff x="17881426" y="5988282"/>
                <a:chExt cx="2665423" cy="1152261"/>
              </a:xfrm>
            </p:grpSpPr>
            <p:sp>
              <p:nvSpPr>
                <p:cNvPr id="69" name="圆角矩形 68"/>
                <p:cNvSpPr/>
                <p:nvPr/>
              </p:nvSpPr>
              <p:spPr bwMode="auto">
                <a:xfrm>
                  <a:off x="17881426" y="5988282"/>
                  <a:ext cx="2665423" cy="1152261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0" name="文本框 69"/>
                <p:cNvSpPr txBox="1"/>
                <p:nvPr/>
              </p:nvSpPr>
              <p:spPr bwMode="auto">
                <a:xfrm>
                  <a:off x="18080747" y="6247986"/>
                  <a:ext cx="2266777" cy="6328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Zoo Keeper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>
                <a:off x="18312347" y="5562650"/>
                <a:ext cx="2665423" cy="1152261"/>
                <a:chOff x="17881426" y="5988282"/>
                <a:chExt cx="2665423" cy="1152261"/>
              </a:xfrm>
            </p:grpSpPr>
            <p:sp>
              <p:nvSpPr>
                <p:cNvPr id="67" name="圆角矩形 66"/>
                <p:cNvSpPr/>
                <p:nvPr/>
              </p:nvSpPr>
              <p:spPr bwMode="auto">
                <a:xfrm>
                  <a:off x="17881426" y="5988282"/>
                  <a:ext cx="2665423" cy="1152261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8" name="文本框 67"/>
                <p:cNvSpPr txBox="1"/>
                <p:nvPr/>
              </p:nvSpPr>
              <p:spPr bwMode="auto">
                <a:xfrm>
                  <a:off x="18088764" y="6248008"/>
                  <a:ext cx="2250745" cy="6328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b="1" dirty="0" err="1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ZooKeeper</a:t>
                  </a:r>
                  <a:endParaRPr lang="zh-CN" altLang="en-US" sz="1400" b="1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</p:grpSp>
        <p:grpSp>
          <p:nvGrpSpPr>
            <p:cNvPr id="48" name="组合 47"/>
            <p:cNvGrpSpPr/>
            <p:nvPr/>
          </p:nvGrpSpPr>
          <p:grpSpPr>
            <a:xfrm flipV="1">
              <a:off x="7656290" y="7534038"/>
              <a:ext cx="12034556" cy="4034124"/>
              <a:chOff x="8710432" y="5402037"/>
              <a:chExt cx="12034556" cy="3133727"/>
            </a:xfrm>
          </p:grpSpPr>
          <p:cxnSp>
            <p:nvCxnSpPr>
              <p:cNvPr id="61" name="直接连接符 60"/>
              <p:cNvCxnSpPr/>
              <p:nvPr/>
            </p:nvCxnSpPr>
            <p:spPr>
              <a:xfrm>
                <a:off x="8710432" y="5402037"/>
                <a:ext cx="0" cy="973324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8710432" y="5402037"/>
                <a:ext cx="12034556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20744988" y="5402037"/>
                <a:ext cx="0" cy="313372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48"/>
            <p:cNvGrpSpPr/>
            <p:nvPr/>
          </p:nvGrpSpPr>
          <p:grpSpPr>
            <a:xfrm flipV="1">
              <a:off x="10680626" y="7525918"/>
              <a:ext cx="9255124" cy="3689363"/>
              <a:chOff x="8710432" y="5488650"/>
              <a:chExt cx="9255124" cy="3431210"/>
            </a:xfrm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8710432" y="5488650"/>
                <a:ext cx="0" cy="837025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8710432" y="5522139"/>
                <a:ext cx="92520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17965556" y="5488650"/>
                <a:ext cx="0" cy="343121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组合 49"/>
            <p:cNvGrpSpPr/>
            <p:nvPr/>
          </p:nvGrpSpPr>
          <p:grpSpPr>
            <a:xfrm flipV="1">
              <a:off x="13776970" y="7506866"/>
              <a:ext cx="6355754" cy="3456384"/>
              <a:chOff x="11609802" y="5705327"/>
              <a:chExt cx="6355754" cy="3214533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11609802" y="5705394"/>
                <a:ext cx="0" cy="602658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11610402" y="5705327"/>
                <a:ext cx="63360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17965556" y="5705684"/>
                <a:ext cx="0" cy="321417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 flipV="1">
              <a:off x="17017330" y="7507250"/>
              <a:ext cx="3348704" cy="3240000"/>
              <a:chOff x="14634138" y="5571368"/>
              <a:chExt cx="3348704" cy="3013290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14634138" y="5571390"/>
                <a:ext cx="0" cy="435253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14634842" y="5571390"/>
                <a:ext cx="33480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17965556" y="5571368"/>
                <a:ext cx="0" cy="301329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基本概念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2351584" y="1483452"/>
          <a:ext cx="7668852" cy="4212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 Topics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aphicFrame>
        <p:nvGraphicFramePr>
          <p:cNvPr id="4" name="Object 79"/>
          <p:cNvGraphicFramePr>
            <a:graphicFrameLocks noChangeAspect="1"/>
          </p:cNvGraphicFramePr>
          <p:nvPr/>
        </p:nvGraphicFramePr>
        <p:xfrm>
          <a:off x="2436495" y="2188210"/>
          <a:ext cx="7801610" cy="4493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Visio" r:id="rId1" imgW="6408420" imgH="3576955" progId="Visio.Drawing.11">
                  <p:embed/>
                </p:oleObj>
              </mc:Choice>
              <mc:Fallback>
                <p:oleObj name="Visio" r:id="rId1" imgW="6408420" imgH="3576955" progId="Visio.Drawing.11">
                  <p:embed/>
                  <p:pic>
                    <p:nvPicPr>
                      <p:cNvPr id="0" name="图片 3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495" y="2188210"/>
                        <a:ext cx="7801610" cy="449389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1">
                            <a:lumMod val="85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 bwMode="auto">
          <a:xfrm>
            <a:off x="1451747" y="1176494"/>
            <a:ext cx="10117124" cy="101198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spAutoFit/>
          </a:bodyPr>
          <a:lstStyle/>
          <a:p>
            <a:pPr marL="342900" indent="-342900">
              <a:buClr>
                <a:schemeClr val="bg1">
                  <a:lumMod val="65000"/>
                </a:schemeClr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每条发布到</a:t>
            </a:r>
            <a:r>
              <a:rPr lang="en-US" altLang="zh-CN" sz="2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sz="2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的消息都有一个类别，这个类别被称为</a:t>
            </a:r>
            <a:r>
              <a:rPr lang="en-US" altLang="zh-CN" sz="2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Topic</a:t>
            </a:r>
            <a:r>
              <a:rPr lang="zh-CN" altLang="en-US" sz="2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，也可以理解为一个存储消息的队列。例如：天气作为一个</a:t>
            </a:r>
            <a:r>
              <a:rPr lang="en-US" altLang="zh-CN" sz="2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Topic</a:t>
            </a:r>
            <a:r>
              <a:rPr lang="zh-CN" altLang="en-US" sz="2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，每天的温度消息就可以存储在“天气”这个队列里。</a:t>
            </a:r>
            <a:endParaRPr lang="zh-CN" altLang="en-US" sz="20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 Partition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00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为了</a:t>
            </a:r>
            <a:r>
              <a:rPr lang="zh-CN" altLang="en-US" sz="2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提高</a:t>
            </a:r>
            <a:r>
              <a:rPr lang="en-US" altLang="zh-CN" sz="200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sz="2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</a:t>
            </a:r>
            <a:r>
              <a:rPr lang="zh-CN" altLang="en-US" sz="200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吞吐</a:t>
            </a:r>
            <a:r>
              <a:rPr lang="zh-CN" altLang="en-US" sz="2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量</a:t>
            </a:r>
            <a:r>
              <a:rPr lang="zh-CN" altLang="en-US" sz="200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</a:t>
            </a:r>
            <a:r>
              <a:rPr lang="zh-CN" altLang="en-US" sz="2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物理上把</a:t>
            </a:r>
            <a:r>
              <a:rPr lang="en-US" altLang="zh-CN" sz="2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Topic</a:t>
            </a:r>
            <a:r>
              <a:rPr lang="zh-CN" altLang="en-US" sz="2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分成一个或多个</a:t>
            </a:r>
            <a:r>
              <a:rPr lang="en-US" altLang="zh-CN" sz="2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 sz="2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</a:t>
            </a:r>
            <a:r>
              <a:rPr lang="zh-CN" altLang="en-US" sz="200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每个</a:t>
            </a:r>
            <a:r>
              <a:rPr lang="en-US" altLang="zh-CN" sz="200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 sz="200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都是有序且不可变的消息队列。</a:t>
            </a:r>
            <a:r>
              <a:rPr lang="zh-CN" altLang="en-US" sz="2000" b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每个</a:t>
            </a:r>
            <a:r>
              <a:rPr lang="en-US" altLang="zh-CN" sz="2000" b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 sz="2000" b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在物理上对应一个文件夹</a:t>
            </a:r>
            <a:r>
              <a:rPr lang="zh-CN" altLang="en-US" sz="2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，该文件夹下存储这个</a:t>
            </a:r>
            <a:r>
              <a:rPr lang="en-US" altLang="zh-CN" sz="2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 sz="2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的所有消息和索引文件。</a:t>
            </a:r>
            <a:endParaRPr lang="en-US" altLang="zh-CN" sz="200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18208" y="3102581"/>
            <a:ext cx="7767311" cy="2813458"/>
            <a:chOff x="416571" y="2888940"/>
            <a:chExt cx="7767313" cy="2813458"/>
          </a:xfrm>
        </p:grpSpPr>
        <p:grpSp>
          <p:nvGrpSpPr>
            <p:cNvPr id="6" name="组合 5"/>
            <p:cNvGrpSpPr/>
            <p:nvPr/>
          </p:nvGrpSpPr>
          <p:grpSpPr>
            <a:xfrm>
              <a:off x="837139" y="2888940"/>
              <a:ext cx="5396707" cy="568189"/>
              <a:chOff x="753707" y="2910783"/>
              <a:chExt cx="5396707" cy="568189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1785486" y="2910783"/>
                <a:ext cx="4364928" cy="568189"/>
                <a:chOff x="1785486" y="2910783"/>
                <a:chExt cx="4364928" cy="568189"/>
              </a:xfrm>
            </p:grpSpPr>
            <p:sp>
              <p:nvSpPr>
                <p:cNvPr id="92" name="矩形 91"/>
                <p:cNvSpPr/>
                <p:nvPr/>
              </p:nvSpPr>
              <p:spPr bwMode="auto">
                <a:xfrm>
                  <a:off x="1785486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3" name="矩形 92"/>
                <p:cNvSpPr/>
                <p:nvPr/>
              </p:nvSpPr>
              <p:spPr bwMode="auto">
                <a:xfrm>
                  <a:off x="1785486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4" name="文本框 93"/>
                <p:cNvSpPr txBox="1"/>
                <p:nvPr/>
              </p:nvSpPr>
              <p:spPr bwMode="auto">
                <a:xfrm>
                  <a:off x="1797856" y="3036681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0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 bwMode="auto">
                <a:xfrm>
                  <a:off x="5446979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6" name="矩形 95"/>
                <p:cNvSpPr/>
                <p:nvPr/>
              </p:nvSpPr>
              <p:spPr bwMode="auto">
                <a:xfrm>
                  <a:off x="5446979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7" name="文本框 96"/>
                <p:cNvSpPr txBox="1"/>
                <p:nvPr/>
              </p:nvSpPr>
              <p:spPr bwMode="auto">
                <a:xfrm>
                  <a:off x="5408852" y="3036681"/>
                  <a:ext cx="40389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11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8" name="矩形 97"/>
                <p:cNvSpPr/>
                <p:nvPr/>
              </p:nvSpPr>
              <p:spPr bwMode="auto">
                <a:xfrm>
                  <a:off x="2118349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9" name="矩形 98"/>
                <p:cNvSpPr/>
                <p:nvPr/>
              </p:nvSpPr>
              <p:spPr bwMode="auto">
                <a:xfrm>
                  <a:off x="2118349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0" name="文本框 99"/>
                <p:cNvSpPr txBox="1"/>
                <p:nvPr/>
              </p:nvSpPr>
              <p:spPr bwMode="auto">
                <a:xfrm>
                  <a:off x="2130718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1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1" name="矩形 100"/>
                <p:cNvSpPr/>
                <p:nvPr/>
              </p:nvSpPr>
              <p:spPr bwMode="auto">
                <a:xfrm>
                  <a:off x="2451212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2" name="矩形 101"/>
                <p:cNvSpPr/>
                <p:nvPr/>
              </p:nvSpPr>
              <p:spPr bwMode="auto">
                <a:xfrm>
                  <a:off x="2451212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3" name="文本框 102"/>
                <p:cNvSpPr txBox="1"/>
                <p:nvPr/>
              </p:nvSpPr>
              <p:spPr bwMode="auto">
                <a:xfrm>
                  <a:off x="2457969" y="3036681"/>
                  <a:ext cx="314124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2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4" name="矩形 103"/>
                <p:cNvSpPr/>
                <p:nvPr/>
              </p:nvSpPr>
              <p:spPr bwMode="auto">
                <a:xfrm>
                  <a:off x="2784075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5" name="矩形 104"/>
                <p:cNvSpPr/>
                <p:nvPr/>
              </p:nvSpPr>
              <p:spPr bwMode="auto">
                <a:xfrm>
                  <a:off x="2784075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6" name="文本框 105"/>
                <p:cNvSpPr txBox="1"/>
                <p:nvPr/>
              </p:nvSpPr>
              <p:spPr bwMode="auto">
                <a:xfrm>
                  <a:off x="2796443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3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7" name="矩形 106"/>
                <p:cNvSpPr/>
                <p:nvPr/>
              </p:nvSpPr>
              <p:spPr bwMode="auto">
                <a:xfrm>
                  <a:off x="3116938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8" name="矩形 107"/>
                <p:cNvSpPr/>
                <p:nvPr/>
              </p:nvSpPr>
              <p:spPr bwMode="auto">
                <a:xfrm>
                  <a:off x="3116938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9" name="文本框 108"/>
                <p:cNvSpPr txBox="1"/>
                <p:nvPr/>
              </p:nvSpPr>
              <p:spPr bwMode="auto">
                <a:xfrm>
                  <a:off x="3129307" y="3036681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4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0" name="矩形 109"/>
                <p:cNvSpPr/>
                <p:nvPr/>
              </p:nvSpPr>
              <p:spPr bwMode="auto">
                <a:xfrm>
                  <a:off x="3449801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1" name="矩形 110"/>
                <p:cNvSpPr/>
                <p:nvPr/>
              </p:nvSpPr>
              <p:spPr bwMode="auto">
                <a:xfrm>
                  <a:off x="3449801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2" name="文本框 111"/>
                <p:cNvSpPr txBox="1"/>
                <p:nvPr/>
              </p:nvSpPr>
              <p:spPr bwMode="auto">
                <a:xfrm>
                  <a:off x="3462170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5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3" name="矩形 112"/>
                <p:cNvSpPr/>
                <p:nvPr/>
              </p:nvSpPr>
              <p:spPr bwMode="auto">
                <a:xfrm>
                  <a:off x="3782664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4" name="矩形 113"/>
                <p:cNvSpPr/>
                <p:nvPr/>
              </p:nvSpPr>
              <p:spPr bwMode="auto">
                <a:xfrm>
                  <a:off x="3782664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5" name="文本框 114"/>
                <p:cNvSpPr txBox="1"/>
                <p:nvPr/>
              </p:nvSpPr>
              <p:spPr bwMode="auto">
                <a:xfrm>
                  <a:off x="3795033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6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6" name="矩形 115"/>
                <p:cNvSpPr/>
                <p:nvPr/>
              </p:nvSpPr>
              <p:spPr bwMode="auto">
                <a:xfrm>
                  <a:off x="4115527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7" name="矩形 116"/>
                <p:cNvSpPr/>
                <p:nvPr/>
              </p:nvSpPr>
              <p:spPr bwMode="auto">
                <a:xfrm>
                  <a:off x="4115527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8" name="文本框 117"/>
                <p:cNvSpPr txBox="1"/>
                <p:nvPr/>
              </p:nvSpPr>
              <p:spPr bwMode="auto">
                <a:xfrm>
                  <a:off x="4127895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7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9" name="矩形 118"/>
                <p:cNvSpPr/>
                <p:nvPr/>
              </p:nvSpPr>
              <p:spPr bwMode="auto">
                <a:xfrm>
                  <a:off x="4448390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0" name="矩形 119"/>
                <p:cNvSpPr/>
                <p:nvPr/>
              </p:nvSpPr>
              <p:spPr bwMode="auto">
                <a:xfrm>
                  <a:off x="4448390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1" name="文本框 120"/>
                <p:cNvSpPr txBox="1"/>
                <p:nvPr/>
              </p:nvSpPr>
              <p:spPr bwMode="auto">
                <a:xfrm>
                  <a:off x="4460758" y="3036681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8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2" name="矩形 121"/>
                <p:cNvSpPr/>
                <p:nvPr/>
              </p:nvSpPr>
              <p:spPr bwMode="auto">
                <a:xfrm>
                  <a:off x="4781253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3" name="矩形 122"/>
                <p:cNvSpPr/>
                <p:nvPr/>
              </p:nvSpPr>
              <p:spPr bwMode="auto">
                <a:xfrm>
                  <a:off x="4781253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4" name="文本框 123"/>
                <p:cNvSpPr txBox="1"/>
                <p:nvPr/>
              </p:nvSpPr>
              <p:spPr bwMode="auto">
                <a:xfrm>
                  <a:off x="4793622" y="3036681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9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5" name="矩形 124"/>
                <p:cNvSpPr/>
                <p:nvPr/>
              </p:nvSpPr>
              <p:spPr bwMode="auto">
                <a:xfrm>
                  <a:off x="5114116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6" name="矩形 125"/>
                <p:cNvSpPr/>
                <p:nvPr/>
              </p:nvSpPr>
              <p:spPr bwMode="auto">
                <a:xfrm>
                  <a:off x="5114116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7" name="文本框 126"/>
                <p:cNvSpPr txBox="1"/>
                <p:nvPr/>
              </p:nvSpPr>
              <p:spPr bwMode="auto">
                <a:xfrm>
                  <a:off x="5063122" y="3036681"/>
                  <a:ext cx="429628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10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8" name="矩形 127"/>
                <p:cNvSpPr/>
                <p:nvPr/>
              </p:nvSpPr>
              <p:spPr bwMode="auto">
                <a:xfrm>
                  <a:off x="5779838" y="2910783"/>
                  <a:ext cx="327638" cy="568189"/>
                </a:xfrm>
                <a:prstGeom prst="rect">
                  <a:avLst/>
                </a:prstGeom>
                <a:solidFill>
                  <a:srgbClr val="0498D7">
                    <a:alpha val="28000"/>
                  </a:srgbClr>
                </a:solidFill>
                <a:ln w="6350" cap="flat" cmpd="sng" algn="ctr">
                  <a:solidFill>
                    <a:schemeClr val="bg1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9" name="矩形 128"/>
                <p:cNvSpPr/>
                <p:nvPr/>
              </p:nvSpPr>
              <p:spPr bwMode="auto">
                <a:xfrm>
                  <a:off x="5779838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0" name="文本框 129"/>
                <p:cNvSpPr txBox="1"/>
                <p:nvPr/>
              </p:nvSpPr>
              <p:spPr bwMode="auto">
                <a:xfrm>
                  <a:off x="5736904" y="3036681"/>
                  <a:ext cx="413510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12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91" name="文本框 90"/>
              <p:cNvSpPr txBox="1"/>
              <p:nvPr/>
            </p:nvSpPr>
            <p:spPr bwMode="auto">
              <a:xfrm>
                <a:off x="753707" y="3036681"/>
                <a:ext cx="1061122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rgbClr val="505050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Partition 0</a:t>
                </a:r>
                <a:endParaRPr lang="zh-CN" altLang="en-US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20596" y="3796121"/>
              <a:ext cx="4371727" cy="568189"/>
              <a:chOff x="737164" y="3940931"/>
              <a:chExt cx="4371727" cy="568189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1785486" y="3940931"/>
                <a:ext cx="3323405" cy="568189"/>
                <a:chOff x="1937886" y="3940931"/>
                <a:chExt cx="3323405" cy="568189"/>
              </a:xfrm>
            </p:grpSpPr>
            <p:sp>
              <p:nvSpPr>
                <p:cNvPr id="60" name="矩形 59"/>
                <p:cNvSpPr/>
                <p:nvPr/>
              </p:nvSpPr>
              <p:spPr bwMode="auto">
                <a:xfrm>
                  <a:off x="1937886" y="3940931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 bwMode="auto">
                <a:xfrm>
                  <a:off x="1937886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" name="文本框 61"/>
                <p:cNvSpPr txBox="1"/>
                <p:nvPr/>
              </p:nvSpPr>
              <p:spPr bwMode="auto">
                <a:xfrm>
                  <a:off x="1950256" y="4066829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0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 bwMode="auto">
                <a:xfrm>
                  <a:off x="2270749" y="3940931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 bwMode="auto">
                <a:xfrm>
                  <a:off x="2270749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5" name="文本框 64"/>
                <p:cNvSpPr txBox="1"/>
                <p:nvPr/>
              </p:nvSpPr>
              <p:spPr bwMode="auto">
                <a:xfrm>
                  <a:off x="2283117" y="4066829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1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 bwMode="auto">
                <a:xfrm>
                  <a:off x="2603612" y="3940931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7" name="矩形 66"/>
                <p:cNvSpPr/>
                <p:nvPr/>
              </p:nvSpPr>
              <p:spPr bwMode="auto">
                <a:xfrm>
                  <a:off x="2603612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8" name="文本框 67"/>
                <p:cNvSpPr txBox="1"/>
                <p:nvPr/>
              </p:nvSpPr>
              <p:spPr bwMode="auto">
                <a:xfrm>
                  <a:off x="2610369" y="4066829"/>
                  <a:ext cx="314124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2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9" name="矩形 68"/>
                <p:cNvSpPr/>
                <p:nvPr/>
              </p:nvSpPr>
              <p:spPr bwMode="auto">
                <a:xfrm>
                  <a:off x="2936475" y="3940931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 bwMode="auto">
                <a:xfrm>
                  <a:off x="2936475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1" name="文本框 70"/>
                <p:cNvSpPr txBox="1"/>
                <p:nvPr/>
              </p:nvSpPr>
              <p:spPr bwMode="auto">
                <a:xfrm>
                  <a:off x="2948844" y="4066829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3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 bwMode="auto">
                <a:xfrm>
                  <a:off x="3269338" y="3940931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 bwMode="auto">
                <a:xfrm>
                  <a:off x="3269338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4" name="文本框 73"/>
                <p:cNvSpPr txBox="1"/>
                <p:nvPr/>
              </p:nvSpPr>
              <p:spPr bwMode="auto">
                <a:xfrm>
                  <a:off x="3281708" y="4066829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4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5" name="矩形 74"/>
                <p:cNvSpPr/>
                <p:nvPr/>
              </p:nvSpPr>
              <p:spPr bwMode="auto">
                <a:xfrm>
                  <a:off x="3602201" y="3940931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6" name="矩形 75"/>
                <p:cNvSpPr/>
                <p:nvPr/>
              </p:nvSpPr>
              <p:spPr bwMode="auto">
                <a:xfrm>
                  <a:off x="3602201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7" name="文本框 76"/>
                <p:cNvSpPr txBox="1"/>
                <p:nvPr/>
              </p:nvSpPr>
              <p:spPr bwMode="auto">
                <a:xfrm>
                  <a:off x="3614570" y="4066829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5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8" name="矩形 77"/>
                <p:cNvSpPr/>
                <p:nvPr/>
              </p:nvSpPr>
              <p:spPr bwMode="auto">
                <a:xfrm>
                  <a:off x="3935064" y="3940931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 bwMode="auto">
                <a:xfrm>
                  <a:off x="3935064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0" name="文本框 79"/>
                <p:cNvSpPr txBox="1"/>
                <p:nvPr/>
              </p:nvSpPr>
              <p:spPr bwMode="auto">
                <a:xfrm>
                  <a:off x="3947432" y="4066829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6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 bwMode="auto">
                <a:xfrm>
                  <a:off x="4267927" y="3940931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2" name="矩形 81"/>
                <p:cNvSpPr/>
                <p:nvPr/>
              </p:nvSpPr>
              <p:spPr bwMode="auto">
                <a:xfrm>
                  <a:off x="4267927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3" name="文本框 82"/>
                <p:cNvSpPr txBox="1"/>
                <p:nvPr/>
              </p:nvSpPr>
              <p:spPr bwMode="auto">
                <a:xfrm>
                  <a:off x="4280295" y="4066829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7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4" name="矩形 83"/>
                <p:cNvSpPr/>
                <p:nvPr/>
              </p:nvSpPr>
              <p:spPr bwMode="auto">
                <a:xfrm>
                  <a:off x="4600790" y="3940931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5" name="矩形 84"/>
                <p:cNvSpPr/>
                <p:nvPr/>
              </p:nvSpPr>
              <p:spPr bwMode="auto">
                <a:xfrm>
                  <a:off x="4600790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6" name="文本框 85"/>
                <p:cNvSpPr txBox="1"/>
                <p:nvPr/>
              </p:nvSpPr>
              <p:spPr bwMode="auto">
                <a:xfrm>
                  <a:off x="4613158" y="4066829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8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 bwMode="auto">
                <a:xfrm>
                  <a:off x="4933653" y="3940931"/>
                  <a:ext cx="327638" cy="568189"/>
                </a:xfrm>
                <a:prstGeom prst="rect">
                  <a:avLst/>
                </a:prstGeom>
                <a:solidFill>
                  <a:srgbClr val="0498D7">
                    <a:alpha val="28000"/>
                  </a:srgbClr>
                </a:solidFill>
                <a:ln w="12700" cap="flat" cmpd="sng" algn="ctr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8" name="矩形 87"/>
                <p:cNvSpPr/>
                <p:nvPr/>
              </p:nvSpPr>
              <p:spPr bwMode="auto">
                <a:xfrm>
                  <a:off x="4933653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9" name="文本框 88"/>
                <p:cNvSpPr txBox="1"/>
                <p:nvPr/>
              </p:nvSpPr>
              <p:spPr bwMode="auto">
                <a:xfrm>
                  <a:off x="4946022" y="4066829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9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59" name="文本框 58"/>
              <p:cNvSpPr txBox="1"/>
              <p:nvPr/>
            </p:nvSpPr>
            <p:spPr bwMode="auto">
              <a:xfrm>
                <a:off x="737164" y="4066829"/>
                <a:ext cx="1094209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rgbClr val="505050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Partition 1</a:t>
                </a:r>
                <a:endParaRPr lang="zh-CN" altLang="en-US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37140" y="4703301"/>
              <a:ext cx="5396706" cy="568189"/>
              <a:chOff x="753708" y="2910783"/>
              <a:chExt cx="5396706" cy="568189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785486" y="2910783"/>
                <a:ext cx="4364928" cy="568189"/>
                <a:chOff x="1785486" y="2910783"/>
                <a:chExt cx="4364928" cy="568189"/>
              </a:xfrm>
            </p:grpSpPr>
            <p:sp>
              <p:nvSpPr>
                <p:cNvPr id="19" name="矩形 18"/>
                <p:cNvSpPr/>
                <p:nvPr/>
              </p:nvSpPr>
              <p:spPr bwMode="auto">
                <a:xfrm>
                  <a:off x="1785486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 bwMode="auto">
                <a:xfrm>
                  <a:off x="1785486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 bwMode="auto">
                <a:xfrm>
                  <a:off x="1797856" y="3036681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0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 bwMode="auto">
                <a:xfrm>
                  <a:off x="5446979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 bwMode="auto">
                <a:xfrm>
                  <a:off x="5446979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 bwMode="auto">
                <a:xfrm>
                  <a:off x="5408852" y="3036681"/>
                  <a:ext cx="40389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11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 bwMode="auto">
                <a:xfrm>
                  <a:off x="2118349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 bwMode="auto">
                <a:xfrm>
                  <a:off x="2118349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 bwMode="auto">
                <a:xfrm>
                  <a:off x="2130718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1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 bwMode="auto">
                <a:xfrm>
                  <a:off x="2451212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 bwMode="auto">
                <a:xfrm>
                  <a:off x="2451212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 bwMode="auto">
                <a:xfrm>
                  <a:off x="2457969" y="3036681"/>
                  <a:ext cx="314124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2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 bwMode="auto">
                <a:xfrm>
                  <a:off x="2784075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 bwMode="auto">
                <a:xfrm>
                  <a:off x="2784075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 bwMode="auto">
                <a:xfrm>
                  <a:off x="2796443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3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 bwMode="auto">
                <a:xfrm>
                  <a:off x="3116938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 bwMode="auto">
                <a:xfrm>
                  <a:off x="3116938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 bwMode="auto">
                <a:xfrm>
                  <a:off x="3129307" y="3036681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4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 bwMode="auto">
                <a:xfrm>
                  <a:off x="3449801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3449801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9" name="文本框 38"/>
                <p:cNvSpPr txBox="1"/>
                <p:nvPr/>
              </p:nvSpPr>
              <p:spPr bwMode="auto">
                <a:xfrm>
                  <a:off x="3462170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5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 bwMode="auto">
                <a:xfrm>
                  <a:off x="3782664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 bwMode="auto">
                <a:xfrm>
                  <a:off x="3782664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" name="文本框 41"/>
                <p:cNvSpPr txBox="1"/>
                <p:nvPr/>
              </p:nvSpPr>
              <p:spPr bwMode="auto">
                <a:xfrm>
                  <a:off x="3795033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6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 bwMode="auto">
                <a:xfrm>
                  <a:off x="4115527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 bwMode="auto">
                <a:xfrm>
                  <a:off x="4115527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" name="文本框 44"/>
                <p:cNvSpPr txBox="1"/>
                <p:nvPr/>
              </p:nvSpPr>
              <p:spPr bwMode="auto">
                <a:xfrm>
                  <a:off x="4127895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7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" name="矩形 45"/>
                <p:cNvSpPr/>
                <p:nvPr/>
              </p:nvSpPr>
              <p:spPr bwMode="auto">
                <a:xfrm>
                  <a:off x="4448390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 bwMode="auto">
                <a:xfrm>
                  <a:off x="4448390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" name="文本框 47"/>
                <p:cNvSpPr txBox="1"/>
                <p:nvPr/>
              </p:nvSpPr>
              <p:spPr bwMode="auto">
                <a:xfrm>
                  <a:off x="4460758" y="3036681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8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 bwMode="auto">
                <a:xfrm>
                  <a:off x="4781253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 bwMode="auto">
                <a:xfrm>
                  <a:off x="4781253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 bwMode="auto">
                <a:xfrm>
                  <a:off x="4793622" y="3036681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9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 bwMode="auto">
                <a:xfrm>
                  <a:off x="5114116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3" name="矩形 52"/>
                <p:cNvSpPr/>
                <p:nvPr/>
              </p:nvSpPr>
              <p:spPr bwMode="auto">
                <a:xfrm>
                  <a:off x="5114116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4" name="文本框 53"/>
                <p:cNvSpPr txBox="1"/>
                <p:nvPr/>
              </p:nvSpPr>
              <p:spPr bwMode="auto">
                <a:xfrm>
                  <a:off x="5063122" y="3036681"/>
                  <a:ext cx="429628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10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 bwMode="auto">
                <a:xfrm>
                  <a:off x="5779838" y="2910783"/>
                  <a:ext cx="327638" cy="568189"/>
                </a:xfrm>
                <a:prstGeom prst="rect">
                  <a:avLst/>
                </a:prstGeom>
                <a:solidFill>
                  <a:srgbClr val="0498D7">
                    <a:alpha val="28000"/>
                  </a:srgbClr>
                </a:solidFill>
                <a:ln w="12700" cap="flat" cmpd="sng" algn="ctr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 bwMode="auto">
                <a:xfrm>
                  <a:off x="5779838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7" name="文本框 56"/>
                <p:cNvSpPr txBox="1"/>
                <p:nvPr/>
              </p:nvSpPr>
              <p:spPr bwMode="auto">
                <a:xfrm>
                  <a:off x="5736904" y="3036681"/>
                  <a:ext cx="413510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12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18" name="文本框 17"/>
              <p:cNvSpPr txBox="1"/>
              <p:nvPr/>
            </p:nvSpPr>
            <p:spPr bwMode="auto">
              <a:xfrm>
                <a:off x="753708" y="3036681"/>
                <a:ext cx="1061122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rgbClr val="505050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Partition 2</a:t>
                </a:r>
                <a:endParaRPr lang="zh-CN" altLang="en-US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16571" y="5386006"/>
              <a:ext cx="6755292" cy="316392"/>
              <a:chOff x="416571" y="5497104"/>
              <a:chExt cx="6755292" cy="316392"/>
            </a:xfrm>
          </p:grpSpPr>
          <p:cxnSp>
            <p:nvCxnSpPr>
              <p:cNvPr id="14" name="直接箭头连接符 13"/>
              <p:cNvCxnSpPr/>
              <p:nvPr/>
            </p:nvCxnSpPr>
            <p:spPr bwMode="auto">
              <a:xfrm>
                <a:off x="935652" y="5655300"/>
                <a:ext cx="5652572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498D7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15" name="文本框 14"/>
              <p:cNvSpPr txBox="1"/>
              <p:nvPr/>
            </p:nvSpPr>
            <p:spPr bwMode="auto">
              <a:xfrm>
                <a:off x="416571" y="5497104"/>
                <a:ext cx="511293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rgbClr val="505050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Old</a:t>
                </a:r>
                <a:endParaRPr lang="zh-CN" altLang="en-US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 bwMode="auto">
              <a:xfrm>
                <a:off x="6596450" y="5497104"/>
                <a:ext cx="575413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rgbClr val="505050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New</a:t>
                </a:r>
                <a:endParaRPr lang="zh-CN" altLang="en-US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 bwMode="auto">
            <a:xfrm>
              <a:off x="7308710" y="3896935"/>
              <a:ext cx="875174" cy="3779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8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Writes</a:t>
              </a:r>
              <a:endParaRPr lang="zh-CN" altLang="en-US" sz="18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cxnSp>
          <p:nvCxnSpPr>
            <p:cNvPr id="11" name="直接箭头连接符 10"/>
            <p:cNvCxnSpPr>
              <a:stCxn id="10" idx="1"/>
              <a:endCxn id="130" idx="3"/>
            </p:cNvCxnSpPr>
            <p:nvPr/>
          </p:nvCxnSpPr>
          <p:spPr bwMode="auto">
            <a:xfrm flipH="1" flipV="1">
              <a:off x="6233846" y="3173034"/>
              <a:ext cx="1074863" cy="9128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498D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2" name="直接箭头连接符 11"/>
            <p:cNvCxnSpPr>
              <a:stCxn id="10" idx="1"/>
              <a:endCxn id="57" idx="3"/>
            </p:cNvCxnSpPr>
            <p:nvPr/>
          </p:nvCxnSpPr>
          <p:spPr bwMode="auto">
            <a:xfrm flipH="1">
              <a:off x="6233846" y="4085909"/>
              <a:ext cx="1074863" cy="90148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498D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3" name="直接箭头连接符 12"/>
            <p:cNvCxnSpPr>
              <a:stCxn id="10" idx="1"/>
              <a:endCxn id="89" idx="3"/>
            </p:cNvCxnSpPr>
            <p:nvPr/>
          </p:nvCxnSpPr>
          <p:spPr bwMode="auto">
            <a:xfrm flipH="1" flipV="1">
              <a:off x="5179955" y="4080215"/>
              <a:ext cx="2128755" cy="569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498D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 Partition offset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每条消息在文件中的位置称为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offset (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偏移量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)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offset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是一个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long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型数字，它唯一标记一条消息。消费者通过 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(offset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、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、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topic) 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跟踪记录。</a:t>
            </a:r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428791" y="2492341"/>
            <a:ext cx="7466160" cy="3348927"/>
            <a:chOff x="4794742" y="5489372"/>
            <a:chExt cx="14934046" cy="6698629"/>
          </a:xfrm>
        </p:grpSpPr>
        <p:sp>
          <p:nvSpPr>
            <p:cNvPr id="6" name="矩形 5"/>
            <p:cNvSpPr/>
            <p:nvPr/>
          </p:nvSpPr>
          <p:spPr bwMode="auto">
            <a:xfrm>
              <a:off x="12341231" y="10070081"/>
              <a:ext cx="665805" cy="138852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 bwMode="auto">
            <a:xfrm>
              <a:off x="12674134" y="5660808"/>
              <a:ext cx="0" cy="43925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" name="矩形 7"/>
            <p:cNvSpPr/>
            <p:nvPr/>
          </p:nvSpPr>
          <p:spPr bwMode="auto">
            <a:xfrm>
              <a:off x="9691955" y="8226292"/>
              <a:ext cx="665805" cy="138852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 bwMode="auto">
            <a:xfrm>
              <a:off x="10024857" y="5660807"/>
              <a:ext cx="0" cy="25202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0" name="矩形 9"/>
            <p:cNvSpPr/>
            <p:nvPr/>
          </p:nvSpPr>
          <p:spPr bwMode="auto">
            <a:xfrm>
              <a:off x="11018336" y="6460980"/>
              <a:ext cx="665805" cy="138852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635976" y="6560433"/>
              <a:ext cx="10794665" cy="1136509"/>
              <a:chOff x="753707" y="2910783"/>
              <a:chExt cx="5396708" cy="568189"/>
            </a:xfrm>
          </p:grpSpPr>
          <p:grpSp>
            <p:nvGrpSpPr>
              <p:cNvPr id="98" name="组合 97"/>
              <p:cNvGrpSpPr/>
              <p:nvPr/>
            </p:nvGrpSpPr>
            <p:grpSpPr>
              <a:xfrm>
                <a:off x="1785486" y="2910783"/>
                <a:ext cx="4364929" cy="568189"/>
                <a:chOff x="1785486" y="2910783"/>
                <a:chExt cx="4364929" cy="568189"/>
              </a:xfrm>
            </p:grpSpPr>
            <p:sp>
              <p:nvSpPr>
                <p:cNvPr id="100" name="矩形 99"/>
                <p:cNvSpPr/>
                <p:nvPr/>
              </p:nvSpPr>
              <p:spPr bwMode="auto">
                <a:xfrm>
                  <a:off x="1785486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1" name="矩形 100"/>
                <p:cNvSpPr/>
                <p:nvPr/>
              </p:nvSpPr>
              <p:spPr bwMode="auto">
                <a:xfrm>
                  <a:off x="1785486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2" name="文本框 101"/>
                <p:cNvSpPr txBox="1"/>
                <p:nvPr/>
              </p:nvSpPr>
              <p:spPr bwMode="auto">
                <a:xfrm>
                  <a:off x="1797856" y="3036681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0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3" name="矩形 102"/>
                <p:cNvSpPr/>
                <p:nvPr/>
              </p:nvSpPr>
              <p:spPr bwMode="auto">
                <a:xfrm>
                  <a:off x="5446979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4" name="矩形 103"/>
                <p:cNvSpPr/>
                <p:nvPr/>
              </p:nvSpPr>
              <p:spPr bwMode="auto">
                <a:xfrm>
                  <a:off x="5446979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5" name="文本框 104"/>
                <p:cNvSpPr txBox="1"/>
                <p:nvPr/>
              </p:nvSpPr>
              <p:spPr bwMode="auto">
                <a:xfrm>
                  <a:off x="5408852" y="3036681"/>
                  <a:ext cx="40389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11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6" name="矩形 105"/>
                <p:cNvSpPr/>
                <p:nvPr/>
              </p:nvSpPr>
              <p:spPr bwMode="auto">
                <a:xfrm>
                  <a:off x="2118349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7" name="矩形 106"/>
                <p:cNvSpPr/>
                <p:nvPr/>
              </p:nvSpPr>
              <p:spPr bwMode="auto">
                <a:xfrm>
                  <a:off x="2118349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8" name="文本框 107"/>
                <p:cNvSpPr txBox="1"/>
                <p:nvPr/>
              </p:nvSpPr>
              <p:spPr bwMode="auto">
                <a:xfrm>
                  <a:off x="2130718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1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9" name="矩形 108"/>
                <p:cNvSpPr/>
                <p:nvPr/>
              </p:nvSpPr>
              <p:spPr bwMode="auto">
                <a:xfrm>
                  <a:off x="2451212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0" name="矩形 109"/>
                <p:cNvSpPr/>
                <p:nvPr/>
              </p:nvSpPr>
              <p:spPr bwMode="auto">
                <a:xfrm>
                  <a:off x="2451212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1" name="文本框 110"/>
                <p:cNvSpPr txBox="1"/>
                <p:nvPr/>
              </p:nvSpPr>
              <p:spPr bwMode="auto">
                <a:xfrm>
                  <a:off x="2457969" y="3036681"/>
                  <a:ext cx="314124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2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2" name="矩形 111"/>
                <p:cNvSpPr/>
                <p:nvPr/>
              </p:nvSpPr>
              <p:spPr bwMode="auto">
                <a:xfrm>
                  <a:off x="2784075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3" name="矩形 112"/>
                <p:cNvSpPr/>
                <p:nvPr/>
              </p:nvSpPr>
              <p:spPr bwMode="auto">
                <a:xfrm>
                  <a:off x="2784075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4" name="文本框 113"/>
                <p:cNvSpPr txBox="1"/>
                <p:nvPr/>
              </p:nvSpPr>
              <p:spPr bwMode="auto">
                <a:xfrm>
                  <a:off x="2796442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3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5" name="矩形 114"/>
                <p:cNvSpPr/>
                <p:nvPr/>
              </p:nvSpPr>
              <p:spPr bwMode="auto">
                <a:xfrm>
                  <a:off x="3116938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6" name="矩形 115"/>
                <p:cNvSpPr/>
                <p:nvPr/>
              </p:nvSpPr>
              <p:spPr bwMode="auto">
                <a:xfrm>
                  <a:off x="3116938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7" name="文本框 116"/>
                <p:cNvSpPr txBox="1"/>
                <p:nvPr/>
              </p:nvSpPr>
              <p:spPr bwMode="auto">
                <a:xfrm>
                  <a:off x="3129306" y="3036681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4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8" name="矩形 117"/>
                <p:cNvSpPr/>
                <p:nvPr/>
              </p:nvSpPr>
              <p:spPr bwMode="auto">
                <a:xfrm>
                  <a:off x="3449801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9" name="矩形 118"/>
                <p:cNvSpPr/>
                <p:nvPr/>
              </p:nvSpPr>
              <p:spPr bwMode="auto">
                <a:xfrm>
                  <a:off x="3449801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0" name="文本框 119"/>
                <p:cNvSpPr txBox="1"/>
                <p:nvPr/>
              </p:nvSpPr>
              <p:spPr bwMode="auto">
                <a:xfrm>
                  <a:off x="3462169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5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1" name="矩形 120"/>
                <p:cNvSpPr/>
                <p:nvPr/>
              </p:nvSpPr>
              <p:spPr bwMode="auto">
                <a:xfrm>
                  <a:off x="3782664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2" name="矩形 121"/>
                <p:cNvSpPr/>
                <p:nvPr/>
              </p:nvSpPr>
              <p:spPr bwMode="auto">
                <a:xfrm>
                  <a:off x="3782664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3" name="文本框 122"/>
                <p:cNvSpPr txBox="1"/>
                <p:nvPr/>
              </p:nvSpPr>
              <p:spPr bwMode="auto">
                <a:xfrm>
                  <a:off x="3795032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6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4" name="矩形 123"/>
                <p:cNvSpPr/>
                <p:nvPr/>
              </p:nvSpPr>
              <p:spPr bwMode="auto">
                <a:xfrm>
                  <a:off x="4115527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5" name="矩形 124"/>
                <p:cNvSpPr/>
                <p:nvPr/>
              </p:nvSpPr>
              <p:spPr bwMode="auto">
                <a:xfrm>
                  <a:off x="4115527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6" name="文本框 125"/>
                <p:cNvSpPr txBox="1"/>
                <p:nvPr/>
              </p:nvSpPr>
              <p:spPr bwMode="auto">
                <a:xfrm>
                  <a:off x="4127896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7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7" name="矩形 126"/>
                <p:cNvSpPr/>
                <p:nvPr/>
              </p:nvSpPr>
              <p:spPr bwMode="auto">
                <a:xfrm>
                  <a:off x="4448390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8" name="矩形 127"/>
                <p:cNvSpPr/>
                <p:nvPr/>
              </p:nvSpPr>
              <p:spPr bwMode="auto">
                <a:xfrm>
                  <a:off x="4448390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9" name="文本框 128"/>
                <p:cNvSpPr txBox="1"/>
                <p:nvPr/>
              </p:nvSpPr>
              <p:spPr bwMode="auto">
                <a:xfrm>
                  <a:off x="4460759" y="3036681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8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0" name="矩形 129"/>
                <p:cNvSpPr/>
                <p:nvPr/>
              </p:nvSpPr>
              <p:spPr bwMode="auto">
                <a:xfrm>
                  <a:off x="4781253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1" name="矩形 130"/>
                <p:cNvSpPr/>
                <p:nvPr/>
              </p:nvSpPr>
              <p:spPr bwMode="auto">
                <a:xfrm>
                  <a:off x="4781253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2" name="文本框 131"/>
                <p:cNvSpPr txBox="1"/>
                <p:nvPr/>
              </p:nvSpPr>
              <p:spPr bwMode="auto">
                <a:xfrm>
                  <a:off x="4793623" y="3036681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9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3" name="矩形 132"/>
                <p:cNvSpPr/>
                <p:nvPr/>
              </p:nvSpPr>
              <p:spPr bwMode="auto">
                <a:xfrm>
                  <a:off x="5114116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4" name="矩形 133"/>
                <p:cNvSpPr/>
                <p:nvPr/>
              </p:nvSpPr>
              <p:spPr bwMode="auto">
                <a:xfrm>
                  <a:off x="5114116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5" name="文本框 134"/>
                <p:cNvSpPr txBox="1"/>
                <p:nvPr/>
              </p:nvSpPr>
              <p:spPr bwMode="auto">
                <a:xfrm>
                  <a:off x="5063122" y="3036681"/>
                  <a:ext cx="429628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10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6" name="矩形 135"/>
                <p:cNvSpPr/>
                <p:nvPr/>
              </p:nvSpPr>
              <p:spPr bwMode="auto">
                <a:xfrm>
                  <a:off x="5779838" y="2910783"/>
                  <a:ext cx="327638" cy="568189"/>
                </a:xfrm>
                <a:prstGeom prst="rect">
                  <a:avLst/>
                </a:prstGeom>
                <a:solidFill>
                  <a:srgbClr val="5B9BD5">
                    <a:alpha val="28000"/>
                  </a:srgbClr>
                </a:solidFill>
                <a:ln w="6350" cap="flat" cmpd="sng" algn="ctr">
                  <a:solidFill>
                    <a:schemeClr val="bg1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7" name="矩形 136"/>
                <p:cNvSpPr/>
                <p:nvPr/>
              </p:nvSpPr>
              <p:spPr bwMode="auto">
                <a:xfrm>
                  <a:off x="5779838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8" name="文本框 137"/>
                <p:cNvSpPr txBox="1"/>
                <p:nvPr/>
              </p:nvSpPr>
              <p:spPr bwMode="auto">
                <a:xfrm>
                  <a:off x="5736905" y="3036681"/>
                  <a:ext cx="413510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12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99" name="文本框 98"/>
              <p:cNvSpPr txBox="1"/>
              <p:nvPr/>
            </p:nvSpPr>
            <p:spPr bwMode="auto">
              <a:xfrm>
                <a:off x="753707" y="3036681"/>
                <a:ext cx="1061122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rgbClr val="505050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Partition 0</a:t>
                </a:r>
                <a:endParaRPr lang="zh-CN" altLang="en-US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602885" y="8375007"/>
              <a:ext cx="8744466" cy="1136509"/>
              <a:chOff x="737164" y="3940931"/>
              <a:chExt cx="4371727" cy="568189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1785486" y="3940931"/>
                <a:ext cx="3323405" cy="568189"/>
                <a:chOff x="1937886" y="3940931"/>
                <a:chExt cx="3323405" cy="568189"/>
              </a:xfrm>
            </p:grpSpPr>
            <p:sp>
              <p:nvSpPr>
                <p:cNvPr id="68" name="矩形 67"/>
                <p:cNvSpPr/>
                <p:nvPr/>
              </p:nvSpPr>
              <p:spPr bwMode="auto">
                <a:xfrm>
                  <a:off x="1937886" y="3940931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9" name="矩形 68"/>
                <p:cNvSpPr/>
                <p:nvPr/>
              </p:nvSpPr>
              <p:spPr bwMode="auto">
                <a:xfrm>
                  <a:off x="1937886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0" name="文本框 69"/>
                <p:cNvSpPr txBox="1"/>
                <p:nvPr/>
              </p:nvSpPr>
              <p:spPr bwMode="auto">
                <a:xfrm>
                  <a:off x="1950256" y="4066829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0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 bwMode="auto">
                <a:xfrm>
                  <a:off x="2270749" y="3940931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 bwMode="auto">
                <a:xfrm>
                  <a:off x="2270749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3" name="文本框 72"/>
                <p:cNvSpPr txBox="1"/>
                <p:nvPr/>
              </p:nvSpPr>
              <p:spPr bwMode="auto">
                <a:xfrm>
                  <a:off x="2283117" y="4066829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1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4" name="矩形 73"/>
                <p:cNvSpPr/>
                <p:nvPr/>
              </p:nvSpPr>
              <p:spPr bwMode="auto">
                <a:xfrm>
                  <a:off x="2603612" y="3940931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5" name="矩形 74"/>
                <p:cNvSpPr/>
                <p:nvPr/>
              </p:nvSpPr>
              <p:spPr bwMode="auto">
                <a:xfrm>
                  <a:off x="2603612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6" name="文本框 75"/>
                <p:cNvSpPr txBox="1"/>
                <p:nvPr/>
              </p:nvSpPr>
              <p:spPr bwMode="auto">
                <a:xfrm>
                  <a:off x="2610369" y="4066829"/>
                  <a:ext cx="314124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2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7" name="矩形 76"/>
                <p:cNvSpPr/>
                <p:nvPr/>
              </p:nvSpPr>
              <p:spPr bwMode="auto">
                <a:xfrm>
                  <a:off x="2936475" y="3940931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8" name="矩形 77"/>
                <p:cNvSpPr/>
                <p:nvPr/>
              </p:nvSpPr>
              <p:spPr bwMode="auto">
                <a:xfrm>
                  <a:off x="2936475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9" name="文本框 78"/>
                <p:cNvSpPr txBox="1"/>
                <p:nvPr/>
              </p:nvSpPr>
              <p:spPr bwMode="auto">
                <a:xfrm>
                  <a:off x="2948844" y="4066829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3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 bwMode="auto">
                <a:xfrm>
                  <a:off x="3269338" y="3940931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 bwMode="auto">
                <a:xfrm>
                  <a:off x="3269338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2" name="文本框 81"/>
                <p:cNvSpPr txBox="1"/>
                <p:nvPr/>
              </p:nvSpPr>
              <p:spPr bwMode="auto">
                <a:xfrm>
                  <a:off x="3281708" y="4066829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4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3" name="矩形 82"/>
                <p:cNvSpPr/>
                <p:nvPr/>
              </p:nvSpPr>
              <p:spPr bwMode="auto">
                <a:xfrm>
                  <a:off x="3602201" y="3940931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4" name="矩形 83"/>
                <p:cNvSpPr/>
                <p:nvPr/>
              </p:nvSpPr>
              <p:spPr bwMode="auto">
                <a:xfrm>
                  <a:off x="3602201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5" name="文本框 84"/>
                <p:cNvSpPr txBox="1"/>
                <p:nvPr/>
              </p:nvSpPr>
              <p:spPr bwMode="auto">
                <a:xfrm>
                  <a:off x="3614570" y="4066829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5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 bwMode="auto">
                <a:xfrm>
                  <a:off x="3935064" y="3940931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 bwMode="auto">
                <a:xfrm>
                  <a:off x="3935064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8" name="文本框 87"/>
                <p:cNvSpPr txBox="1"/>
                <p:nvPr/>
              </p:nvSpPr>
              <p:spPr bwMode="auto">
                <a:xfrm>
                  <a:off x="3947433" y="4066829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6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9" name="矩形 88"/>
                <p:cNvSpPr/>
                <p:nvPr/>
              </p:nvSpPr>
              <p:spPr bwMode="auto">
                <a:xfrm>
                  <a:off x="4267927" y="3940931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0" name="矩形 89"/>
                <p:cNvSpPr/>
                <p:nvPr/>
              </p:nvSpPr>
              <p:spPr bwMode="auto">
                <a:xfrm>
                  <a:off x="4267927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1" name="文本框 90"/>
                <p:cNvSpPr txBox="1"/>
                <p:nvPr/>
              </p:nvSpPr>
              <p:spPr bwMode="auto">
                <a:xfrm>
                  <a:off x="4280296" y="4066829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7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2" name="矩形 91"/>
                <p:cNvSpPr/>
                <p:nvPr/>
              </p:nvSpPr>
              <p:spPr bwMode="auto">
                <a:xfrm>
                  <a:off x="4600790" y="3940931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3" name="矩形 92"/>
                <p:cNvSpPr/>
                <p:nvPr/>
              </p:nvSpPr>
              <p:spPr bwMode="auto">
                <a:xfrm>
                  <a:off x="4600790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4" name="文本框 93"/>
                <p:cNvSpPr txBox="1"/>
                <p:nvPr/>
              </p:nvSpPr>
              <p:spPr bwMode="auto">
                <a:xfrm>
                  <a:off x="4613159" y="4066829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8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 bwMode="auto">
                <a:xfrm>
                  <a:off x="4933653" y="3940931"/>
                  <a:ext cx="327638" cy="568189"/>
                </a:xfrm>
                <a:prstGeom prst="rect">
                  <a:avLst/>
                </a:prstGeom>
                <a:solidFill>
                  <a:srgbClr val="5B9BD5">
                    <a:alpha val="28000"/>
                  </a:srgbClr>
                </a:solidFill>
                <a:ln w="12700" cap="flat" cmpd="sng" algn="ctr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6" name="矩形 95"/>
                <p:cNvSpPr/>
                <p:nvPr/>
              </p:nvSpPr>
              <p:spPr bwMode="auto">
                <a:xfrm>
                  <a:off x="4933653" y="4463401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4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7" name="文本框 96"/>
                <p:cNvSpPr txBox="1"/>
                <p:nvPr/>
              </p:nvSpPr>
              <p:spPr bwMode="auto">
                <a:xfrm>
                  <a:off x="4946023" y="4066829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9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67" name="文本框 66"/>
              <p:cNvSpPr txBox="1"/>
              <p:nvPr/>
            </p:nvSpPr>
            <p:spPr bwMode="auto">
              <a:xfrm>
                <a:off x="737164" y="4066829"/>
                <a:ext cx="1094209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rgbClr val="505050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Partition 1</a:t>
                </a:r>
                <a:endParaRPr lang="zh-CN" altLang="en-US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635978" y="10189575"/>
              <a:ext cx="10794663" cy="1136509"/>
              <a:chOff x="753708" y="2910783"/>
              <a:chExt cx="5396707" cy="568189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785486" y="2910783"/>
                <a:ext cx="4364929" cy="568189"/>
                <a:chOff x="1785486" y="2910783"/>
                <a:chExt cx="4364929" cy="568189"/>
              </a:xfrm>
            </p:grpSpPr>
            <p:sp>
              <p:nvSpPr>
                <p:cNvPr id="27" name="矩形 26"/>
                <p:cNvSpPr/>
                <p:nvPr/>
              </p:nvSpPr>
              <p:spPr bwMode="auto">
                <a:xfrm>
                  <a:off x="1785486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 bwMode="auto">
                <a:xfrm>
                  <a:off x="1785486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 bwMode="auto">
                <a:xfrm>
                  <a:off x="1797856" y="3036681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0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 bwMode="auto">
                <a:xfrm>
                  <a:off x="5446979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 bwMode="auto">
                <a:xfrm>
                  <a:off x="5446979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 bwMode="auto">
                <a:xfrm>
                  <a:off x="5408852" y="3036681"/>
                  <a:ext cx="40389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11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 bwMode="auto">
                <a:xfrm>
                  <a:off x="2118349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 bwMode="auto">
                <a:xfrm>
                  <a:off x="2118349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 bwMode="auto">
                <a:xfrm>
                  <a:off x="2130718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1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 bwMode="auto">
                <a:xfrm>
                  <a:off x="2451212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 bwMode="auto">
                <a:xfrm>
                  <a:off x="2451212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 bwMode="auto">
                <a:xfrm>
                  <a:off x="2457969" y="3036681"/>
                  <a:ext cx="314124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2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 bwMode="auto">
                <a:xfrm>
                  <a:off x="2784075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 bwMode="auto">
                <a:xfrm>
                  <a:off x="2784075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 bwMode="auto">
                <a:xfrm>
                  <a:off x="2796442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3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 bwMode="auto">
                <a:xfrm>
                  <a:off x="3116938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 bwMode="auto">
                <a:xfrm>
                  <a:off x="3116938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4" name="文本框 43"/>
                <p:cNvSpPr txBox="1"/>
                <p:nvPr/>
              </p:nvSpPr>
              <p:spPr bwMode="auto">
                <a:xfrm>
                  <a:off x="3129306" y="3036681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4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 bwMode="auto">
                <a:xfrm>
                  <a:off x="3449801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" name="矩形 45"/>
                <p:cNvSpPr/>
                <p:nvPr/>
              </p:nvSpPr>
              <p:spPr bwMode="auto">
                <a:xfrm>
                  <a:off x="3449801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" name="文本框 46"/>
                <p:cNvSpPr txBox="1"/>
                <p:nvPr/>
              </p:nvSpPr>
              <p:spPr bwMode="auto">
                <a:xfrm>
                  <a:off x="3462169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5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 bwMode="auto">
                <a:xfrm>
                  <a:off x="3782664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 bwMode="auto">
                <a:xfrm>
                  <a:off x="3782664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" name="文本框 49"/>
                <p:cNvSpPr txBox="1"/>
                <p:nvPr/>
              </p:nvSpPr>
              <p:spPr bwMode="auto">
                <a:xfrm>
                  <a:off x="3795032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6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 bwMode="auto">
                <a:xfrm>
                  <a:off x="4115527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 bwMode="auto">
                <a:xfrm>
                  <a:off x="4115527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3" name="文本框 52"/>
                <p:cNvSpPr txBox="1"/>
                <p:nvPr/>
              </p:nvSpPr>
              <p:spPr bwMode="auto">
                <a:xfrm>
                  <a:off x="4127896" y="3036681"/>
                  <a:ext cx="302902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7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 bwMode="auto">
                <a:xfrm>
                  <a:off x="4448390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 bwMode="auto">
                <a:xfrm>
                  <a:off x="4448390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6" name="文本框 55"/>
                <p:cNvSpPr txBox="1"/>
                <p:nvPr/>
              </p:nvSpPr>
              <p:spPr bwMode="auto">
                <a:xfrm>
                  <a:off x="4460759" y="3036681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8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 bwMode="auto">
                <a:xfrm>
                  <a:off x="4781253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 bwMode="auto">
                <a:xfrm>
                  <a:off x="4781253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9" name="文本框 58"/>
                <p:cNvSpPr txBox="1"/>
                <p:nvPr/>
              </p:nvSpPr>
              <p:spPr bwMode="auto">
                <a:xfrm>
                  <a:off x="4793623" y="3036681"/>
                  <a:ext cx="302901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9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 bwMode="auto">
                <a:xfrm>
                  <a:off x="5114116" y="2910783"/>
                  <a:ext cx="327638" cy="568189"/>
                </a:xfrm>
                <a:prstGeom prst="rect">
                  <a:avLst/>
                </a:prstGeom>
                <a:solidFill>
                  <a:srgbClr val="0498D7"/>
                </a:solidFill>
                <a:ln w="635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 bwMode="auto">
                <a:xfrm>
                  <a:off x="5114116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" name="文本框 61"/>
                <p:cNvSpPr txBox="1"/>
                <p:nvPr/>
              </p:nvSpPr>
              <p:spPr bwMode="auto">
                <a:xfrm>
                  <a:off x="5063122" y="3036681"/>
                  <a:ext cx="429628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10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 bwMode="auto">
                <a:xfrm>
                  <a:off x="5779838" y="2910783"/>
                  <a:ext cx="327638" cy="568189"/>
                </a:xfrm>
                <a:prstGeom prst="rect">
                  <a:avLst/>
                </a:prstGeom>
                <a:solidFill>
                  <a:srgbClr val="5B9BD5">
                    <a:alpha val="28000"/>
                  </a:srgbClr>
                </a:solidFill>
                <a:ln w="12700" cap="flat" cmpd="sng" algn="ctr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 bwMode="auto">
                <a:xfrm>
                  <a:off x="5779838" y="3433253"/>
                  <a:ext cx="327638" cy="4571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8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5" name="文本框 64"/>
                <p:cNvSpPr txBox="1"/>
                <p:nvPr/>
              </p:nvSpPr>
              <p:spPr bwMode="auto">
                <a:xfrm>
                  <a:off x="5736905" y="3036681"/>
                  <a:ext cx="413510" cy="316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4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12</a:t>
                  </a:r>
                  <a:endParaRPr lang="zh-CN" altLang="en-US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26" name="文本框 25"/>
              <p:cNvSpPr txBox="1"/>
              <p:nvPr/>
            </p:nvSpPr>
            <p:spPr bwMode="auto">
              <a:xfrm>
                <a:off x="753708" y="3036681"/>
                <a:ext cx="1061122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rgbClr val="505050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Partition 2</a:t>
                </a:r>
                <a:endParaRPr lang="zh-CN" altLang="en-US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794742" y="11555144"/>
              <a:ext cx="13512148" cy="632857"/>
              <a:chOff x="416570" y="5497104"/>
              <a:chExt cx="6755292" cy="316392"/>
            </a:xfrm>
          </p:grpSpPr>
          <p:cxnSp>
            <p:nvCxnSpPr>
              <p:cNvPr id="22" name="直接箭头连接符 21"/>
              <p:cNvCxnSpPr/>
              <p:nvPr/>
            </p:nvCxnSpPr>
            <p:spPr bwMode="auto">
              <a:xfrm>
                <a:off x="935652" y="5655300"/>
                <a:ext cx="5652572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498D7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23" name="文本框 22"/>
              <p:cNvSpPr txBox="1"/>
              <p:nvPr/>
            </p:nvSpPr>
            <p:spPr bwMode="auto">
              <a:xfrm>
                <a:off x="416570" y="5497104"/>
                <a:ext cx="511293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rgbClr val="505050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Old</a:t>
                </a:r>
                <a:endParaRPr lang="zh-CN" altLang="en-US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 bwMode="auto">
              <a:xfrm>
                <a:off x="6596449" y="5497104"/>
                <a:ext cx="575413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rgbClr val="505050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New</a:t>
                </a:r>
                <a:endParaRPr lang="zh-CN" altLang="en-US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 bwMode="auto">
            <a:xfrm>
              <a:off x="17978238" y="8572129"/>
              <a:ext cx="1750550" cy="7559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8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Writes</a:t>
              </a:r>
              <a:endParaRPr lang="zh-CN" altLang="en-US" sz="18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cxnSp>
          <p:nvCxnSpPr>
            <p:cNvPr id="16" name="直接箭头连接符 15"/>
            <p:cNvCxnSpPr>
              <a:stCxn id="15" idx="1"/>
              <a:endCxn id="138" idx="3"/>
            </p:cNvCxnSpPr>
            <p:nvPr/>
          </p:nvCxnSpPr>
          <p:spPr bwMode="auto">
            <a:xfrm flipH="1" flipV="1">
              <a:off x="16430641" y="7128688"/>
              <a:ext cx="1547597" cy="182143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498D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7" name="直接箭头连接符 16"/>
            <p:cNvCxnSpPr>
              <a:stCxn id="15" idx="1"/>
              <a:endCxn id="65" idx="3"/>
            </p:cNvCxnSpPr>
            <p:nvPr/>
          </p:nvCxnSpPr>
          <p:spPr bwMode="auto">
            <a:xfrm flipH="1">
              <a:off x="16430641" y="8950120"/>
              <a:ext cx="1547597" cy="18077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498D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8" name="直接箭头连接符 17"/>
            <p:cNvCxnSpPr>
              <a:stCxn id="15" idx="1"/>
              <a:endCxn id="97" idx="3"/>
            </p:cNvCxnSpPr>
            <p:nvPr/>
          </p:nvCxnSpPr>
          <p:spPr bwMode="auto">
            <a:xfrm flipH="1" flipV="1">
              <a:off x="14322615" y="8943262"/>
              <a:ext cx="3655622" cy="68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498D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9" name="直接箭头连接符 18"/>
            <p:cNvCxnSpPr/>
            <p:nvPr/>
          </p:nvCxnSpPr>
          <p:spPr bwMode="auto">
            <a:xfrm>
              <a:off x="11351239" y="5660807"/>
              <a:ext cx="0" cy="7920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0" name="直接连接符 19"/>
            <p:cNvCxnSpPr/>
            <p:nvPr/>
          </p:nvCxnSpPr>
          <p:spPr bwMode="auto">
            <a:xfrm>
              <a:off x="8367921" y="5660807"/>
              <a:ext cx="43205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21" name="文本框 20"/>
            <p:cNvSpPr txBox="1"/>
            <p:nvPr/>
          </p:nvSpPr>
          <p:spPr bwMode="auto">
            <a:xfrm>
              <a:off x="5693406" y="5489372"/>
              <a:ext cx="2048745" cy="10637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Consumer</a:t>
              </a:r>
              <a:endParaRPr lang="en-US" altLang="zh-CN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group C1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offset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存储机制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Consumer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在从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broker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读取消息后，可以选择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commit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，该操作会在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Kakfa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中保存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该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Consumer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在该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中读取的消息的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offset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。该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Consumer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下一次再读该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时会从下一条开始读取。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通过这一特性可以保证同一消费者从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中不会重复消费数据。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Consumer group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每个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consumer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都属于一个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consumer group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，每条消息只能被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consumer group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中的一个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Consumer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消费，但可以被多个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consumer group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消费。</a:t>
            </a:r>
            <a:r>
              <a:rPr lang="zh-CN" altLang="en-US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即组间数据是共享的，组内数据是竞争的。</a:t>
            </a:r>
            <a:endParaRPr lang="en-US" altLang="zh-CN" b="1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26517" y="2723707"/>
            <a:ext cx="7131584" cy="3384134"/>
            <a:chOff x="5060385" y="4770321"/>
            <a:chExt cx="14264819" cy="6769051"/>
          </a:xfrm>
        </p:grpSpPr>
        <p:sp>
          <p:nvSpPr>
            <p:cNvPr id="6" name="矩形 5"/>
            <p:cNvSpPr/>
            <p:nvPr/>
          </p:nvSpPr>
          <p:spPr bwMode="auto">
            <a:xfrm>
              <a:off x="5819349" y="4770321"/>
              <a:ext cx="12746891" cy="4032913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6784661" y="5791225"/>
              <a:ext cx="4549462" cy="25136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139204" y="6733828"/>
              <a:ext cx="3840378" cy="1233451"/>
              <a:chOff x="2123728" y="3245660"/>
              <a:chExt cx="1919967" cy="616654"/>
            </a:xfrm>
          </p:grpSpPr>
          <p:grpSp>
            <p:nvGrpSpPr>
              <p:cNvPr id="52" name="组合 51"/>
              <p:cNvGrpSpPr/>
              <p:nvPr/>
            </p:nvGrpSpPr>
            <p:grpSpPr>
              <a:xfrm>
                <a:off x="2123728" y="3245660"/>
                <a:ext cx="792088" cy="616654"/>
                <a:chOff x="2123728" y="2994660"/>
                <a:chExt cx="792088" cy="616654"/>
              </a:xfrm>
            </p:grpSpPr>
            <p:sp>
              <p:nvSpPr>
                <p:cNvPr id="56" name="圆角矩形 55"/>
                <p:cNvSpPr/>
                <p:nvPr/>
              </p:nvSpPr>
              <p:spPr bwMode="auto">
                <a:xfrm>
                  <a:off x="2123728" y="2994660"/>
                  <a:ext cx="792088" cy="616654"/>
                </a:xfrm>
                <a:prstGeom prst="roundRect">
                  <a:avLst/>
                </a:prstGeom>
                <a:solidFill>
                  <a:srgbClr val="0498D7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7" name="文本框 56"/>
                <p:cNvSpPr txBox="1"/>
                <p:nvPr/>
              </p:nvSpPr>
              <p:spPr bwMode="auto">
                <a:xfrm>
                  <a:off x="2302598" y="3129402"/>
                  <a:ext cx="434348" cy="347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6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P0</a:t>
                  </a:r>
                  <a:endParaRPr lang="zh-CN" altLang="en-US" sz="16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3251607" y="3245660"/>
                <a:ext cx="792088" cy="616654"/>
                <a:chOff x="2123728" y="2994660"/>
                <a:chExt cx="792088" cy="616654"/>
              </a:xfrm>
            </p:grpSpPr>
            <p:sp>
              <p:nvSpPr>
                <p:cNvPr id="54" name="圆角矩形 53"/>
                <p:cNvSpPr/>
                <p:nvPr/>
              </p:nvSpPr>
              <p:spPr bwMode="auto">
                <a:xfrm>
                  <a:off x="2123728" y="2994660"/>
                  <a:ext cx="792088" cy="616654"/>
                </a:xfrm>
                <a:prstGeom prst="roundRect">
                  <a:avLst/>
                </a:prstGeom>
                <a:solidFill>
                  <a:srgbClr val="0498D7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5" name="文本框 54"/>
                <p:cNvSpPr txBox="1"/>
                <p:nvPr/>
              </p:nvSpPr>
              <p:spPr bwMode="auto">
                <a:xfrm>
                  <a:off x="2302598" y="3129402"/>
                  <a:ext cx="434348" cy="347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6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P3</a:t>
                  </a:r>
                  <a:endParaRPr lang="zh-CN" altLang="en-US" sz="16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</p:grpSp>
        <p:sp>
          <p:nvSpPr>
            <p:cNvPr id="9" name="文本框 8"/>
            <p:cNvSpPr txBox="1"/>
            <p:nvPr/>
          </p:nvSpPr>
          <p:spPr bwMode="auto">
            <a:xfrm>
              <a:off x="7951658" y="5916718"/>
              <a:ext cx="2215476" cy="7559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8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Server 1</a:t>
              </a:r>
              <a:endParaRPr lang="zh-CN" altLang="en-US" sz="18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13062515" y="5791225"/>
              <a:ext cx="4549462" cy="25136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3417058" y="6733828"/>
              <a:ext cx="3840378" cy="1233451"/>
              <a:chOff x="5262292" y="3237615"/>
              <a:chExt cx="1919967" cy="616654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5262292" y="3237615"/>
                <a:ext cx="792088" cy="616654"/>
                <a:chOff x="2123728" y="2994660"/>
                <a:chExt cx="792088" cy="616654"/>
              </a:xfrm>
            </p:grpSpPr>
            <p:sp>
              <p:nvSpPr>
                <p:cNvPr id="50" name="圆角矩形 49"/>
                <p:cNvSpPr/>
                <p:nvPr/>
              </p:nvSpPr>
              <p:spPr bwMode="auto">
                <a:xfrm>
                  <a:off x="2123728" y="2994660"/>
                  <a:ext cx="792088" cy="616654"/>
                </a:xfrm>
                <a:prstGeom prst="roundRect">
                  <a:avLst/>
                </a:prstGeom>
                <a:solidFill>
                  <a:srgbClr val="0498D7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 bwMode="auto">
                <a:xfrm>
                  <a:off x="2302598" y="3129402"/>
                  <a:ext cx="434348" cy="347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6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P1</a:t>
                  </a:r>
                  <a:endParaRPr lang="zh-CN" altLang="en-US" sz="16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6390171" y="3237615"/>
                <a:ext cx="792088" cy="616654"/>
                <a:chOff x="2123728" y="2994660"/>
                <a:chExt cx="792088" cy="616654"/>
              </a:xfrm>
            </p:grpSpPr>
            <p:sp>
              <p:nvSpPr>
                <p:cNvPr id="48" name="圆角矩形 47"/>
                <p:cNvSpPr/>
                <p:nvPr/>
              </p:nvSpPr>
              <p:spPr bwMode="auto">
                <a:xfrm>
                  <a:off x="2123728" y="2994660"/>
                  <a:ext cx="792088" cy="616654"/>
                </a:xfrm>
                <a:prstGeom prst="roundRect">
                  <a:avLst/>
                </a:prstGeom>
                <a:solidFill>
                  <a:srgbClr val="0498D7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" name="文本框 48"/>
                <p:cNvSpPr txBox="1"/>
                <p:nvPr/>
              </p:nvSpPr>
              <p:spPr bwMode="auto">
                <a:xfrm>
                  <a:off x="2302598" y="3129402"/>
                  <a:ext cx="434349" cy="347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6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P2</a:t>
                  </a:r>
                  <a:endParaRPr lang="zh-CN" altLang="en-US" sz="16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</p:grpSp>
        <p:sp>
          <p:nvSpPr>
            <p:cNvPr id="12" name="文本框 11"/>
            <p:cNvSpPr txBox="1"/>
            <p:nvPr/>
          </p:nvSpPr>
          <p:spPr bwMode="auto">
            <a:xfrm>
              <a:off x="14229510" y="5916718"/>
              <a:ext cx="2215474" cy="7559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8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Server 2</a:t>
              </a:r>
              <a:endParaRPr lang="zh-CN" altLang="en-US" sz="18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10490281" y="4911009"/>
              <a:ext cx="3405040" cy="7559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8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Kafka Cluster</a:t>
              </a:r>
              <a:endParaRPr lang="zh-CN" altLang="en-US" sz="18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5060385" y="9403883"/>
              <a:ext cx="4549463" cy="21262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414928" y="9595098"/>
              <a:ext cx="3840379" cy="1233451"/>
              <a:chOff x="2123728" y="3245660"/>
              <a:chExt cx="1919967" cy="616654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2123728" y="3245660"/>
                <a:ext cx="792088" cy="616654"/>
                <a:chOff x="2123728" y="2994660"/>
                <a:chExt cx="792088" cy="616654"/>
              </a:xfrm>
            </p:grpSpPr>
            <p:sp>
              <p:nvSpPr>
                <p:cNvPr id="44" name="圆角矩形 43"/>
                <p:cNvSpPr/>
                <p:nvPr/>
              </p:nvSpPr>
              <p:spPr bwMode="auto">
                <a:xfrm>
                  <a:off x="2123728" y="2994660"/>
                  <a:ext cx="792088" cy="616654"/>
                </a:xfrm>
                <a:prstGeom prst="roundRect">
                  <a:avLst/>
                </a:prstGeom>
                <a:solidFill>
                  <a:srgbClr val="9C71A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" name="文本框 44"/>
                <p:cNvSpPr txBox="1"/>
                <p:nvPr/>
              </p:nvSpPr>
              <p:spPr bwMode="auto">
                <a:xfrm>
                  <a:off x="2298591" y="3129402"/>
                  <a:ext cx="442363" cy="347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6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C1</a:t>
                  </a:r>
                  <a:endParaRPr lang="zh-CN" altLang="en-US" sz="16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3251607" y="3245660"/>
                <a:ext cx="792088" cy="616654"/>
                <a:chOff x="2123728" y="2994660"/>
                <a:chExt cx="792088" cy="616654"/>
              </a:xfrm>
            </p:grpSpPr>
            <p:sp>
              <p:nvSpPr>
                <p:cNvPr id="42" name="圆角矩形 41"/>
                <p:cNvSpPr/>
                <p:nvPr/>
              </p:nvSpPr>
              <p:spPr bwMode="auto">
                <a:xfrm>
                  <a:off x="2123728" y="2994660"/>
                  <a:ext cx="792088" cy="616654"/>
                </a:xfrm>
                <a:prstGeom prst="roundRect">
                  <a:avLst/>
                </a:prstGeom>
                <a:solidFill>
                  <a:srgbClr val="9C71A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" name="文本框 42"/>
                <p:cNvSpPr txBox="1"/>
                <p:nvPr/>
              </p:nvSpPr>
              <p:spPr bwMode="auto">
                <a:xfrm>
                  <a:off x="2298591" y="3129402"/>
                  <a:ext cx="442363" cy="347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6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C2</a:t>
                  </a:r>
                  <a:endParaRPr lang="zh-CN" altLang="en-US" sz="16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</p:grpSp>
        <p:sp>
          <p:nvSpPr>
            <p:cNvPr id="16" name="文本框 15"/>
            <p:cNvSpPr txBox="1"/>
            <p:nvPr/>
          </p:nvSpPr>
          <p:spPr bwMode="auto">
            <a:xfrm>
              <a:off x="5376090" y="10844952"/>
              <a:ext cx="3918061" cy="6944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6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Consumer group A</a:t>
              </a:r>
              <a:endParaRPr lang="zh-CN" altLang="en-US" sz="16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0651100" y="9403883"/>
              <a:ext cx="8674104" cy="21262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 bwMode="auto">
            <a:xfrm>
              <a:off x="13040347" y="10844952"/>
              <a:ext cx="3895617" cy="6944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6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Consumer group B</a:t>
              </a:r>
              <a:endParaRPr lang="zh-CN" altLang="en-US" sz="16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1351327" y="9595262"/>
              <a:ext cx="7273650" cy="1233451"/>
              <a:chOff x="4716016" y="4934657"/>
              <a:chExt cx="3636404" cy="616654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4716016" y="4934657"/>
                <a:ext cx="792088" cy="616654"/>
                <a:chOff x="2123728" y="2994660"/>
                <a:chExt cx="792088" cy="616654"/>
              </a:xfrm>
            </p:grpSpPr>
            <p:sp>
              <p:nvSpPr>
                <p:cNvPr id="38" name="圆角矩形 37"/>
                <p:cNvSpPr/>
                <p:nvPr/>
              </p:nvSpPr>
              <p:spPr bwMode="auto">
                <a:xfrm>
                  <a:off x="2123728" y="2994660"/>
                  <a:ext cx="792088" cy="616654"/>
                </a:xfrm>
                <a:prstGeom prst="roundRect">
                  <a:avLst/>
                </a:prstGeom>
                <a:solidFill>
                  <a:srgbClr val="9C71A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9" name="文本框 38"/>
                <p:cNvSpPr txBox="1"/>
                <p:nvPr/>
              </p:nvSpPr>
              <p:spPr bwMode="auto">
                <a:xfrm>
                  <a:off x="2298591" y="3129402"/>
                  <a:ext cx="442363" cy="347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6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C3</a:t>
                  </a:r>
                  <a:endParaRPr lang="zh-CN" altLang="en-US" sz="16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5664121" y="4934657"/>
                <a:ext cx="792088" cy="616654"/>
                <a:chOff x="2123728" y="2994660"/>
                <a:chExt cx="792088" cy="616654"/>
              </a:xfrm>
            </p:grpSpPr>
            <p:sp>
              <p:nvSpPr>
                <p:cNvPr id="36" name="圆角矩形 35"/>
                <p:cNvSpPr/>
                <p:nvPr/>
              </p:nvSpPr>
              <p:spPr bwMode="auto">
                <a:xfrm>
                  <a:off x="2123728" y="2994660"/>
                  <a:ext cx="792088" cy="616654"/>
                </a:xfrm>
                <a:prstGeom prst="roundRect">
                  <a:avLst/>
                </a:prstGeom>
                <a:solidFill>
                  <a:srgbClr val="9C71A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 bwMode="auto">
                <a:xfrm>
                  <a:off x="2298591" y="3129402"/>
                  <a:ext cx="442363" cy="347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6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C4</a:t>
                  </a:r>
                  <a:endParaRPr lang="zh-CN" altLang="en-US" sz="16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6612226" y="4934657"/>
                <a:ext cx="792088" cy="616654"/>
                <a:chOff x="2123728" y="2994660"/>
                <a:chExt cx="792088" cy="616654"/>
              </a:xfrm>
            </p:grpSpPr>
            <p:sp>
              <p:nvSpPr>
                <p:cNvPr id="34" name="圆角矩形 33"/>
                <p:cNvSpPr/>
                <p:nvPr/>
              </p:nvSpPr>
              <p:spPr bwMode="auto">
                <a:xfrm>
                  <a:off x="2123728" y="2994660"/>
                  <a:ext cx="792088" cy="616654"/>
                </a:xfrm>
                <a:prstGeom prst="roundRect">
                  <a:avLst/>
                </a:prstGeom>
                <a:solidFill>
                  <a:srgbClr val="9C71A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 bwMode="auto">
                <a:xfrm>
                  <a:off x="2298591" y="3129402"/>
                  <a:ext cx="442363" cy="347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6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C5</a:t>
                  </a:r>
                  <a:endParaRPr lang="zh-CN" altLang="en-US" sz="16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7560332" y="4934657"/>
                <a:ext cx="792088" cy="616654"/>
                <a:chOff x="2123728" y="2994660"/>
                <a:chExt cx="792088" cy="616654"/>
              </a:xfrm>
            </p:grpSpPr>
            <p:sp>
              <p:nvSpPr>
                <p:cNvPr id="32" name="圆角矩形 31"/>
                <p:cNvSpPr/>
                <p:nvPr/>
              </p:nvSpPr>
              <p:spPr bwMode="auto">
                <a:xfrm>
                  <a:off x="2123728" y="2994660"/>
                  <a:ext cx="792088" cy="616654"/>
                </a:xfrm>
                <a:prstGeom prst="roundRect">
                  <a:avLst/>
                </a:prstGeom>
                <a:solidFill>
                  <a:srgbClr val="9C71A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 bwMode="auto">
                <a:xfrm>
                  <a:off x="2298591" y="3129402"/>
                  <a:ext cx="442363" cy="347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99980" tIns="49986" rIns="99980" bIns="49986" rtlCol="0">
                  <a:spAutoFit/>
                </a:bodyPr>
                <a:lstStyle/>
                <a:p>
                  <a:pPr algn="ctr" defTabSz="1001395" eaLnBrk="0" hangingPunct="0"/>
                  <a:r>
                    <a:rPr lang="en-US" altLang="zh-CN" sz="1600" dirty="0">
                      <a:solidFill>
                        <a:schemeClr val="bg1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anose="020B0604020202090204" pitchFamily="34" charset="0"/>
                      <a:sym typeface="Huawei Sans" panose="020C0503030203020204" pitchFamily="34" charset="0"/>
                    </a:rPr>
                    <a:t>C6</a:t>
                  </a:r>
                  <a:endParaRPr lang="zh-CN" altLang="en-US" sz="16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</p:grpSp>
        <p:cxnSp>
          <p:nvCxnSpPr>
            <p:cNvPr id="20" name="直接箭头连接符 19"/>
            <p:cNvCxnSpPr/>
            <p:nvPr/>
          </p:nvCxnSpPr>
          <p:spPr bwMode="auto">
            <a:xfrm flipH="1">
              <a:off x="6207108" y="7995918"/>
              <a:ext cx="1724276" cy="15216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1" name="直接箭头连接符 20"/>
            <p:cNvCxnSpPr/>
            <p:nvPr/>
          </p:nvCxnSpPr>
          <p:spPr bwMode="auto">
            <a:xfrm>
              <a:off x="7931383" y="7995918"/>
              <a:ext cx="4212124" cy="152184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2" name="直接箭头连接符 21"/>
            <p:cNvCxnSpPr/>
            <p:nvPr/>
          </p:nvCxnSpPr>
          <p:spPr bwMode="auto">
            <a:xfrm flipH="1">
              <a:off x="6207108" y="7995918"/>
              <a:ext cx="3980295" cy="15216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3" name="直接箭头连接符 22"/>
            <p:cNvCxnSpPr/>
            <p:nvPr/>
          </p:nvCxnSpPr>
          <p:spPr bwMode="auto">
            <a:xfrm>
              <a:off x="10187402" y="7995918"/>
              <a:ext cx="3852534" cy="152184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4" name="直接箭头连接符 23"/>
            <p:cNvCxnSpPr/>
            <p:nvPr/>
          </p:nvCxnSpPr>
          <p:spPr bwMode="auto">
            <a:xfrm flipH="1">
              <a:off x="8463127" y="7995918"/>
              <a:ext cx="5746111" cy="15216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5" name="直接箭头连接符 24"/>
            <p:cNvCxnSpPr/>
            <p:nvPr/>
          </p:nvCxnSpPr>
          <p:spPr bwMode="auto">
            <a:xfrm flipH="1">
              <a:off x="8463127" y="7995918"/>
              <a:ext cx="8002130" cy="15216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直接箭头连接符 25"/>
            <p:cNvCxnSpPr/>
            <p:nvPr/>
          </p:nvCxnSpPr>
          <p:spPr bwMode="auto">
            <a:xfrm>
              <a:off x="14209238" y="7995918"/>
              <a:ext cx="1727128" cy="152184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7" name="直接箭头连接符 26"/>
            <p:cNvCxnSpPr/>
            <p:nvPr/>
          </p:nvCxnSpPr>
          <p:spPr bwMode="auto">
            <a:xfrm>
              <a:off x="16465257" y="7995918"/>
              <a:ext cx="1367540" cy="152184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简介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架构与功能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数据管理</a:t>
            </a:r>
            <a:endParaRPr lang="en-US" altLang="zh-CN" b="1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zh-CN" altLang="en-US" b="1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rPr>
              <a:t>数据存储可靠性</a:t>
            </a:r>
            <a:endParaRPr lang="en-US" altLang="zh-CN" b="1" dirty="0" smtClean="0">
              <a:latin typeface="Huawei Sans" panose="020C0503030203020204" pitchFamily="34" charset="0"/>
              <a:ea typeface="方正兰亭黑简体" panose="02000000000000000000" pitchFamily="2" charset="-122"/>
              <a:cs typeface="Arial" panose="020B0604020202090204" pitchFamily="34" charset="0"/>
              <a:sym typeface="Huawei Sans" panose="020C0503030203020204" pitchFamily="34" charset="0"/>
            </a:endParaRPr>
          </a:p>
          <a:p>
            <a:pPr lvl="1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rPr>
              <a:t>数据传输可靠性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Arial" panose="020B0604020202090204" pitchFamily="34" charset="0"/>
              <a:sym typeface="Huawei Sans" panose="020C0503030203020204" pitchFamily="34" charset="0"/>
            </a:endParaRPr>
          </a:p>
          <a:p>
            <a:pPr lvl="1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rPr>
              <a:t>旧数据处理方式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Arial" panose="020B0604020202090204" pitchFamily="34" charset="0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 Partition Replica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18442" y="1638089"/>
            <a:ext cx="8280920" cy="4041507"/>
            <a:chOff x="3910916" y="3066108"/>
            <a:chExt cx="16563757" cy="8083949"/>
          </a:xfrm>
        </p:grpSpPr>
        <p:sp>
          <p:nvSpPr>
            <p:cNvPr id="6" name="矩形 5"/>
            <p:cNvSpPr/>
            <p:nvPr/>
          </p:nvSpPr>
          <p:spPr bwMode="auto">
            <a:xfrm>
              <a:off x="3910916" y="3474419"/>
              <a:ext cx="16563757" cy="7675638"/>
            </a:xfrm>
            <a:prstGeom prst="rect">
              <a:avLst/>
            </a:prstGeom>
            <a:no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 bwMode="auto">
            <a:xfrm>
              <a:off x="4406459" y="4506435"/>
              <a:ext cx="2664604" cy="4465012"/>
            </a:xfrm>
            <a:prstGeom prst="roundRect">
              <a:avLst>
                <a:gd name="adj" fmla="val 3083"/>
              </a:avLst>
            </a:prstGeom>
            <a:solidFill>
              <a:schemeClr val="bg1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" name="圆角矩形 7"/>
            <p:cNvSpPr/>
            <p:nvPr/>
          </p:nvSpPr>
          <p:spPr bwMode="auto">
            <a:xfrm>
              <a:off x="4617970" y="5832212"/>
              <a:ext cx="2241588" cy="1031003"/>
            </a:xfrm>
            <a:prstGeom prst="roundRect">
              <a:avLst/>
            </a:prstGeom>
            <a:solidFill>
              <a:srgbClr val="45C1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 bwMode="auto">
            <a:xfrm>
              <a:off x="4663095" y="6031285"/>
              <a:ext cx="2151349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Partition-0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4617968" y="7527800"/>
              <a:ext cx="2241586" cy="1031003"/>
            </a:xfrm>
            <a:prstGeom prst="roundRect">
              <a:avLst/>
            </a:prstGeom>
            <a:solidFill>
              <a:srgbClr val="9C71A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 bwMode="auto">
            <a:xfrm>
              <a:off x="4663091" y="7726873"/>
              <a:ext cx="2151347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Partition-3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 bwMode="auto">
            <a:xfrm>
              <a:off x="4772616" y="4846596"/>
              <a:ext cx="1932290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Broker 1</a:t>
              </a:r>
              <a:endPara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 bwMode="auto">
            <a:xfrm>
              <a:off x="5738761" y="3066108"/>
              <a:ext cx="0" cy="144032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45C1A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4" name="圆角矩形 13"/>
            <p:cNvSpPr/>
            <p:nvPr/>
          </p:nvSpPr>
          <p:spPr bwMode="auto">
            <a:xfrm>
              <a:off x="8393741" y="4506435"/>
              <a:ext cx="2664604" cy="4465012"/>
            </a:xfrm>
            <a:prstGeom prst="roundRect">
              <a:avLst>
                <a:gd name="adj" fmla="val 3083"/>
              </a:avLst>
            </a:prstGeom>
            <a:solidFill>
              <a:schemeClr val="bg1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" name="圆角矩形 14"/>
            <p:cNvSpPr/>
            <p:nvPr/>
          </p:nvSpPr>
          <p:spPr bwMode="auto">
            <a:xfrm>
              <a:off x="8605250" y="5832212"/>
              <a:ext cx="2241586" cy="1031003"/>
            </a:xfrm>
            <a:prstGeom prst="roundRect">
              <a:avLst/>
            </a:prstGeom>
            <a:solidFill>
              <a:srgbClr val="0498D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 bwMode="auto">
            <a:xfrm>
              <a:off x="8650373" y="6031285"/>
              <a:ext cx="2151349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Partition-1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7" name="圆角矩形 16"/>
            <p:cNvSpPr/>
            <p:nvPr/>
          </p:nvSpPr>
          <p:spPr bwMode="auto">
            <a:xfrm>
              <a:off x="8605250" y="7527800"/>
              <a:ext cx="2241586" cy="1031003"/>
            </a:xfrm>
            <a:prstGeom prst="roundRect">
              <a:avLst/>
            </a:prstGeom>
            <a:solidFill>
              <a:srgbClr val="45C1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 bwMode="auto">
            <a:xfrm>
              <a:off x="8650373" y="7726873"/>
              <a:ext cx="2151349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Partition-0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 bwMode="auto">
            <a:xfrm>
              <a:off x="8789849" y="4846596"/>
              <a:ext cx="1872393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Broker 2</a:t>
              </a:r>
              <a:endPara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 bwMode="auto">
            <a:xfrm>
              <a:off x="9726043" y="3066108"/>
              <a:ext cx="0" cy="144032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45C1A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1" name="圆角矩形 20"/>
            <p:cNvSpPr/>
            <p:nvPr/>
          </p:nvSpPr>
          <p:spPr bwMode="auto">
            <a:xfrm>
              <a:off x="12381023" y="4506435"/>
              <a:ext cx="2664604" cy="4465012"/>
            </a:xfrm>
            <a:prstGeom prst="roundRect">
              <a:avLst>
                <a:gd name="adj" fmla="val 3083"/>
              </a:avLst>
            </a:prstGeom>
            <a:solidFill>
              <a:schemeClr val="bg1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" name="圆角矩形 21"/>
            <p:cNvSpPr/>
            <p:nvPr/>
          </p:nvSpPr>
          <p:spPr bwMode="auto">
            <a:xfrm>
              <a:off x="12592532" y="5832212"/>
              <a:ext cx="2241586" cy="1031003"/>
            </a:xfrm>
            <a:prstGeom prst="roundRect">
              <a:avLst/>
            </a:prstGeom>
            <a:solidFill>
              <a:srgbClr val="73737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 bwMode="auto">
            <a:xfrm>
              <a:off x="12637654" y="6031285"/>
              <a:ext cx="2151347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Partition-2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12592532" y="7527800"/>
              <a:ext cx="2241586" cy="1031003"/>
            </a:xfrm>
            <a:prstGeom prst="roundRect">
              <a:avLst/>
            </a:prstGeom>
            <a:solidFill>
              <a:srgbClr val="0498D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 bwMode="auto">
            <a:xfrm>
              <a:off x="12637654" y="7726873"/>
              <a:ext cx="2151349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Partition-1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12777128" y="4846596"/>
              <a:ext cx="1872393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Broker 3</a:t>
              </a:r>
              <a:endPara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 bwMode="auto">
            <a:xfrm>
              <a:off x="13713325" y="3066108"/>
              <a:ext cx="0" cy="144032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45C1A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8" name="圆角矩形 27"/>
            <p:cNvSpPr/>
            <p:nvPr/>
          </p:nvSpPr>
          <p:spPr bwMode="auto">
            <a:xfrm>
              <a:off x="16368305" y="4506435"/>
              <a:ext cx="2664604" cy="4465012"/>
            </a:xfrm>
            <a:prstGeom prst="roundRect">
              <a:avLst>
                <a:gd name="adj" fmla="val 2368"/>
              </a:avLst>
            </a:prstGeom>
            <a:solidFill>
              <a:schemeClr val="bg1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9" name="圆角矩形 28"/>
            <p:cNvSpPr/>
            <p:nvPr/>
          </p:nvSpPr>
          <p:spPr bwMode="auto">
            <a:xfrm>
              <a:off x="16579814" y="5832212"/>
              <a:ext cx="2241586" cy="1031003"/>
            </a:xfrm>
            <a:prstGeom prst="roundRect">
              <a:avLst/>
            </a:prstGeom>
            <a:solidFill>
              <a:srgbClr val="9C71A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 bwMode="auto">
            <a:xfrm>
              <a:off x="16624935" y="6031285"/>
              <a:ext cx="2151347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Partition-3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31" name="圆角矩形 30"/>
            <p:cNvSpPr/>
            <p:nvPr/>
          </p:nvSpPr>
          <p:spPr bwMode="auto">
            <a:xfrm>
              <a:off x="16579814" y="7527800"/>
              <a:ext cx="2241586" cy="1031003"/>
            </a:xfrm>
            <a:prstGeom prst="roundRect">
              <a:avLst/>
            </a:prstGeom>
            <a:solidFill>
              <a:srgbClr val="73737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 bwMode="auto">
            <a:xfrm>
              <a:off x="16624935" y="7726873"/>
              <a:ext cx="2151347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Partition-2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 bwMode="auto">
            <a:xfrm>
              <a:off x="16764412" y="4846596"/>
              <a:ext cx="1872393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Broker 4</a:t>
              </a:r>
              <a:endPara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cxnSp>
          <p:nvCxnSpPr>
            <p:cNvPr id="34" name="直接箭头连接符 33"/>
            <p:cNvCxnSpPr/>
            <p:nvPr/>
          </p:nvCxnSpPr>
          <p:spPr bwMode="auto">
            <a:xfrm>
              <a:off x="17700607" y="3066108"/>
              <a:ext cx="0" cy="144032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45C1A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5" name="文本框 34"/>
            <p:cNvSpPr txBox="1"/>
            <p:nvPr/>
          </p:nvSpPr>
          <p:spPr bwMode="auto">
            <a:xfrm>
              <a:off x="9873156" y="3537523"/>
              <a:ext cx="3741711" cy="817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20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Kafka Cluster</a:t>
              </a:r>
              <a:endParaRPr lang="zh-CN" altLang="en-US" sz="20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cxnSp>
          <p:nvCxnSpPr>
            <p:cNvPr id="36" name="肘形连接符 35"/>
            <p:cNvCxnSpPr/>
            <p:nvPr/>
          </p:nvCxnSpPr>
          <p:spPr bwMode="auto">
            <a:xfrm flipH="1">
              <a:off x="5703925" y="6347725"/>
              <a:ext cx="13033508" cy="2160250"/>
            </a:xfrm>
            <a:prstGeom prst="bentConnector4">
              <a:avLst>
                <a:gd name="adj1" fmla="val -9832"/>
                <a:gd name="adj2" fmla="val 179172"/>
              </a:avLst>
            </a:prstGeom>
            <a:solidFill>
              <a:schemeClr val="accent1"/>
            </a:solidFill>
            <a:ln w="28575" cap="flat" cmpd="sng" algn="ctr">
              <a:solidFill>
                <a:srgbClr val="9C71AF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7" name="直接箭头连接符 36"/>
            <p:cNvCxnSpPr/>
            <p:nvPr/>
          </p:nvCxnSpPr>
          <p:spPr bwMode="auto">
            <a:xfrm>
              <a:off x="6860678" y="6347689"/>
              <a:ext cx="1693464" cy="166920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9C71AF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8" name="直接箭头连接符 37"/>
            <p:cNvCxnSpPr/>
            <p:nvPr/>
          </p:nvCxnSpPr>
          <p:spPr bwMode="auto">
            <a:xfrm>
              <a:off x="10854655" y="6347689"/>
              <a:ext cx="1693464" cy="166920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9C71AF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9" name="直接箭头连接符 38"/>
            <p:cNvCxnSpPr/>
            <p:nvPr/>
          </p:nvCxnSpPr>
          <p:spPr bwMode="auto">
            <a:xfrm>
              <a:off x="14834834" y="6347689"/>
              <a:ext cx="1693464" cy="166920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9C71AF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 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 Replica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43572" y="1685438"/>
            <a:ext cx="7840821" cy="4191834"/>
            <a:chOff x="4610081" y="2851429"/>
            <a:chExt cx="15683457" cy="8384638"/>
          </a:xfrm>
        </p:grpSpPr>
        <p:sp>
          <p:nvSpPr>
            <p:cNvPr id="6" name="矩形 5"/>
            <p:cNvSpPr/>
            <p:nvPr/>
          </p:nvSpPr>
          <p:spPr bwMode="auto">
            <a:xfrm>
              <a:off x="4610081" y="4877148"/>
              <a:ext cx="7797810" cy="43730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13572730" y="4877148"/>
              <a:ext cx="6111231" cy="43730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 bwMode="auto">
            <a:xfrm>
              <a:off x="6413898" y="8417263"/>
              <a:ext cx="4272174" cy="7559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8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Leader Partition </a:t>
              </a:r>
              <a:endParaRPr lang="zh-CN" altLang="en-US" sz="18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258537" y="5891052"/>
              <a:ext cx="6749583" cy="1136509"/>
              <a:chOff x="2118349" y="2910783"/>
              <a:chExt cx="3374401" cy="568189"/>
            </a:xfrm>
          </p:grpSpPr>
          <p:sp>
            <p:nvSpPr>
              <p:cNvPr id="51" name="矩形 50"/>
              <p:cNvSpPr/>
              <p:nvPr/>
            </p:nvSpPr>
            <p:spPr bwMode="auto">
              <a:xfrm>
                <a:off x="2118349" y="2910783"/>
                <a:ext cx="327638" cy="568189"/>
              </a:xfrm>
              <a:prstGeom prst="rect">
                <a:avLst/>
              </a:prstGeom>
              <a:solidFill>
                <a:srgbClr val="0498D7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 bwMode="auto">
              <a:xfrm>
                <a:off x="2118349" y="3433253"/>
                <a:ext cx="327638" cy="4571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 bwMode="auto">
              <a:xfrm>
                <a:off x="2130718" y="3036681"/>
                <a:ext cx="302902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1</a:t>
                </a:r>
                <a:endParaRPr lang="zh-CN" altLang="en-US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 bwMode="auto">
              <a:xfrm>
                <a:off x="2451212" y="2910783"/>
                <a:ext cx="327638" cy="568189"/>
              </a:xfrm>
              <a:prstGeom prst="rect">
                <a:avLst/>
              </a:prstGeom>
              <a:solidFill>
                <a:srgbClr val="0498D7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 bwMode="auto">
              <a:xfrm>
                <a:off x="2451212" y="3433253"/>
                <a:ext cx="327638" cy="4571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 bwMode="auto">
              <a:xfrm>
                <a:off x="2457970" y="3036681"/>
                <a:ext cx="314124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2</a:t>
                </a:r>
                <a:endParaRPr lang="zh-CN" altLang="en-US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 bwMode="auto">
              <a:xfrm>
                <a:off x="2784075" y="2910783"/>
                <a:ext cx="327638" cy="568189"/>
              </a:xfrm>
              <a:prstGeom prst="rect">
                <a:avLst/>
              </a:prstGeom>
              <a:solidFill>
                <a:srgbClr val="0498D7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 bwMode="auto">
              <a:xfrm>
                <a:off x="2784075" y="3433253"/>
                <a:ext cx="327638" cy="4571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 bwMode="auto">
              <a:xfrm>
                <a:off x="2796443" y="3036681"/>
                <a:ext cx="302902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3</a:t>
                </a:r>
                <a:endParaRPr lang="zh-CN" altLang="en-US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 bwMode="auto">
              <a:xfrm>
                <a:off x="3116938" y="2910783"/>
                <a:ext cx="327638" cy="568189"/>
              </a:xfrm>
              <a:prstGeom prst="rect">
                <a:avLst/>
              </a:prstGeom>
              <a:solidFill>
                <a:srgbClr val="0498D7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 bwMode="auto">
              <a:xfrm>
                <a:off x="3116938" y="3433253"/>
                <a:ext cx="327638" cy="4571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 bwMode="auto">
              <a:xfrm>
                <a:off x="3129307" y="3036681"/>
                <a:ext cx="302901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4</a:t>
                </a:r>
                <a:endParaRPr lang="zh-CN" altLang="en-US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 bwMode="auto">
              <a:xfrm>
                <a:off x="3449801" y="2910783"/>
                <a:ext cx="327638" cy="568189"/>
              </a:xfrm>
              <a:prstGeom prst="rect">
                <a:avLst/>
              </a:prstGeom>
              <a:solidFill>
                <a:srgbClr val="0498D7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 bwMode="auto">
              <a:xfrm>
                <a:off x="3449801" y="3433253"/>
                <a:ext cx="327638" cy="4571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 bwMode="auto">
              <a:xfrm>
                <a:off x="3462170" y="3036681"/>
                <a:ext cx="302902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5</a:t>
                </a:r>
                <a:endParaRPr lang="zh-CN" altLang="en-US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 bwMode="auto">
              <a:xfrm>
                <a:off x="3782664" y="2910783"/>
                <a:ext cx="327638" cy="568189"/>
              </a:xfrm>
              <a:prstGeom prst="rect">
                <a:avLst/>
              </a:prstGeom>
              <a:solidFill>
                <a:srgbClr val="0498D7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 bwMode="auto">
              <a:xfrm>
                <a:off x="3782664" y="3433253"/>
                <a:ext cx="327638" cy="4571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 bwMode="auto">
              <a:xfrm>
                <a:off x="3795032" y="3036681"/>
                <a:ext cx="302902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6</a:t>
                </a:r>
                <a:endParaRPr lang="zh-CN" altLang="en-US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 bwMode="auto">
              <a:xfrm>
                <a:off x="4115527" y="2910783"/>
                <a:ext cx="327638" cy="568189"/>
              </a:xfrm>
              <a:prstGeom prst="rect">
                <a:avLst/>
              </a:prstGeom>
              <a:solidFill>
                <a:srgbClr val="0498D7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 bwMode="auto">
              <a:xfrm>
                <a:off x="4115527" y="3433253"/>
                <a:ext cx="327638" cy="4571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 bwMode="auto">
              <a:xfrm>
                <a:off x="4127895" y="3036681"/>
                <a:ext cx="302902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7</a:t>
                </a:r>
                <a:endParaRPr lang="zh-CN" altLang="en-US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 bwMode="auto">
              <a:xfrm>
                <a:off x="4448390" y="2910783"/>
                <a:ext cx="327638" cy="568189"/>
              </a:xfrm>
              <a:prstGeom prst="rect">
                <a:avLst/>
              </a:prstGeom>
              <a:noFill/>
              <a:ln w="19050" cap="flat" cmpd="sng" algn="ctr">
                <a:solidFill>
                  <a:srgbClr val="5B9BD5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 bwMode="auto">
              <a:xfrm>
                <a:off x="4460758" y="3036681"/>
                <a:ext cx="302901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rgbClr val="5B9BD5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8</a:t>
                </a:r>
                <a:endParaRPr lang="zh-CN" altLang="en-US" sz="1400" dirty="0">
                  <a:solidFill>
                    <a:srgbClr val="5B9BD5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 bwMode="auto">
              <a:xfrm>
                <a:off x="4781253" y="2910783"/>
                <a:ext cx="327638" cy="568189"/>
              </a:xfrm>
              <a:prstGeom prst="rect">
                <a:avLst/>
              </a:prstGeom>
              <a:noFill/>
              <a:ln w="19050" cap="flat" cmpd="sng" algn="ctr">
                <a:solidFill>
                  <a:srgbClr val="5B9BD5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5" name="文本框 74"/>
              <p:cNvSpPr txBox="1"/>
              <p:nvPr/>
            </p:nvSpPr>
            <p:spPr bwMode="auto">
              <a:xfrm>
                <a:off x="4793622" y="3036681"/>
                <a:ext cx="302901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rgbClr val="5B9BD5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9</a:t>
                </a:r>
                <a:endParaRPr lang="zh-CN" altLang="en-US" sz="1400" dirty="0">
                  <a:solidFill>
                    <a:srgbClr val="5B9BD5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5114116" y="2910783"/>
                <a:ext cx="327638" cy="568189"/>
              </a:xfrm>
              <a:prstGeom prst="rect">
                <a:avLst/>
              </a:prstGeom>
              <a:noFill/>
              <a:ln w="19050" cap="flat" cmpd="sng" algn="ctr">
                <a:solidFill>
                  <a:srgbClr val="5B9BD5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 bwMode="auto">
              <a:xfrm>
                <a:off x="5063122" y="3036681"/>
                <a:ext cx="429628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rgbClr val="5B9BD5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10</a:t>
                </a:r>
                <a:endParaRPr lang="zh-CN" altLang="en-US" sz="1400" dirty="0">
                  <a:solidFill>
                    <a:srgbClr val="5B9BD5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</p:grpSp>
        <p:cxnSp>
          <p:nvCxnSpPr>
            <p:cNvPr id="10" name="直接箭头连接符 9"/>
            <p:cNvCxnSpPr/>
            <p:nvPr/>
          </p:nvCxnSpPr>
          <p:spPr bwMode="auto">
            <a:xfrm>
              <a:off x="5352456" y="7418388"/>
              <a:ext cx="597669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1" name="文本框 10"/>
            <p:cNvSpPr txBox="1"/>
            <p:nvPr/>
          </p:nvSpPr>
          <p:spPr bwMode="auto">
            <a:xfrm>
              <a:off x="5137488" y="7551527"/>
              <a:ext cx="916892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0498D7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old</a:t>
              </a:r>
              <a:endParaRPr lang="zh-CN" altLang="en-US" sz="1400" dirty="0">
                <a:solidFill>
                  <a:srgbClr val="0498D7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 bwMode="auto">
            <a:xfrm>
              <a:off x="10528214" y="7479510"/>
              <a:ext cx="1083623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0498D7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new</a:t>
              </a:r>
              <a:endParaRPr lang="zh-CN" altLang="en-US" sz="1400" dirty="0">
                <a:solidFill>
                  <a:srgbClr val="0498D7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271239" y="5891052"/>
              <a:ext cx="4650169" cy="1136509"/>
              <a:chOff x="2118349" y="2910783"/>
              <a:chExt cx="2324816" cy="568189"/>
            </a:xfrm>
          </p:grpSpPr>
          <p:sp>
            <p:nvSpPr>
              <p:cNvPr id="30" name="矩形 29"/>
              <p:cNvSpPr/>
              <p:nvPr/>
            </p:nvSpPr>
            <p:spPr bwMode="auto">
              <a:xfrm>
                <a:off x="2118349" y="2910783"/>
                <a:ext cx="327638" cy="568189"/>
              </a:xfrm>
              <a:prstGeom prst="rect">
                <a:avLst/>
              </a:prstGeom>
              <a:solidFill>
                <a:srgbClr val="0498D7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 bwMode="auto">
              <a:xfrm>
                <a:off x="2118349" y="3433253"/>
                <a:ext cx="327638" cy="4571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 bwMode="auto">
              <a:xfrm>
                <a:off x="2130718" y="3036681"/>
                <a:ext cx="302902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1</a:t>
                </a:r>
                <a:endParaRPr lang="zh-CN" altLang="en-US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 bwMode="auto">
              <a:xfrm>
                <a:off x="2451212" y="2910783"/>
                <a:ext cx="327638" cy="568189"/>
              </a:xfrm>
              <a:prstGeom prst="rect">
                <a:avLst/>
              </a:prstGeom>
              <a:solidFill>
                <a:srgbClr val="0498D7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 bwMode="auto">
              <a:xfrm>
                <a:off x="2451212" y="3433253"/>
                <a:ext cx="327638" cy="4571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 bwMode="auto">
              <a:xfrm>
                <a:off x="2457969" y="3036681"/>
                <a:ext cx="314124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2</a:t>
                </a:r>
                <a:endParaRPr lang="zh-CN" altLang="en-US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2784075" y="2910783"/>
                <a:ext cx="327638" cy="568189"/>
              </a:xfrm>
              <a:prstGeom prst="rect">
                <a:avLst/>
              </a:prstGeom>
              <a:solidFill>
                <a:srgbClr val="0498D7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2784075" y="3433253"/>
                <a:ext cx="327638" cy="4571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 bwMode="auto">
              <a:xfrm>
                <a:off x="2796444" y="3036681"/>
                <a:ext cx="302902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3</a:t>
                </a:r>
                <a:endParaRPr lang="zh-CN" altLang="en-US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3116938" y="2910783"/>
                <a:ext cx="327638" cy="568189"/>
              </a:xfrm>
              <a:prstGeom prst="rect">
                <a:avLst/>
              </a:prstGeom>
              <a:solidFill>
                <a:srgbClr val="0498D7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 bwMode="auto">
              <a:xfrm>
                <a:off x="3116938" y="3433253"/>
                <a:ext cx="327638" cy="4571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 bwMode="auto">
              <a:xfrm>
                <a:off x="3129308" y="3036681"/>
                <a:ext cx="302901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4</a:t>
                </a:r>
                <a:endParaRPr lang="zh-CN" altLang="en-US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 bwMode="auto">
              <a:xfrm>
                <a:off x="3449801" y="2910783"/>
                <a:ext cx="327638" cy="568189"/>
              </a:xfrm>
              <a:prstGeom prst="rect">
                <a:avLst/>
              </a:prstGeom>
              <a:solidFill>
                <a:srgbClr val="0498D7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 bwMode="auto">
              <a:xfrm>
                <a:off x="3449801" y="3433253"/>
                <a:ext cx="327638" cy="4571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 bwMode="auto">
              <a:xfrm>
                <a:off x="3462169" y="3036681"/>
                <a:ext cx="302902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5</a:t>
                </a:r>
                <a:endParaRPr lang="zh-CN" altLang="en-US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 bwMode="auto">
              <a:xfrm>
                <a:off x="3782664" y="2910783"/>
                <a:ext cx="327638" cy="568189"/>
              </a:xfrm>
              <a:prstGeom prst="rect">
                <a:avLst/>
              </a:prstGeom>
              <a:solidFill>
                <a:srgbClr val="0498D7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 bwMode="auto">
              <a:xfrm>
                <a:off x="3782664" y="3433253"/>
                <a:ext cx="327638" cy="4571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 bwMode="auto">
              <a:xfrm>
                <a:off x="3795032" y="3036681"/>
                <a:ext cx="302902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6</a:t>
                </a:r>
                <a:endParaRPr lang="zh-CN" altLang="en-US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4115527" y="2910783"/>
                <a:ext cx="327638" cy="568189"/>
              </a:xfrm>
              <a:prstGeom prst="rect">
                <a:avLst/>
              </a:prstGeom>
              <a:solidFill>
                <a:srgbClr val="0498D7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4115527" y="3433253"/>
                <a:ext cx="327638" cy="4571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8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 bwMode="auto">
              <a:xfrm>
                <a:off x="4127895" y="3036681"/>
                <a:ext cx="302902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7</a:t>
                </a:r>
                <a:endParaRPr lang="zh-CN" altLang="en-US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</p:grpSp>
        <p:cxnSp>
          <p:nvCxnSpPr>
            <p:cNvPr id="14" name="直接箭头连接符 13"/>
            <p:cNvCxnSpPr/>
            <p:nvPr/>
          </p:nvCxnSpPr>
          <p:spPr bwMode="auto">
            <a:xfrm>
              <a:off x="14436073" y="7418388"/>
              <a:ext cx="43205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pSp>
          <p:nvGrpSpPr>
            <p:cNvPr id="15" name="组合 14"/>
            <p:cNvGrpSpPr/>
            <p:nvPr/>
          </p:nvGrpSpPr>
          <p:grpSpPr>
            <a:xfrm>
              <a:off x="14346412" y="7479511"/>
              <a:ext cx="4500633" cy="704874"/>
              <a:chOff x="14217207" y="7238404"/>
              <a:chExt cx="4500633" cy="704874"/>
            </a:xfrm>
          </p:grpSpPr>
          <p:sp>
            <p:nvSpPr>
              <p:cNvPr id="28" name="文本框 27"/>
              <p:cNvSpPr txBox="1"/>
              <p:nvPr/>
            </p:nvSpPr>
            <p:spPr bwMode="auto">
              <a:xfrm>
                <a:off x="14217207" y="7310420"/>
                <a:ext cx="916892" cy="63285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rgbClr val="0498D7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old</a:t>
                </a:r>
                <a:endParaRPr lang="zh-CN" altLang="en-US" sz="1400" dirty="0">
                  <a:solidFill>
                    <a:srgbClr val="0498D7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 bwMode="auto">
              <a:xfrm>
                <a:off x="17634217" y="7238404"/>
                <a:ext cx="1083623" cy="63285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rgbClr val="0498D7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90204" pitchFamily="34" charset="0"/>
                    <a:sym typeface="Huawei Sans" panose="020C0503030203020204" pitchFamily="34" charset="0"/>
                  </a:rPr>
                  <a:t>new</a:t>
                </a:r>
                <a:endParaRPr lang="zh-CN" altLang="en-US" sz="1400" dirty="0">
                  <a:solidFill>
                    <a:srgbClr val="0498D7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 bwMode="auto">
            <a:xfrm>
              <a:off x="14241754" y="8417263"/>
              <a:ext cx="4709139" cy="7559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8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Follower Partition </a:t>
              </a:r>
              <a:endParaRPr lang="zh-CN" altLang="en-US" sz="18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 bwMode="auto">
            <a:xfrm>
              <a:off x="13834094" y="4997429"/>
              <a:ext cx="5524455" cy="7559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8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Replica Fetcher Thread</a:t>
              </a:r>
              <a:endParaRPr lang="zh-CN" altLang="en-US" sz="18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 bwMode="auto">
            <a:xfrm>
              <a:off x="8808419" y="2851429"/>
              <a:ext cx="8352929" cy="8944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225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Follower-&gt;Leader Pulls data</a:t>
              </a:r>
              <a:endParaRPr lang="zh-CN" altLang="en-US" sz="225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cxnSp>
          <p:nvCxnSpPr>
            <p:cNvPr id="19" name="直接箭头连接符 18"/>
            <p:cNvCxnSpPr>
              <a:stCxn id="77" idx="3"/>
            </p:cNvCxnSpPr>
            <p:nvPr/>
          </p:nvCxnSpPr>
          <p:spPr bwMode="auto">
            <a:xfrm>
              <a:off x="12008119" y="6459306"/>
              <a:ext cx="1564611" cy="423117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5B9BD5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20" name="文本框 19"/>
            <p:cNvSpPr txBox="1"/>
            <p:nvPr/>
          </p:nvSpPr>
          <p:spPr bwMode="auto">
            <a:xfrm>
              <a:off x="12282507" y="7055749"/>
              <a:ext cx="1385024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writes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 bwMode="auto">
            <a:xfrm>
              <a:off x="12193149" y="9307066"/>
              <a:ext cx="955369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 err="1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ack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12698477" y="10603210"/>
              <a:ext cx="1856363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Producer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0248578" y="4651629"/>
              <a:ext cx="10044960" cy="1800200"/>
              <a:chOff x="10248578" y="4410522"/>
              <a:chExt cx="10044960" cy="1800200"/>
            </a:xfrm>
          </p:grpSpPr>
          <p:cxnSp>
            <p:nvCxnSpPr>
              <p:cNvPr id="24" name="直接连接符 23"/>
              <p:cNvCxnSpPr/>
              <p:nvPr/>
            </p:nvCxnSpPr>
            <p:spPr>
              <a:xfrm flipH="1" flipV="1">
                <a:off x="18889538" y="6210722"/>
                <a:ext cx="1404000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V="1">
                <a:off x="10248578" y="4410522"/>
                <a:ext cx="0" cy="1239424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10248578" y="4410522"/>
                <a:ext cx="10031229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20291598" y="4410522"/>
                <a:ext cx="0" cy="180020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技术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原理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1267" name="DtsShapeName" descr="8CE5295821885C70CB254E5500C4G505083E@F83E@PB26513!!!!!!BIHO@]b26513!!!!@5E19B011306188854E31!籽吓纪撑泞变/qqu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1!1" hidden="1"/>
          <p:cNvSpPr>
            <a:spLocks noChangeArrowheads="1"/>
          </p:cNvSpPr>
          <p:nvPr/>
        </p:nvSpPr>
        <p:spPr bwMode="auto">
          <a:xfrm>
            <a:off x="1524000" y="0"/>
            <a:ext cx="1588" cy="15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3 w 21600"/>
              <a:gd name="T13" fmla="*/ 2272 h 21600"/>
              <a:gd name="T14" fmla="*/ 16554 w 21600"/>
              <a:gd name="T15" fmla="*/ 136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 HA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912285" y="1233488"/>
            <a:ext cx="10514115" cy="4680000"/>
          </a:xfrm>
        </p:spPr>
        <p:txBody>
          <a:bodyPr/>
          <a:lstStyle/>
          <a:p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同一个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可能会有多个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replica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（对应</a:t>
            </a:r>
            <a:r>
              <a:rPr lang="en-US" altLang="zh-CN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server.properties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配置中的 </a:t>
            </a:r>
            <a:r>
              <a:rPr lang="en-US" altLang="zh-CN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default.replication.factor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=N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）。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没有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replica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的情况下，一旦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broker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宕机，其上所有</a:t>
            </a:r>
            <a:r>
              <a:rPr lang="en-US" altLang="zh-CN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patition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的数据都不可被消费，同时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producer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也不能再将数据存于其上的 </a:t>
            </a:r>
            <a:r>
              <a:rPr lang="en-US" altLang="zh-CN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patition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引入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replication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之后，同一个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可能会有多个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replica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，而这时需要在这些 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replica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之间选出一个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leader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producer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和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consumer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只与这个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leader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交互，其它 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replica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作为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follower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从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leader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中复制数据。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eader 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ailover 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(1)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当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对应的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leader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宕机时，需要从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follower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中选举出新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leader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。在选举新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leader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时，一个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基本原则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是，</a:t>
            </a:r>
            <a:r>
              <a:rPr lang="zh-CN" altLang="en-US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新的</a:t>
            </a:r>
            <a:r>
              <a:rPr lang="en-US" altLang="zh-CN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leader</a:t>
            </a:r>
            <a:r>
              <a:rPr lang="zh-CN" altLang="en-US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必须拥有旧</a:t>
            </a:r>
            <a:r>
              <a:rPr lang="en-US" altLang="zh-CN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leader commit</a:t>
            </a:r>
            <a:r>
              <a:rPr lang="zh-CN" altLang="en-US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过的所有消息。</a:t>
            </a:r>
            <a:endParaRPr lang="en-US" altLang="zh-CN" b="1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由写入流程可知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ISR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里面的所有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replica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都跟上了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leader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，只有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ISR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里面的成员才能选为 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leader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</a:t>
            </a:r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对于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f+1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个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replica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可以在容忍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个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replica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失效的情况下保证消息不丢失。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eader 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ailover 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(2)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当所有 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replica 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都不工作时，有两种可行的方案：</a:t>
            </a:r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等待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ISR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中的任一个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replica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活过来，并选它作为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leader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。可保障数据不丢失，但时间可能相对较长。</a:t>
            </a:r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选择第一个活过来的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replica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（不一定是 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ISR 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成员）作为 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leader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。无法保障数据不丢失，但相对不可用时间较短。</a:t>
            </a:r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简介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架构与功能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数据管理</a:t>
            </a:r>
            <a:endParaRPr lang="en-US" altLang="zh-CN" b="1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rPr>
              <a:t>数据存储可靠性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Arial" panose="020B0604020202090204" pitchFamily="34" charset="0"/>
              <a:sym typeface="Huawei Sans" panose="020C0503030203020204" pitchFamily="34" charset="0"/>
            </a:endParaRPr>
          </a:p>
          <a:p>
            <a:pPr lvl="1"/>
            <a:r>
              <a:rPr lang="zh-CN" altLang="en-US" b="1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rPr>
              <a:t>数据传输可靠性</a:t>
            </a:r>
            <a:endParaRPr lang="en-US" altLang="zh-CN" b="1" dirty="0">
              <a:latin typeface="Huawei Sans" panose="020C0503030203020204" pitchFamily="34" charset="0"/>
              <a:ea typeface="方正兰亭黑简体" panose="02000000000000000000" pitchFamily="2" charset="-122"/>
              <a:cs typeface="Arial" panose="020B0604020202090204" pitchFamily="34" charset="0"/>
              <a:sym typeface="Huawei Sans" panose="020C0503030203020204" pitchFamily="34" charset="0"/>
            </a:endParaRPr>
          </a:p>
          <a:p>
            <a:pPr lvl="1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rPr>
              <a:t>旧数据处理方式</a:t>
            </a:r>
            <a:endParaRPr lang="en-US" altLang="zh-CN" b="1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消息传输语义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912495" y="1233805"/>
            <a:ext cx="10560050" cy="5065395"/>
          </a:xfrm>
        </p:spPr>
        <p:txBody>
          <a:bodyPr/>
          <a:lstStyle/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消息传输保障通常有以下三种：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最多一次 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(At Most Once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)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2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消息可能丢失。 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2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消息不会重复发送和处理。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最少一次 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(At Lease Once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)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2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消息不会丢失。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2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消息可能会重复发送和处理。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仅有一次 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(Exactly Once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)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2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消息不会丢失。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2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消息仅被处理一次。 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可靠性保证 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– acks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机制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producer</a:t>
            </a:r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需要</a:t>
            </a:r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server</a:t>
            </a:r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接收到数据之后发出的确认接收的信号，此项配置就是指</a:t>
            </a:r>
            <a:r>
              <a:rPr lang="en-US" altLang="zh-CN" sz="2000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procuder</a:t>
            </a:r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需要多少个这样的确认信号。此配置实际上代表了数据备份的可用性。以下设置为常用选项：</a:t>
            </a:r>
            <a:endParaRPr lang="zh-CN" altLang="en-US" sz="20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en-US" altLang="zh-CN" sz="1800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acks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=0</a:t>
            </a:r>
            <a:r>
              <a:rPr lang="zh-CN" altLang="en-US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： 设置为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0</a:t>
            </a:r>
            <a:r>
              <a:rPr lang="zh-CN" altLang="en-US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表示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producer</a:t>
            </a:r>
            <a:r>
              <a:rPr lang="zh-CN" altLang="en-US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不需要等待任何确认收到的信息</a:t>
            </a:r>
            <a:endParaRPr lang="zh-CN" altLang="en-US" sz="18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en-US" altLang="zh-CN" sz="1800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acks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=1</a:t>
            </a:r>
            <a:r>
              <a:rPr lang="zh-CN" altLang="en-US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： 这意味着至少要等待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leader</a:t>
            </a:r>
            <a:r>
              <a:rPr lang="zh-CN" altLang="en-US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已经成功将数据写入本地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log</a:t>
            </a:r>
            <a:r>
              <a:rPr lang="zh-CN" altLang="en-US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，但是并没有等待所有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follower</a:t>
            </a:r>
            <a:r>
              <a:rPr lang="zh-CN" altLang="en-US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是否成功写入。这种情况下，如果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follower</a:t>
            </a:r>
            <a:r>
              <a:rPr lang="zh-CN" altLang="en-US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没有成功备份数据，而此时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leader</a:t>
            </a:r>
            <a:r>
              <a:rPr lang="zh-CN" altLang="en-US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又挂掉，则消息会丢失。</a:t>
            </a:r>
            <a:endParaRPr lang="zh-CN" altLang="en-US" sz="18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en-US" altLang="zh-CN" sz="1800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acks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=all</a:t>
            </a:r>
            <a:r>
              <a:rPr lang="zh-CN" altLang="en-US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： 这意味着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leader</a:t>
            </a:r>
            <a:r>
              <a:rPr lang="zh-CN" altLang="en-US" sz="1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需要等待所有备份都成功写入日志，这种策略会保证只要有一个备份存活就不会丢失数据。这是最强的保证。</a:t>
            </a:r>
            <a:endParaRPr lang="zh-CN" altLang="en-US" sz="18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简介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架构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与功能</a:t>
            </a:r>
            <a:endParaRPr lang="en-US" altLang="zh-CN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b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b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数据管理</a:t>
            </a:r>
            <a:endParaRPr lang="en-US" altLang="zh-CN" b="1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rPr>
              <a:t>数据存储可靠性</a:t>
            </a:r>
            <a:endParaRPr lang="en-US" altLang="zh-CN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Arial" panose="020B0604020202090204" pitchFamily="34" charset="0"/>
              <a:sym typeface="Huawei Sans" panose="020C0503030203020204" pitchFamily="34" charset="0"/>
            </a:endParaRPr>
          </a:p>
          <a:p>
            <a:pPr lvl="1"/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rPr>
              <a:t>数据传输可靠性</a:t>
            </a:r>
            <a:endParaRPr lang="en-US" altLang="zh-CN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Arial" panose="020B0604020202090204" pitchFamily="34" charset="0"/>
              <a:sym typeface="Huawei Sans" panose="020C0503030203020204" pitchFamily="34" charset="0"/>
            </a:endParaRPr>
          </a:p>
          <a:p>
            <a:pPr lvl="1"/>
            <a:r>
              <a:rPr lang="zh-CN" altLang="en-US" b="1" smtClean="0"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rPr>
              <a:t>旧数据处理方式</a:t>
            </a:r>
            <a:endParaRPr lang="en-US" altLang="zh-CN" b="1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旧数据处理方式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把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Topic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中一个</a:t>
            </a:r>
            <a:r>
              <a:rPr lang="en-US" altLang="zh-CN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Parition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大文件分成多个小文件段，通过多个小文件段，就容易定期清除或删除已经消费完文件，减少磁盘占用。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342900" indent="-342900">
              <a:buClr>
                <a:schemeClr val="bg1">
                  <a:lumMod val="65000"/>
                </a:schemeClr>
              </a:buClr>
            </a:pPr>
            <a:r>
              <a:rPr lang="zh-CN" altLang="en-US" sz="2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对于传统的</a:t>
            </a:r>
            <a:r>
              <a:rPr lang="en-US" altLang="zh-CN" sz="2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message queue</a:t>
            </a:r>
            <a:r>
              <a:rPr lang="zh-CN" altLang="en-US" sz="2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而言，一般会删除已经被消费的消息，而</a:t>
            </a:r>
            <a:r>
              <a:rPr lang="en-US" altLang="zh-CN" sz="2400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sz="2400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集群会保留所有的消息，无论其被消费与否</a:t>
            </a:r>
            <a:r>
              <a:rPr lang="zh-CN" altLang="en-US" sz="2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。当然，因为磁盘限制，不可能永久保留所有数据（实际上也没必要），因此</a:t>
            </a:r>
            <a:r>
              <a:rPr lang="en-US" altLang="zh-CN" sz="2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sz="2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需要处理旧数据。</a:t>
            </a:r>
            <a:endParaRPr lang="en-US" altLang="zh-CN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342900" indent="-342900">
              <a:buClr>
                <a:schemeClr val="bg1">
                  <a:lumMod val="65000"/>
                </a:schemeClr>
              </a:buClr>
            </a:pPr>
            <a:r>
              <a:rPr lang="zh-CN" altLang="en-US" sz="2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配置</a:t>
            </a:r>
            <a:r>
              <a:rPr lang="zh-CN" altLang="en-US" sz="24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位置</a:t>
            </a:r>
            <a:r>
              <a:rPr lang="zh-CN" altLang="en-US" sz="240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：</a:t>
            </a:r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034" y="2276872"/>
            <a:ext cx="7578550" cy="511149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 bwMode="auto">
          <a:xfrm>
            <a:off x="2999740" y="4581843"/>
            <a:ext cx="7054215" cy="4565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spAutoFit/>
          </a:bodyPr>
          <a:lstStyle/>
          <a:p>
            <a:r>
              <a: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$</a:t>
            </a:r>
            <a:r>
              <a:rPr lang="en-US" altLang="zh-CN" sz="240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KAFKA_HOME/config/server.properties</a:t>
            </a:r>
            <a:endParaRPr lang="zh-CN" altLang="en-US" sz="240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 Log Cleanup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日志的清理方式有两种：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delete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和 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compact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删除的阈值有两种：过期的时间和分区内总日志大小。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61786" y="2602196"/>
          <a:ext cx="9411014" cy="3167064"/>
        </p:xfrm>
        <a:graphic>
          <a:graphicData uri="http://schemas.openxmlformats.org/drawingml/2006/table">
            <a:tbl>
              <a:tblPr/>
              <a:tblGrid>
                <a:gridCol w="2078021"/>
                <a:gridCol w="835211"/>
                <a:gridCol w="3810000"/>
                <a:gridCol w="2687782"/>
              </a:tblGrid>
              <a:tr h="7548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配置参数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82800" marR="82800" marT="54000" marB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默认值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82800" marR="82800" marT="54000" marB="5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参数解释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82800" marR="82800" marT="54000" marB="5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取值范围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82800" marR="82800" marT="54000" marB="5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133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log.cleanup.policy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cs"/>
                        <a:sym typeface="Huawei Sans" panose="020C0503030203020204" pitchFamily="34" charset="0"/>
                      </a:endParaRPr>
                    </a:p>
                  </a:txBody>
                  <a:tcPr marL="82800" marR="82800" marT="54000" marB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delete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cs"/>
                        <a:sym typeface="Huawei Sans" panose="020C0503030203020204" pitchFamily="34" charset="0"/>
                      </a:endParaRPr>
                    </a:p>
                  </a:txBody>
                  <a:tcPr marL="82800" marR="82800" marT="54000" marB="5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当日志过期时（超过了要保存的时间），采用的清除策略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，可以取值为删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除或者压缩。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82800" marR="82800" marT="54000" marB="5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delete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或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compact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cs"/>
                        <a:sym typeface="Huawei Sans" panose="020C0503030203020204" pitchFamily="34" charset="0"/>
                      </a:endParaRPr>
                    </a:p>
                  </a:txBody>
                  <a:tcPr marL="82800" marR="82800" marT="54000" marB="5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log.retention.hours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cs"/>
                        <a:sym typeface="Huawei Sans" panose="020C0503030203020204" pitchFamily="34" charset="0"/>
                      </a:endParaRPr>
                    </a:p>
                  </a:txBody>
                  <a:tcPr marL="82800" marR="82800" marT="54000" marB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168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cs"/>
                        <a:sym typeface="Huawei Sans" panose="020C0503030203020204" pitchFamily="34" charset="0"/>
                      </a:endParaRPr>
                    </a:p>
                  </a:txBody>
                  <a:tcPr marL="82800" marR="82800" marT="54000" marB="5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日志数据文件保留的最长时间。单位：小时。 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82800" marR="82800" marT="54000" marB="5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1 ~ 2147483647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cs"/>
                        <a:sym typeface="Huawei Sans" panose="020C0503030203020204" pitchFamily="34" charset="0"/>
                      </a:endParaRPr>
                    </a:p>
                  </a:txBody>
                  <a:tcPr marL="82800" marR="82800" marT="54000" marB="5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7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log.retention.bytes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cs"/>
                        <a:sym typeface="Huawei Sans" panose="020C0503030203020204" pitchFamily="34" charset="0"/>
                      </a:endParaRPr>
                    </a:p>
                  </a:txBody>
                  <a:tcPr marL="82800" marR="82800" marT="54000" marB="54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-1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cs"/>
                        <a:sym typeface="Huawei Sans" panose="020C0503030203020204" pitchFamily="34" charset="0"/>
                      </a:endParaRPr>
                    </a:p>
                  </a:txBody>
                  <a:tcPr marL="82800" marR="82800" marT="54000" marB="5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指定每个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Partition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上的日志数据所能达到的最大字节。默认情况下无限制。单位：字节。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82800" marR="82800" marT="54000" marB="5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  <a:sym typeface="Huawei Sans" panose="020C0503030203020204" pitchFamily="34" charset="0"/>
                        </a:rPr>
                        <a:t>-1 ~ 9223372036854775807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cs"/>
                        <a:sym typeface="Huawei Sans" panose="020C0503030203020204" pitchFamily="34" charset="0"/>
                      </a:endParaRPr>
                    </a:p>
                  </a:txBody>
                  <a:tcPr marL="82800" marR="82800" marT="54000" marB="54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本章主要介绍了消息系统的基本概念和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的应用场景，以及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的系统架构和数据管理的内容。</a:t>
            </a:r>
            <a:endParaRPr lang="zh-CN" altLang="en-US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学完本章后，您将能够：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掌握消息系统的基本概念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掌握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系统架构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下面哪些关键词是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的特点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     )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744220" lvl="1" indent="-342900">
              <a:buFont typeface="+mj-lt"/>
              <a:buAutoNum type="alphaUcPeriod"/>
            </a:pP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高吞吐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744220" lvl="1" indent="-342900">
              <a:buFont typeface="+mj-lt"/>
              <a:buAutoNum type="alphaUcPeriod"/>
            </a:pP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分布式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744220" lvl="1" indent="-342900">
              <a:buFont typeface="+mj-lt"/>
              <a:buAutoNum type="alphaUcPeriod"/>
            </a:pP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消息持久化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744220" lvl="1" indent="-342900">
              <a:buFont typeface="+mj-lt"/>
              <a:buAutoNum type="alphaUcPeriod"/>
            </a:pP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支持消息随机读取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Kafka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集群在运行期间，直接依赖于下面那些组件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     )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744220" lvl="1" indent="-342900">
              <a:buFont typeface="+mj-lt"/>
              <a:buAutoNum type="alphaUcPeriod"/>
            </a:pP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HDFS</a:t>
            </a:r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744220" lvl="1" indent="-342900">
              <a:buFont typeface="+mj-lt"/>
              <a:buAutoNum type="alphaUcPeriod"/>
            </a:pP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Zookeeper</a:t>
            </a:r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744220" lvl="1" indent="-342900">
              <a:buFont typeface="+mj-lt"/>
              <a:buAutoNum type="alphaUcPeriod"/>
            </a:pPr>
            <a:r>
              <a:rPr lang="en-US" altLang="zh-CN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HBase</a:t>
            </a:r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744220" lvl="1" indent="-342900">
              <a:buFont typeface="+mj-lt"/>
              <a:buAutoNum type="alphaUcPeriod"/>
            </a:pP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简介</a:t>
            </a:r>
            <a:endParaRPr lang="zh-CN" altLang="en-US" b="1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架构与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功能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数据管理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简介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912285" y="1233488"/>
            <a:ext cx="10368291" cy="4680000"/>
          </a:xfrm>
        </p:spPr>
        <p:txBody>
          <a:bodyPr/>
          <a:lstStyle/>
          <a:p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是一个分布式、分区的、多副本的、多订阅者，基于</a:t>
            </a:r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zookeeper</a:t>
            </a:r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协调的分布式日志</a:t>
            </a:r>
            <a:r>
              <a:rPr lang="zh-CN" altLang="en-US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系统。</a:t>
            </a:r>
            <a:endParaRPr lang="en-US" altLang="zh-CN" sz="20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主要</a:t>
            </a:r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应用场景是：日志收集系统和消息系统</a:t>
            </a:r>
            <a:r>
              <a:rPr lang="zh-CN" altLang="en-US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</a:t>
            </a:r>
            <a:endParaRPr lang="en-US" altLang="zh-CN" sz="20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分布式</a:t>
            </a:r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消息传递基于可靠的消息队列，在客户端应用和消息系统之间异步传递消息。有两种主要的消息传递模式：</a:t>
            </a:r>
            <a:r>
              <a:rPr lang="zh-CN" altLang="en-US" sz="2000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点对点传递模式、发布</a:t>
            </a:r>
            <a:r>
              <a:rPr lang="en-US" altLang="zh-CN" sz="2000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-</a:t>
            </a:r>
            <a:r>
              <a:rPr lang="zh-CN" altLang="en-US" sz="2000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订阅模式</a:t>
            </a:r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。大部分的消息系统选用发布</a:t>
            </a:r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-</a:t>
            </a:r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订阅模式。</a:t>
            </a:r>
            <a:r>
              <a:rPr lang="en-US" altLang="zh-CN" sz="2000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sz="2000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就是一种发布</a:t>
            </a:r>
            <a:r>
              <a:rPr lang="en-US" altLang="zh-CN" sz="2000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-</a:t>
            </a:r>
            <a:r>
              <a:rPr lang="zh-CN" altLang="en-US" sz="2000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订阅模式</a:t>
            </a:r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</a:t>
            </a:r>
            <a:endParaRPr lang="zh-CN" altLang="en-US" sz="20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27" y="4293096"/>
            <a:ext cx="4881563" cy="1456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点对点消息传递模式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在点对点消息系统中，消息持久化到一个队列中。此时，将有一个或多个消费者消费队列中的数据。但是一条消息只能被消费一次。当一个消费者消费了队列中的某条数据之后，该条数据则从消息队列中删除。该模式即使有多个消费者同时消费数据，也能保证数据处理的顺序。</a:t>
            </a:r>
            <a:endParaRPr lang="zh-CN" altLang="en-US" sz="20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43" y="3094263"/>
            <a:ext cx="6451932" cy="2819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发布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-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订阅消息传递模式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在发布</a:t>
            </a:r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-</a:t>
            </a:r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订阅消息系统中，消息被持久化到一个</a:t>
            </a:r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topic</a:t>
            </a:r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中。与点对点消息系统不同的是，消费者可以订阅一个或多个</a:t>
            </a:r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topic</a:t>
            </a:r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（分类），消费者可以消费该</a:t>
            </a:r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topic</a:t>
            </a:r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中所有的数据，同一条数据可以被多个消费者消费，数据被消费后不会立马删除。在发布</a:t>
            </a:r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-</a:t>
            </a:r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订阅消息系统中，消息的生产者称为发布者，消费者称为订阅者。</a:t>
            </a:r>
            <a:endParaRPr lang="zh-CN" altLang="en-US" sz="20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20" y="3356992"/>
            <a:ext cx="6369377" cy="2641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特点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10307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高吞吐率。即使在廉价的商用机器上也能做到单机支持每秒</a:t>
            </a:r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100000</a:t>
            </a:r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条消息的传输。</a:t>
            </a:r>
            <a:endParaRPr lang="zh-CN" altLang="en-US" sz="20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支持消息分区，及分布式消费，同时保证每个分区内消息顺序传输。</a:t>
            </a:r>
            <a:endParaRPr lang="zh-CN" altLang="en-US" sz="20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同时支持离线数据处理和实时数据处理。</a:t>
            </a:r>
            <a:endParaRPr lang="zh-CN" altLang="en-US" sz="20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Scale out</a:t>
            </a:r>
            <a:r>
              <a:rPr lang="zh-CN" altLang="en-US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：支持在线水平扩展</a:t>
            </a:r>
            <a:endParaRPr lang="zh-CN" altLang="en-US" sz="20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>
            <a:off x="1524001" y="-123111"/>
            <a:ext cx="184731" cy="24622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00056" y="3573488"/>
            <a:ext cx="4302184" cy="2788104"/>
            <a:chOff x="6288138" y="5607476"/>
            <a:chExt cx="10153128" cy="6579910"/>
          </a:xfrm>
        </p:grpSpPr>
        <p:cxnSp>
          <p:nvCxnSpPr>
            <p:cNvPr id="7" name="直接箭头连接符 6"/>
            <p:cNvCxnSpPr>
              <a:endCxn id="14" idx="1"/>
            </p:cNvCxnSpPr>
            <p:nvPr/>
          </p:nvCxnSpPr>
          <p:spPr>
            <a:xfrm>
              <a:off x="12626378" y="9120500"/>
              <a:ext cx="1482325" cy="846287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圆角矩形 7"/>
            <p:cNvSpPr/>
            <p:nvPr/>
          </p:nvSpPr>
          <p:spPr bwMode="auto">
            <a:xfrm>
              <a:off x="9903930" y="8189401"/>
              <a:ext cx="2845108" cy="1655629"/>
            </a:xfrm>
            <a:prstGeom prst="roundRect">
              <a:avLst/>
            </a:prstGeom>
            <a:solidFill>
              <a:srgbClr val="9C71A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" name="圆角矩形 8"/>
            <p:cNvSpPr/>
            <p:nvPr/>
          </p:nvSpPr>
          <p:spPr bwMode="auto">
            <a:xfrm>
              <a:off x="8707186" y="5607476"/>
              <a:ext cx="2333480" cy="1175425"/>
            </a:xfrm>
            <a:prstGeom prst="roundRect">
              <a:avLst/>
            </a:prstGeom>
            <a:solidFill>
              <a:srgbClr val="0498D7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11832754" y="5618226"/>
              <a:ext cx="2175424" cy="1175425"/>
            </a:xfrm>
            <a:prstGeom prst="roundRect">
              <a:avLst/>
            </a:prstGeom>
            <a:solidFill>
              <a:srgbClr val="0498D7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6288138" y="7650882"/>
              <a:ext cx="2332563" cy="1175425"/>
            </a:xfrm>
            <a:prstGeom prst="roundRect">
              <a:avLst/>
            </a:prstGeom>
            <a:solidFill>
              <a:srgbClr val="0498D7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b="1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2" name="圆角矩形 11"/>
            <p:cNvSpPr/>
            <p:nvPr/>
          </p:nvSpPr>
          <p:spPr bwMode="auto">
            <a:xfrm>
              <a:off x="6288138" y="9379074"/>
              <a:ext cx="2332563" cy="1175425"/>
            </a:xfrm>
            <a:prstGeom prst="roundRect">
              <a:avLst/>
            </a:prstGeom>
            <a:solidFill>
              <a:srgbClr val="0498D7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b="1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3" name="圆角矩形 12"/>
            <p:cNvSpPr/>
            <p:nvPr/>
          </p:nvSpPr>
          <p:spPr bwMode="auto">
            <a:xfrm>
              <a:off x="10160203" y="11011961"/>
              <a:ext cx="2332563" cy="1175425"/>
            </a:xfrm>
            <a:prstGeom prst="roundRect">
              <a:avLst/>
            </a:prstGeom>
            <a:solidFill>
              <a:srgbClr val="0498D7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 bwMode="auto">
            <a:xfrm>
              <a:off x="14108703" y="9379074"/>
              <a:ext cx="2332563" cy="1175425"/>
            </a:xfrm>
            <a:prstGeom prst="roundRect">
              <a:avLst/>
            </a:prstGeom>
            <a:solidFill>
              <a:srgbClr val="0498D7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5" name="圆角矩形 14"/>
            <p:cNvSpPr/>
            <p:nvPr/>
          </p:nvSpPr>
          <p:spPr bwMode="auto">
            <a:xfrm>
              <a:off x="14108703" y="7650882"/>
              <a:ext cx="2332563" cy="1175425"/>
            </a:xfrm>
            <a:prstGeom prst="roundRect">
              <a:avLst/>
            </a:prstGeom>
            <a:solidFill>
              <a:srgbClr val="0498D7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 bwMode="auto">
            <a:xfrm>
              <a:off x="8792627" y="5658343"/>
              <a:ext cx="2216728" cy="12551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Frontend</a:t>
              </a:r>
              <a:endParaRPr lang="en-US" altLang="zh-CN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Producer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 bwMode="auto">
            <a:xfrm>
              <a:off x="6629547" y="7922090"/>
              <a:ext cx="1671966" cy="7466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Flume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 bwMode="auto">
            <a:xfrm>
              <a:off x="10200911" y="8550304"/>
              <a:ext cx="2246993" cy="1055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225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Kafka</a:t>
              </a:r>
              <a:endParaRPr lang="zh-CN" altLang="en-US" sz="225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 bwMode="auto">
            <a:xfrm>
              <a:off x="6424954" y="9644298"/>
              <a:ext cx="2008657" cy="7466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Hadoop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 bwMode="auto">
            <a:xfrm>
              <a:off x="10441940" y="11263146"/>
              <a:ext cx="1857336" cy="7466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Farmer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 bwMode="auto">
            <a:xfrm>
              <a:off x="14561800" y="9623677"/>
              <a:ext cx="1562255" cy="7466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Spark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14520186" y="7898622"/>
              <a:ext cx="1645485" cy="7466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Storm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 bwMode="auto">
            <a:xfrm>
              <a:off x="11832727" y="5658343"/>
              <a:ext cx="2190249" cy="12551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Backend</a:t>
              </a:r>
              <a:endParaRPr lang="en-US" altLang="zh-CN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  <a:p>
              <a:pPr algn="ctr" defTabSz="1001395" eaLnBrk="0" hangingPunct="0"/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90204" pitchFamily="34" charset="0"/>
                  <a:sym typeface="Huawei Sans" panose="020C0503030203020204" pitchFamily="34" charset="0"/>
                </a:rPr>
                <a:t>Producer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Arial" panose="020B0604020202090204" pitchFamily="34" charset="0"/>
                <a:sym typeface="Huawei Sans" panose="020C0503030203020204" pitchFamily="34" charset="0"/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>
              <a:off x="9900989" y="6786786"/>
              <a:ext cx="1193802" cy="1431538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>
              <a:off x="11634614" y="6839744"/>
              <a:ext cx="1314213" cy="137980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>
              <a:stCxn id="11" idx="3"/>
            </p:cNvCxnSpPr>
            <p:nvPr/>
          </p:nvCxnSpPr>
          <p:spPr>
            <a:xfrm>
              <a:off x="8620701" y="8238595"/>
              <a:ext cx="1338593" cy="587712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>
              <a:endCxn id="15" idx="1"/>
            </p:cNvCxnSpPr>
            <p:nvPr/>
          </p:nvCxnSpPr>
          <p:spPr>
            <a:xfrm flipV="1">
              <a:off x="12749038" y="8238595"/>
              <a:ext cx="1359665" cy="598463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>
              <a:endCxn id="12" idx="3"/>
            </p:cNvCxnSpPr>
            <p:nvPr/>
          </p:nvCxnSpPr>
          <p:spPr>
            <a:xfrm flipH="1">
              <a:off x="8620701" y="9120500"/>
              <a:ext cx="1299894" cy="846287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11326484" y="9843693"/>
              <a:ext cx="1" cy="1191565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简介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架构与功能</a:t>
            </a:r>
            <a:endParaRPr lang="zh-CN" altLang="en-US" b="1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Kafka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数据管理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303f9d90-b593-4063-aa72-8526b5ba5799}"/>
</p:tagLst>
</file>

<file path=ppt/theme/theme1.xml><?xml version="1.0" encoding="utf-8"?>
<a:theme xmlns:a="http://schemas.openxmlformats.org/drawingml/2006/main" name="人才生态发展部-母版">
  <a:themeElements>
    <a:clrScheme name="default 6">
      <a:dk1>
        <a:srgbClr val="000000"/>
      </a:dk1>
      <a:lt1>
        <a:srgbClr val="FFFFFF"/>
      </a:lt1>
      <a:dk2>
        <a:srgbClr val="990000"/>
      </a:dk2>
      <a:lt2>
        <a:srgbClr val="CCCCCC"/>
      </a:lt2>
      <a:accent1>
        <a:srgbClr val="CCFF99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FFCA"/>
      </a:accent5>
      <a:accent6>
        <a:srgbClr val="8AB9B9"/>
      </a:accent6>
      <a:hlink>
        <a:srgbClr val="0099CC"/>
      </a:hlink>
      <a:folHlink>
        <a:srgbClr val="006699"/>
      </a:folHlink>
    </a:clrScheme>
    <a:fontScheme name="V3.0胶片模板字体">
      <a:majorFont>
        <a:latin typeface="微软雅黑"/>
        <a:ea typeface="黑体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pitchFamily="34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pitchFamily="34" charset="0"/>
            <a:ea typeface="宋体" charset="-122"/>
          </a:defRPr>
        </a:defPPr>
      </a:lstStyle>
    </a:lnDef>
    <a:txDef>
      <a:spPr bwMode="auto">
        <a:noFill/>
        <a:ln w="9525" algn="ctr">
          <a:noFill/>
          <a:miter lim="800000"/>
        </a:ln>
      </a:spPr>
      <a:bodyPr vert="horz" wrap="square" lIns="87802" tIns="43901" rIns="87802" bIns="43901" numCol="1" anchor="ctr" anchorCtr="0" compatLnSpc="1"/>
      <a:lstStyle>
        <a:defPPr>
          <a:defRPr dirty="0" smtClean="0"/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99CCCC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8A0000"/>
        </a:accent6>
        <a:hlink>
          <a:srgbClr val="009999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CCFF99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0000"/>
        </a:accent6>
        <a:hlink>
          <a:srgbClr val="6699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FFCC99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0000"/>
        </a:accent6>
        <a:hlink>
          <a:srgbClr val="FF99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FF99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8A0000"/>
        </a:accent6>
        <a:hlink>
          <a:srgbClr val="99660A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CCCCFF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0000"/>
        </a:accent6>
        <a:hlink>
          <a:srgbClr val="006699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4155</Words>
  <Application>WPS 演示</Application>
  <PresentationFormat>宽屏</PresentationFormat>
  <Paragraphs>557</Paragraphs>
  <Slides>31</Slides>
  <Notes>31</Notes>
  <HiddenSlides>1</HiddenSlides>
  <MMClips>0</MMClips>
  <ScaleCrop>false</ScaleCrop>
  <HeadingPairs>
    <vt:vector size="8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8" baseType="lpstr">
      <vt:lpstr>Arial</vt:lpstr>
      <vt:lpstr>方正书宋_GBK</vt:lpstr>
      <vt:lpstr>Wingdings</vt:lpstr>
      <vt:lpstr>FrutigerNext LT Regular</vt:lpstr>
      <vt:lpstr>苹方-简</vt:lpstr>
      <vt:lpstr>宋体</vt:lpstr>
      <vt:lpstr>汉仪书宋二KW</vt:lpstr>
      <vt:lpstr>黑体</vt:lpstr>
      <vt:lpstr>汉仪中黑KW</vt:lpstr>
      <vt:lpstr>FrutigerNext LT Medium</vt:lpstr>
      <vt:lpstr>FrutigerNext LT Light</vt:lpstr>
      <vt:lpstr>Microsoft YaHei</vt:lpstr>
      <vt:lpstr>汉仪旗黑</vt:lpstr>
      <vt:lpstr>微软雅黑</vt:lpstr>
      <vt:lpstr>Calibri</vt:lpstr>
      <vt:lpstr>微软雅黑</vt:lpstr>
      <vt:lpstr>Arial</vt:lpstr>
      <vt:lpstr>方正兰亭黑简体</vt:lpstr>
      <vt:lpstr>冬青黑体简体中文</vt:lpstr>
      <vt:lpstr>华文细黑</vt:lpstr>
      <vt:lpstr>黑体-简</vt:lpstr>
      <vt:lpstr>Huawei Sans</vt:lpstr>
      <vt:lpstr>宋体</vt:lpstr>
      <vt:lpstr>Arial Unicode MS</vt:lpstr>
      <vt:lpstr>Helvetica Neue</vt:lpstr>
      <vt:lpstr>人才生态发展部-母版</vt:lpstr>
      <vt:lpstr>Visio.Drawing.11</vt:lpstr>
      <vt:lpstr>PowerPoint 演示文稿</vt:lpstr>
      <vt:lpstr>Kafka技术原理</vt:lpstr>
      <vt:lpstr>PowerPoint 演示文稿</vt:lpstr>
      <vt:lpstr>PowerPoint 演示文稿</vt:lpstr>
      <vt:lpstr>Kafka简介</vt:lpstr>
      <vt:lpstr>点对点消息传递模式</vt:lpstr>
      <vt:lpstr>发布-订阅消息传递模式</vt:lpstr>
      <vt:lpstr>Kafka特点</vt:lpstr>
      <vt:lpstr>PowerPoint 演示文稿</vt:lpstr>
      <vt:lpstr>Kafka拓扑结构图</vt:lpstr>
      <vt:lpstr>Kafka基本概念</vt:lpstr>
      <vt:lpstr>Kafka Topics</vt:lpstr>
      <vt:lpstr>Kafka Partition</vt:lpstr>
      <vt:lpstr>Kafka Partition offset</vt:lpstr>
      <vt:lpstr>offset存储机制</vt:lpstr>
      <vt:lpstr>Consumer group</vt:lpstr>
      <vt:lpstr>PowerPoint 演示文稿</vt:lpstr>
      <vt:lpstr>Kafka Partition Replica</vt:lpstr>
      <vt:lpstr>Kafka Partition Replica</vt:lpstr>
      <vt:lpstr>Kafka HA</vt:lpstr>
      <vt:lpstr>Leader Failover (1)</vt:lpstr>
      <vt:lpstr>Leader Failover (2)</vt:lpstr>
      <vt:lpstr>PowerPoint 演示文稿</vt:lpstr>
      <vt:lpstr>消息传输语义</vt:lpstr>
      <vt:lpstr>可靠性保证 – acks机制</vt:lpstr>
      <vt:lpstr>PowerPoint 演示文稿</vt:lpstr>
      <vt:lpstr>旧数据处理方式</vt:lpstr>
      <vt:lpstr>Kafka Log Cleanup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c37402</dc:creator>
  <cp:lastModifiedBy>zeng</cp:lastModifiedBy>
  <cp:revision>2534</cp:revision>
  <dcterms:created xsi:type="dcterms:W3CDTF">2021-09-04T07:53:20Z</dcterms:created>
  <dcterms:modified xsi:type="dcterms:W3CDTF">2021-09-04T07:53:20Z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(11)3UhSoOyFRqszoDxskLpj5cCgHy0/Ke5a2v36AUt5KrgSjqJy4EvmEMiX5YGaXFvp9/UK33Tw_x000d_ RaJW6EwaME9+dHZpcw3Qvwx3X7+7GB6JsqeHubWWQ6I3ypfAK+5vZMWsyNDf33Q+yGzlBfYD_x000d_ OIxQyuEVYPacOcTgO0GGMLWMsFSrAduWXi7lDNFdBfllJdxWMbs3FZsryX4VjGFDgDu63a6N_x000d_ xu0BGaqu6EF4Ju8poQ</vt:lpwstr>
  </property>
  <property fmtid="{D5CDD505-2E9C-101B-9397-08002B2CF9AE}" pid="3" name="_ms_pID_7253431">
    <vt:lpwstr>BMOYFB6vneTRz7L1g0JJ22H5/isfqcfzh5pBpQdNEd/89Bu2iKf9rF_x000d_ 8op/8IkqLeMh+keGDgdcj0lWvNSDrOiKETLVLHKf0dAV/wbUZ1Pl7vsyjFd1JF5Sf0W2EphX_x000d_ kKThqtFyyfZrx1rpBmQNejSbMMFaLTOhJRIkS1kte6dPRjiNcn8xXAQwCfg3MVqEesS/QFUS_x000d_ 0434uENqVn3WpAxX7t7QHrSfmaRXx4stZ0aQ</vt:lpwstr>
  </property>
  <property fmtid="{D5CDD505-2E9C-101B-9397-08002B2CF9AE}" pid="4" name="_ms_pID_7253432">
    <vt:lpwstr>GlOhGokx+m1IQbE70sXTnuxTIMf68mvALZnx_x000d_ Ap3/iFwG1LihCpUCHf3Bn2ll5x23Yax8rhDQQtrN1FnZFQ+cIj2o+7GIyP6ibG2HnXSKhrF0_x000d_ vPb1zyvTEXDg5RRTl9mncM3qDJ57f7PknXx06TDv+x7A8WWQj9+kQijlJ2TzwFBui7LtkmpH_x000d_ +mYGiVPOsW+HAtEsl7A7QZExQOhpwhAKMowhwI7jB8gr0KFQzNskLY</vt:lpwstr>
  </property>
  <property fmtid="{D5CDD505-2E9C-101B-9397-08002B2CF9AE}" pid="5" name="_ms_pID_7253433">
    <vt:lpwstr>wdIY6NepULtXPaJiBT_x000d_ /NMRWPBa1Alrv+5zAztbQlwb14ItSrxj60fGWez57M9Y3Nc4tyEb941dzOsuIhoTncg4RVmX_x000d_ eIeh+kU6g7eOHI10wgRC7DyP2ooQ+zhQFN0L7N5Mhaj1f9/5QtY13CoxxVFyGTcNauHWJ/c/_x000d_ xy0hCj36m3LnI3+Mp3x+uuharMKms1ddOydlHr6th8+Xl0sscO+2Zg0PmeesnZ8SxgDRDgR/</vt:lpwstr>
  </property>
  <property fmtid="{D5CDD505-2E9C-101B-9397-08002B2CF9AE}" pid="6" name="_ms_pID_7253434">
    <vt:lpwstr>_x000d_ 06fuLz5Gs8F0062xWxQ4bNWmlQvUIY4ng3ooElJg7LpATs2N9FWODlMO09ItIhhhfBl71QoV_x000d_ TtICtiXbCRS8Mgf/00AXGY8En0/xvatrf6I7cF468IRRjRyCdV90XxXwVeExV5j1jZDrC2Jq_x000d_ l5GwJ4VyV9PDCqrI+drn/Y0ThOgfgW1VVXGo11fNi/vEjhI9/V83n6i9wMsMQkvlBqW/TwEs_x000d_ 6YoFjibjQLqH5ZQL</vt:lpwstr>
  </property>
  <property fmtid="{D5CDD505-2E9C-101B-9397-08002B2CF9AE}" pid="7" name="_ms_pID_7253435">
    <vt:lpwstr>aGcNmArSL7sKVRrXgCFeQCME3tSlGMGc1nn3F68Tlh0VzDGXMvPzk5kK_x000d_ zswiwHIYB5Bp7la8BzkurY4rONAlJzypOuUxaz8M6JW8maYWkfR3VJZ9uDKrtHfxmF7oTknV_x000d_ 0D0s5bhsrWyCgRnFkF9vpWQ0HdNdJ/2yrkO382WhWcp+N1RcxBubAoHCpm0gsHtQiWYFGoBM_x000d_ oL2nyqm6y/khwj5dIudnbisyKT+S1wWA/t</vt:lpwstr>
  </property>
  <property fmtid="{D5CDD505-2E9C-101B-9397-08002B2CF9AE}" pid="8" name="_ms_pID_7253436">
    <vt:lpwstr>TPllG6Veed9GUlfwC8cLvU8QTryE4UhobeLDXG_x000d_ ei/t7XTbTtZri5zsO3DNoARD9e5R0QxzxMu5us2xNAlqcl2eWKopk7Zmn3kTYohGakKPewGh_x000d_ +QpZycsMjFwTpwdQ8yEfaFYb67HvULkFee89Nr2/rJ/FIQdYMD2wcY1bIxGR3TNy2EhIqUh/_x000d_ 0UOiZ8P9lZw1EVxEj6INNKvwYGinwlBZGf2zpYz8UKIDbXx/LEzD</vt:lpwstr>
  </property>
  <property fmtid="{D5CDD505-2E9C-101B-9397-08002B2CF9AE}" pid="9" name="_ms_pID_7253437">
    <vt:lpwstr>ebjDDi5yUz3Atc4gUDb5_x000d_ +tv7+/b3L3sSem+xAm+C56IrhQpLVAKzS4HQh4O4UlqzYfcAOwFKAvwL4r6PwKKbnvmtnSvL_x000d_ fZ/ANFRbTWLaGmxYEefif/jPJGJYmp0uxtoD913402+R83n60akKT2NMT0MpTW3OvYxduzAB_x000d_ EQ2MqKNVY8rsHdLmLSoQxG0nO9feCHgC9YQHC85IolID0ED8MatySi5CL3Xn0lEqewCJQP</vt:lpwstr>
  </property>
  <property fmtid="{D5CDD505-2E9C-101B-9397-08002B2CF9AE}" pid="10" name="_ms_pID_7253438">
    <vt:lpwstr>ab_x000d_ PK8okltMeequt+iVcpdTAysW/K+KW8jBtQQllcDU8kVAs9MhO5sS3OhKCLlTLqy3BUamtgTs_x000d_ Jk3FN3LzrqdNsepuI/v+XhoJU/MWFWnfULsbESAO1BriRWfUJ/2S0GUIASb4l0oCNvkNmlxC_x000d_ 8lhvj9JQArDZg4yz3vBb400F0TLXD1E4n1bhjCvs56P9B4TP1zZ/O5FsGRAXJ+zl68+jNdVz_x000d_ kH+o8OlUWk4t9E</vt:lpwstr>
  </property>
  <property fmtid="{D5CDD505-2E9C-101B-9397-08002B2CF9AE}" pid="11" name="_ms_pID_7253439">
    <vt:lpwstr>gIXfEEoigI1CkVl4g0ENU/CyZuFKpB682zRrdiQadZJHgCspzF0zSSAXy4_x000d_ VKOo5XvgowQ73d4FADinc5+tJv8wHX1LsFToDkFhTzPJqbAUQX1vsQzGvZxlQr78WPj+SQIE_x000d_ fGxkVPlx+pDPs6rnSNZTbRUQwRlfuqU/DsssWUnWyv1gW04vkIWVpodKl604OJ1cms6HPzbe_x000d_ Mzwm3Gft3+DwKhutUMlITUa1+DZtcPe9</vt:lpwstr>
  </property>
  <property fmtid="{D5CDD505-2E9C-101B-9397-08002B2CF9AE}" pid="12" name="_ms_pID_72534310">
    <vt:lpwstr>9Yf9LGFXEnVCZfwfIBUFCxe3M9gP60jstDzRuK52_x000d_ Xcp8/qWzZGKHAdKR4PEqJ+oEpao/6Go6gc41a7KkCXK47Fwt7JL0XCUh</vt:lpwstr>
  </property>
  <property fmtid="{D5CDD505-2E9C-101B-9397-08002B2CF9AE}" pid="13" name="_new_ms_pID_72543">
    <vt:lpwstr>(4)jNL0gM28At52Ieaf1valQ0LhCJhckLvJxApn9P4IOGXs2CxMSeBUEQOsYE7UL6xHmrDTkB0U
8XrwX0U2eGOvdKAbibq/OwBogqOvwFaAolHRNqNy2szIx/vIxGV3RldByVnAXNghwAf/C+Ny
nC0kXXrwMXgmyFvH5Z6NNWCVsONiwda3mR+L5JpGhOxLoPqs7SuuHSITb197MVyCXsGsK2ms
+l0YVy49NdVVuXoIAG</vt:lpwstr>
  </property>
  <property fmtid="{D5CDD505-2E9C-101B-9397-08002B2CF9AE}" pid="14" name="_new_ms_pID_725431">
    <vt:lpwstr>WNXmtkOaoMvO+RtN+AF98axcECtcDzeutF/RA/MuVrkTeP8na2B2yy
m1HCyY09R6IPysdOkoFKaGF95jn8IPRP7dOExBbQlWgSPqEZNo21+gLMWeFfBt+6pUhKdwFx
7ZPjMNuUrMypYPEZngI1VIdsJf4NZKyTLKZJ0nK7WxKub3aP/MoU61sfNyyw1Icb4IGb7OFn
9w8sA6NUyvf/2CAmXCRdXcc6p9josuAb8E0f</vt:lpwstr>
  </property>
  <property fmtid="{D5CDD505-2E9C-101B-9397-08002B2CF9AE}" pid="15" name="_new_ms_pID_725432">
    <vt:lpwstr>VPOcRqDszuG9Ea/DM6UvbMLgh7KalquPd6s3
kDXgkxV66sccXBRFRpUSm24+++OZrzrFJlZ9+cTKshms+WpKgjZh/IhT4aCGlcWjlqWZhRut
yeE31Jc/cvQKXkucHQJfR38BDLb6HDqUWvPBQ8sa4eIzSeLgq189G0a1RIIGyCiIJjSWXf10
g2H9RhGj00eoqTF/R7ak+JOb3Uld8rKRh6p8+RZSbt3zCH/cPW7Uhk</vt:lpwstr>
  </property>
  <property fmtid="{D5CDD505-2E9C-101B-9397-08002B2CF9AE}" pid="16" name="_new_ms_pID_725433">
    <vt:lpwstr>w4/CdPx+g5NrTVBBFR
HKTc81zHE57lJ6Sfop/J3Md4zKo=</vt:lpwstr>
  </property>
  <property fmtid="{D5CDD505-2E9C-101B-9397-08002B2CF9AE}" pid="17" name="_2015_ms_pID_725343">
    <vt:lpwstr>(3)HvQd0KP3VCoP+W+MM88VLgFQ5x10QRpU39DfSZMxn5/i4IRhAV88dsLArVKgKUwPyey/97dK
o1xul1u3bgXARWJcZpI0iqU0evdgZxAG0dGThitatd025bJqYQ4pFuExFlxYxti+4VHlcN47
P4hqVHq2KQX79p59aNZKxhyWw/sYV0uA9qk8a9HMJNo5uiQwEN/D+aVqRRqTQnRvvAcUGJlY
9HALNbXD5EgbLj/5kb</vt:lpwstr>
  </property>
  <property fmtid="{D5CDD505-2E9C-101B-9397-08002B2CF9AE}" pid="18" name="_2015_ms_pID_7253431">
    <vt:lpwstr>WGidmEOODbvK89RNWMhSz1c79h4VF1ia+Ju/T4PancgfGRGEj8l4LL
NHTeYOlk8XFTPxqTbQ5YiXnDzvxCDOdfjG6I0Fg3afTTALxFgaPTaucCzJdICYERdV8KJBkX
VLHvrltdL5RrYhqzfuucBf+dO4/n0qP2Z13AvtgkSEtUnv3lcRfaJxFdfuF54bPfjO6E+jPT
NTeaBllegmdPhW5eRI/PELD+pnNbsqaePO64</vt:lpwstr>
  </property>
  <property fmtid="{D5CDD505-2E9C-101B-9397-08002B2CF9AE}" pid="19" name="_2015_ms_pID_7253432">
    <vt:lpwstr>0AzhazNceFhVeD5KjCHlBOqIynL//WzzHWSd
jvHDbP2wJSLgkRSF52lasYl0eeZNrSAdpn8WDC5JfgrOQZgkwJk=</vt:lpwstr>
  </property>
  <property fmtid="{D5CDD505-2E9C-101B-9397-08002B2CF9AE}" pid="20" name="ContentTypeId">
    <vt:lpwstr>0x010100CC226774B8D87F4D92D9D1F6859ED44E</vt:lpwstr>
  </property>
  <property fmtid="{D5CDD505-2E9C-101B-9397-08002B2CF9AE}" pid="21" name="_readonly">
    <vt:lpwstr/>
  </property>
  <property fmtid="{D5CDD505-2E9C-101B-9397-08002B2CF9AE}" pid="22" name="_change">
    <vt:lpwstr/>
  </property>
  <property fmtid="{D5CDD505-2E9C-101B-9397-08002B2CF9AE}" pid="23" name="_full-control">
    <vt:lpwstr/>
  </property>
  <property fmtid="{D5CDD505-2E9C-101B-9397-08002B2CF9AE}" pid="24" name="sflag">
    <vt:lpwstr>1587965800</vt:lpwstr>
  </property>
  <property fmtid="{D5CDD505-2E9C-101B-9397-08002B2CF9AE}" pid="25" name="KSOProductBuildVer">
    <vt:lpwstr>2052-3.9.0.6159</vt:lpwstr>
  </property>
</Properties>
</file>