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47"/>
  </p:handoutMasterIdLst>
  <p:sldIdLst>
    <p:sldId id="256" r:id="rId3"/>
    <p:sldId id="271" r:id="rId5"/>
    <p:sldId id="32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22" r:id="rId16"/>
    <p:sldId id="323" r:id="rId17"/>
    <p:sldId id="284" r:id="rId18"/>
    <p:sldId id="321" r:id="rId19"/>
    <p:sldId id="286" r:id="rId20"/>
    <p:sldId id="287" r:id="rId21"/>
    <p:sldId id="289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8" r:id="rId35"/>
    <p:sldId id="309" r:id="rId36"/>
    <p:sldId id="310" r:id="rId37"/>
    <p:sldId id="311" r:id="rId38"/>
    <p:sldId id="312" r:id="rId39"/>
    <p:sldId id="313" r:id="rId40"/>
    <p:sldId id="315" r:id="rId41"/>
    <p:sldId id="316" r:id="rId42"/>
    <p:sldId id="317" r:id="rId43"/>
    <p:sldId id="318" r:id="rId44"/>
    <p:sldId id="319" r:id="rId45"/>
    <p:sldId id="270" r:id="rId46"/>
  </p:sldIdLst>
  <p:sldSz cx="12192000" cy="6858000"/>
  <p:notesSz cx="6797675" cy="9926320"/>
  <p:embeddedFontLst>
    <p:embeddedFont>
      <p:font typeface="方正兰亭黑简体" panose="02000000000000000000" pitchFamily="2" charset="-122"/>
      <p:regular r:id="rId52"/>
    </p:embeddedFont>
    <p:embeddedFont>
      <p:font typeface="MS PGothic" panose="020B0600070205080204" pitchFamily="34" charset="-128"/>
      <p:regular r:id="rId53"/>
    </p:embeddedFont>
    <p:embeddedFont>
      <p:font typeface="微软雅黑" panose="020B0503020204020204" pitchFamily="34" charset="-122"/>
      <p:regular r:id="rId54"/>
    </p:embeddedFont>
    <p:embeddedFont>
      <p:font typeface="Microsoft YaHei" panose="020B0503020204020204" pitchFamily="34" charset="-12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xinqizjhw" initials="z" lastIdx="0" clrIdx="0"/>
  <p:cmAuthor id="2" name="maojianzjhw" initials="m" lastIdx="20" clrIdx="1"/>
  <p:cmAuthor id="3" name="chenxingzjhw" initials="c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79B"/>
    <a:srgbClr val="151515"/>
    <a:srgbClr val="C7000B"/>
    <a:srgbClr val="575756"/>
    <a:srgbClr val="FFFFFF"/>
    <a:srgbClr val="DD4654"/>
    <a:srgbClr val="F3D2D5"/>
    <a:srgbClr val="E6A8AD"/>
    <a:srgbClr val="E57B84"/>
    <a:srgbClr val="E57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3063" autoAdjust="0"/>
  </p:normalViewPr>
  <p:slideViewPr>
    <p:cSldViewPr snapToGrid="0" snapToObjects="1">
      <p:cViewPr varScale="1">
        <p:scale>
          <a:sx n="75" d="100"/>
          <a:sy n="75" d="100"/>
        </p:scale>
        <p:origin x="912" y="43"/>
      </p:cViewPr>
      <p:guideLst/>
    </p:cSldViewPr>
  </p:slideViewPr>
  <p:outlineViewPr>
    <p:cViewPr>
      <p:scale>
        <a:sx n="33" d="100"/>
        <a:sy n="33" d="100"/>
      </p:scale>
      <p:origin x="0" y="-1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60" y="28"/>
      </p:cViewPr>
      <p:guideLst>
        <p:guide orient="horz"/>
        <p:guide pos="2142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font" Target="fonts/font4.fntdata"/><Relationship Id="rId54" Type="http://schemas.openxmlformats.org/officeDocument/2006/relationships/font" Target="fonts/font3.fntdata"/><Relationship Id="rId53" Type="http://schemas.openxmlformats.org/officeDocument/2006/relationships/font" Target="fonts/font2.fntdata"/><Relationship Id="rId52" Type="http://schemas.openxmlformats.org/officeDocument/2006/relationships/font" Target="fonts/font1.fntdata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D5B3D-07E9-4BAA-B2ED-13213259C72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82496E-C3C3-4F50-89F1-FE2800E87893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 err="1" smtClean="0">
              <a:solidFill>
                <a:schemeClr val="tx1"/>
              </a:solidFill>
            </a:rPr>
            <a:t>HBase</a:t>
          </a:r>
          <a:r>
            <a:rPr lang="en-US" altLang="zh-CN" dirty="0" smtClean="0">
              <a:solidFill>
                <a:schemeClr val="tx1"/>
              </a:solidFill>
            </a:rPr>
            <a:t> </a:t>
          </a:r>
          <a:r>
            <a:rPr lang="zh-CN" altLang="en-US" dirty="0" smtClean="0">
              <a:solidFill>
                <a:schemeClr val="tx1"/>
              </a:solidFill>
            </a:rPr>
            <a:t>场景</a:t>
          </a:r>
          <a:endParaRPr lang="zh-CN" altLang="en-US" dirty="0">
            <a:solidFill>
              <a:schemeClr val="tx1"/>
            </a:solidFill>
          </a:endParaRPr>
        </a:p>
      </dgm:t>
    </dgm:pt>
    <dgm:pt modelId="{D51F9F20-F9DA-4C65-8378-F39F67291624}" cxnId="{3B66A2CD-E815-4940-AB38-3549FB8E2082}" type="parTrans">
      <dgm:prSet/>
      <dgm:spPr/>
      <dgm:t>
        <a:bodyPr/>
        <a:lstStyle/>
        <a:p>
          <a:endParaRPr lang="zh-CN" altLang="en-US"/>
        </a:p>
      </dgm:t>
    </dgm:pt>
    <dgm:pt modelId="{AC853D57-9B0F-4264-B5B7-F20FD6A4EF04}" cxnId="{3B66A2CD-E815-4940-AB38-3549FB8E2082}" type="sibTrans">
      <dgm:prSet/>
      <dgm:spPr/>
      <dgm:t>
        <a:bodyPr/>
        <a:lstStyle/>
        <a:p>
          <a:endParaRPr lang="zh-CN" altLang="en-US"/>
        </a:p>
      </dgm:t>
    </dgm:pt>
    <dgm:pt modelId="{A1730F0D-F638-450A-B973-5CFD0705D6CD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数据存储</a:t>
          </a:r>
          <a:endParaRPr lang="zh-CN" altLang="en-US" dirty="0">
            <a:solidFill>
              <a:schemeClr val="tx1"/>
            </a:solidFill>
          </a:endParaRPr>
        </a:p>
      </dgm:t>
    </dgm:pt>
    <dgm:pt modelId="{0E485422-5964-418F-A6FC-6517E81D0A25}" cxnId="{A718C4D7-EBCB-4C19-A25F-06364A5644B4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43EB054-4D02-4DE2-9C60-E39048FA9327}" cxnId="{A718C4D7-EBCB-4C19-A25F-06364A5644B4}" type="sibTrans">
      <dgm:prSet/>
      <dgm:spPr/>
      <dgm:t>
        <a:bodyPr/>
        <a:lstStyle/>
        <a:p>
          <a:endParaRPr lang="zh-CN" altLang="en-US"/>
        </a:p>
      </dgm:t>
    </dgm:pt>
    <dgm:pt modelId="{63C22A9F-2EBB-4EDC-BF50-DE5BA9A1B729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Cube</a:t>
          </a:r>
          <a:r>
            <a:rPr lang="zh-CN" altLang="en-US" dirty="0" smtClean="0">
              <a:solidFill>
                <a:schemeClr val="tx1"/>
              </a:solidFill>
            </a:rPr>
            <a:t>分析</a:t>
          </a:r>
          <a:endParaRPr lang="zh-CN" altLang="en-US" dirty="0">
            <a:solidFill>
              <a:schemeClr val="tx1"/>
            </a:solidFill>
          </a:endParaRPr>
        </a:p>
      </dgm:t>
    </dgm:pt>
    <dgm:pt modelId="{682DD2E3-9FF7-4C5D-856F-96FDBEEDF4D0}" cxnId="{4DDE5D79-3F3A-4565-A5DA-9E26C15626DE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D8B01A1-0674-4183-9BB5-53E0E1CB9334}" cxnId="{4DDE5D79-3F3A-4565-A5DA-9E26C15626DE}" type="sibTrans">
      <dgm:prSet/>
      <dgm:spPr/>
      <dgm:t>
        <a:bodyPr/>
        <a:lstStyle/>
        <a:p>
          <a:endParaRPr lang="zh-CN" altLang="en-US"/>
        </a:p>
      </dgm:t>
    </dgm:pt>
    <dgm:pt modelId="{F4C1CCDF-38DA-4071-A5BD-0167AA1C52B6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 err="1" smtClean="0">
              <a:solidFill>
                <a:schemeClr val="tx1"/>
              </a:solidFill>
            </a:rPr>
            <a:t>NewSQL</a:t>
          </a:r>
          <a:endParaRPr lang="zh-CN" altLang="en-US" dirty="0">
            <a:solidFill>
              <a:schemeClr val="tx1"/>
            </a:solidFill>
          </a:endParaRPr>
        </a:p>
      </dgm:t>
    </dgm:pt>
    <dgm:pt modelId="{4C0A1DBA-9B10-4B63-BA6F-CBCEE36DB73A}" cxnId="{54E3CA2D-F37A-459B-9475-3873037656C4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2E1C149-6F67-44DF-8EBD-E8C70259FF41}" cxnId="{54E3CA2D-F37A-459B-9475-3873037656C4}" type="sibTrans">
      <dgm:prSet/>
      <dgm:spPr/>
      <dgm:t>
        <a:bodyPr/>
        <a:lstStyle/>
        <a:p>
          <a:endParaRPr lang="zh-CN" altLang="en-US"/>
        </a:p>
      </dgm:t>
    </dgm:pt>
    <dgm:pt modelId="{081571B8-634E-4EEF-BE20-D6CB3CAEA6C1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Feeds</a:t>
          </a:r>
          <a:r>
            <a:rPr lang="zh-CN" altLang="en-US" dirty="0" smtClean="0">
              <a:solidFill>
                <a:schemeClr val="tx1"/>
              </a:solidFill>
            </a:rPr>
            <a:t>流</a:t>
          </a:r>
          <a:endParaRPr lang="zh-CN" altLang="en-US" dirty="0">
            <a:solidFill>
              <a:schemeClr val="tx1"/>
            </a:solidFill>
          </a:endParaRPr>
        </a:p>
      </dgm:t>
    </dgm:pt>
    <dgm:pt modelId="{7FE0003F-DBEF-411D-A738-1A965E66A8C9}" cxnId="{F1BA9B3E-6C34-4B66-A167-B4AE3465D5AA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B6A6B7B-B7BF-48A2-9F48-C12EEF7613E7}" cxnId="{F1BA9B3E-6C34-4B66-A167-B4AE3465D5AA}" type="sibTrans">
      <dgm:prSet/>
      <dgm:spPr/>
      <dgm:t>
        <a:bodyPr/>
        <a:lstStyle/>
        <a:p>
          <a:endParaRPr lang="zh-CN" altLang="en-US"/>
        </a:p>
      </dgm:t>
    </dgm:pt>
    <dgm:pt modelId="{8E6C801C-3359-429C-9E4D-D23CE87EAD85}">
      <dgm:prSet phldrT="[文本]"/>
      <dgm:spPr>
        <a:solidFill>
          <a:srgbClr val="FFC000"/>
        </a:solidFill>
      </dgm:spPr>
      <dgm:t>
        <a:bodyPr/>
        <a:lstStyle/>
        <a:p>
          <a:endParaRPr lang="zh-CN" altLang="en-US" dirty="0">
            <a:solidFill>
              <a:schemeClr val="tx1"/>
            </a:solidFill>
          </a:endParaRPr>
        </a:p>
      </dgm:t>
    </dgm:pt>
    <dgm:pt modelId="{F00AA067-1167-42FD-A3C7-78B6DF22324E}" cxnId="{D1794EDB-D915-4D66-A280-42F1B1AE758B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EAD6FE3-BED6-4B6F-A578-DD6586D60665}" cxnId="{D1794EDB-D915-4D66-A280-42F1B1AE758B}" type="sibTrans">
      <dgm:prSet/>
      <dgm:spPr/>
      <dgm:t>
        <a:bodyPr/>
        <a:lstStyle/>
        <a:p>
          <a:endParaRPr lang="zh-CN" altLang="en-US"/>
        </a:p>
      </dgm:t>
    </dgm:pt>
    <dgm:pt modelId="{6134B189-B96A-4B56-8E49-1A2522F5815F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消息、订单存储</a:t>
          </a:r>
          <a:endParaRPr lang="zh-CN" altLang="en-US" dirty="0">
            <a:solidFill>
              <a:schemeClr val="tx1"/>
            </a:solidFill>
          </a:endParaRPr>
        </a:p>
      </dgm:t>
    </dgm:pt>
    <dgm:pt modelId="{11A148F5-2C8F-490C-AB94-A04EF155E594}" cxnId="{B2C45ABB-7B2D-49A1-BBE8-CE48756BA5EC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7D86B29-A915-4CA9-A35A-0827E32E8DC7}" cxnId="{B2C45ABB-7B2D-49A1-BBE8-CE48756BA5EC}" type="sibTrans">
      <dgm:prSet/>
      <dgm:spPr/>
      <dgm:t>
        <a:bodyPr/>
        <a:lstStyle/>
        <a:p>
          <a:endParaRPr lang="zh-CN" altLang="en-US"/>
        </a:p>
      </dgm:t>
    </dgm:pt>
    <dgm:pt modelId="{03D4EEB0-376E-4BEF-900A-1671E11C4BE4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气象数据</a:t>
          </a:r>
          <a:endParaRPr lang="zh-CN" altLang="en-US" dirty="0">
            <a:solidFill>
              <a:schemeClr val="tx1"/>
            </a:solidFill>
          </a:endParaRPr>
        </a:p>
      </dgm:t>
    </dgm:pt>
    <dgm:pt modelId="{C21A4D01-CF85-4334-9DA6-CDF8FB800375}" cxnId="{B2C39649-555C-41E3-B4F9-AEB14541C103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72DD1DB-74B2-4612-B1ED-F1A7A345BDA6}" cxnId="{B2C39649-555C-41E3-B4F9-AEB14541C103}" type="sibTrans">
      <dgm:prSet/>
      <dgm:spPr/>
      <dgm:t>
        <a:bodyPr/>
        <a:lstStyle/>
        <a:p>
          <a:endParaRPr lang="zh-CN" altLang="en-US"/>
        </a:p>
      </dgm:t>
    </dgm:pt>
    <dgm:pt modelId="{FA102AF7-832A-4CCF-B185-594D351E7B94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时序数据</a:t>
          </a:r>
          <a:endParaRPr lang="zh-CN" altLang="en-US" dirty="0">
            <a:solidFill>
              <a:schemeClr val="tx1"/>
            </a:solidFill>
          </a:endParaRPr>
        </a:p>
      </dgm:t>
    </dgm:pt>
    <dgm:pt modelId="{62E00519-88C0-4B79-9950-09E545C279E5}" cxnId="{71742959-EB2B-4BE1-8E74-FA800EAC7609}" type="parTrans">
      <dgm:prSet/>
      <dgm:spPr>
        <a:solidFill>
          <a:srgbClr val="FFC000"/>
        </a:solidFill>
      </dgm:spPr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51A9F34-6455-4D0B-8437-AA70D3903E96}" cxnId="{71742959-EB2B-4BE1-8E74-FA800EAC7609}" type="sibTrans">
      <dgm:prSet/>
      <dgm:spPr/>
      <dgm:t>
        <a:bodyPr/>
        <a:lstStyle/>
        <a:p>
          <a:endParaRPr lang="zh-CN" altLang="en-US"/>
        </a:p>
      </dgm:t>
    </dgm:pt>
    <dgm:pt modelId="{9E6B0E96-D4EB-4AE9-AC31-6C7FDC83A0F3}">
      <dgm:prSet phldrT="[文本]"/>
      <dgm:spPr>
        <a:solidFill>
          <a:srgbClr val="FFC000"/>
        </a:solidFill>
      </dgm:spPr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用户画像</a:t>
          </a:r>
          <a:endParaRPr lang="zh-CN" altLang="en-US" dirty="0">
            <a:solidFill>
              <a:schemeClr val="tx1"/>
            </a:solidFill>
          </a:endParaRPr>
        </a:p>
      </dgm:t>
    </dgm:pt>
    <dgm:pt modelId="{3B412FCC-602E-480E-BCEA-A96A4B25C056}" cxnId="{05F86AA6-D3C8-402B-8D8E-2AC3A0F985D8}" type="parTrans">
      <dgm:prSet/>
      <dgm:spPr>
        <a:solidFill>
          <a:srgbClr val="FFC000"/>
        </a:solidFill>
      </dgm:spPr>
      <dgm:t>
        <a:bodyPr/>
        <a:lstStyle/>
        <a:p>
          <a:endParaRPr lang="zh-CN" altLang="en-US"/>
        </a:p>
      </dgm:t>
    </dgm:pt>
    <dgm:pt modelId="{E684921F-B8A0-4563-9B22-D49D7919C11D}" cxnId="{05F86AA6-D3C8-402B-8D8E-2AC3A0F985D8}" type="sibTrans">
      <dgm:prSet/>
      <dgm:spPr/>
      <dgm:t>
        <a:bodyPr/>
        <a:lstStyle/>
        <a:p>
          <a:endParaRPr lang="zh-CN" altLang="en-US"/>
        </a:p>
      </dgm:t>
    </dgm:pt>
    <dgm:pt modelId="{F5DFDA0E-77A1-4692-A77E-CB1B5B64B558}" type="pres">
      <dgm:prSet presAssocID="{028D5B3D-07E9-4BAA-B2ED-13213259C7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2E5E12A-82FC-4338-83BD-9E0FC390E765}" type="pres">
      <dgm:prSet presAssocID="{8682496E-C3C3-4F50-89F1-FE2800E87893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0B8CD490-74DE-44FB-A0FB-46C1229F14F0}" type="pres">
      <dgm:prSet presAssocID="{0E485422-5964-418F-A6FC-6517E81D0A25}" presName="parTrans" presStyleLbl="sibTrans2D1" presStyleIdx="0" presStyleCnt="8"/>
      <dgm:spPr/>
      <dgm:t>
        <a:bodyPr/>
        <a:lstStyle/>
        <a:p>
          <a:endParaRPr lang="zh-CN" altLang="en-US"/>
        </a:p>
      </dgm:t>
    </dgm:pt>
    <dgm:pt modelId="{62491849-7F11-4DB9-97AB-193C593C0CC0}" type="pres">
      <dgm:prSet presAssocID="{0E485422-5964-418F-A6FC-6517E81D0A25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03A967C3-9F67-4C34-B9AD-DF03C73AD286}" type="pres">
      <dgm:prSet presAssocID="{A1730F0D-F638-450A-B973-5CFD0705D6CD}" presName="node" presStyleLbl="node1" presStyleIdx="0" presStyleCnt="8" custScaleX="176537" custScaleY="85597" custRadScaleRad="98816" custRadScaleInc="-119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FE399-739E-4EC2-B371-8850AE049EC2}" type="pres">
      <dgm:prSet presAssocID="{62E00519-88C0-4B79-9950-09E545C279E5}" presName="parTrans" presStyleLbl="sibTrans2D1" presStyleIdx="1" presStyleCnt="8"/>
      <dgm:spPr/>
      <dgm:t>
        <a:bodyPr/>
        <a:lstStyle/>
        <a:p>
          <a:endParaRPr lang="zh-CN" altLang="en-US"/>
        </a:p>
      </dgm:t>
    </dgm:pt>
    <dgm:pt modelId="{A8FF3CA7-C174-46A1-B3CF-F8258E925BD4}" type="pres">
      <dgm:prSet presAssocID="{62E00519-88C0-4B79-9950-09E545C279E5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B6701198-7B54-4A9A-BF84-A84A8955006C}" type="pres">
      <dgm:prSet presAssocID="{FA102AF7-832A-4CCF-B185-594D351E7B94}" presName="node" presStyleLbl="node1" presStyleIdx="1" presStyleCnt="8" custScaleX="168616" custScaleY="71286" custRadScaleRad="166758" custRadScaleInc="523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97D6C2-233A-49DD-8E60-DABC58227B1F}" type="pres">
      <dgm:prSet presAssocID="{C21A4D01-CF85-4334-9DA6-CDF8FB800375}" presName="parTrans" presStyleLbl="sibTrans2D1" presStyleIdx="2" presStyleCnt="8"/>
      <dgm:spPr/>
      <dgm:t>
        <a:bodyPr/>
        <a:lstStyle/>
        <a:p>
          <a:endParaRPr lang="zh-CN" altLang="en-US"/>
        </a:p>
      </dgm:t>
    </dgm:pt>
    <dgm:pt modelId="{29EAFF7F-77F3-45AC-8ADD-3DB6AE4332B9}" type="pres">
      <dgm:prSet presAssocID="{C21A4D01-CF85-4334-9DA6-CDF8FB800375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A1DAEDF0-472A-4E35-821C-A0026A384BD5}" type="pres">
      <dgm:prSet presAssocID="{03D4EEB0-376E-4BEF-900A-1671E11C4BE4}" presName="node" presStyleLbl="node1" presStyleIdx="2" presStyleCnt="8" custScaleX="177745" custScaleY="80097" custRadScaleRad="144595" custRadScaleInc="-204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3D0C31-BEE0-4E62-87BD-D3EA014105C6}" type="pres">
      <dgm:prSet presAssocID="{682DD2E3-9FF7-4C5D-856F-96FDBEEDF4D0}" presName="parTrans" presStyleLbl="sibTrans2D1" presStyleIdx="3" presStyleCnt="8"/>
      <dgm:spPr/>
      <dgm:t>
        <a:bodyPr/>
        <a:lstStyle/>
        <a:p>
          <a:endParaRPr lang="zh-CN" altLang="en-US"/>
        </a:p>
      </dgm:t>
    </dgm:pt>
    <dgm:pt modelId="{FEA6FE55-2867-40D1-AF1D-560B8C7AEF6C}" type="pres">
      <dgm:prSet presAssocID="{682DD2E3-9FF7-4C5D-856F-96FDBEEDF4D0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6B3B9B7D-8004-4BE5-8FF5-255EA4A1BD7F}" type="pres">
      <dgm:prSet presAssocID="{63C22A9F-2EBB-4EDC-BF50-DE5BA9A1B729}" presName="node" presStyleLbl="node1" presStyleIdx="3" presStyleCnt="8" custScaleX="182094" custScaleY="71341" custRadScaleRad="168036" custRadScaleInc="-663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1CD792-B05F-44EB-8F6E-58A1EA811F8A}" type="pres">
      <dgm:prSet presAssocID="{4C0A1DBA-9B10-4B63-BA6F-CBCEE36DB73A}" presName="parTrans" presStyleLbl="sibTrans2D1" presStyleIdx="4" presStyleCnt="8"/>
      <dgm:spPr/>
      <dgm:t>
        <a:bodyPr/>
        <a:lstStyle/>
        <a:p>
          <a:endParaRPr lang="zh-CN" altLang="en-US"/>
        </a:p>
      </dgm:t>
    </dgm:pt>
    <dgm:pt modelId="{CA523593-3C47-4EFD-929B-883FA7247420}" type="pres">
      <dgm:prSet presAssocID="{4C0A1DBA-9B10-4B63-BA6F-CBCEE36DB73A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440E4CBB-BCB9-482C-A3B6-FEB22D56FD5A}" type="pres">
      <dgm:prSet presAssocID="{F4C1CCDF-38DA-4071-A5BD-0167AA1C52B6}" presName="node" presStyleLbl="node1" presStyleIdx="4" presStyleCnt="8" custScaleX="183578" custScaleY="84950" custRadScaleRad="97198" custRadScaleInc="-131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3ED4A4-4FF6-4060-BD7C-F39DD9F3F254}" type="pres">
      <dgm:prSet presAssocID="{7FE0003F-DBEF-411D-A738-1A965E66A8C9}" presName="parTrans" presStyleLbl="sibTrans2D1" presStyleIdx="5" presStyleCnt="8"/>
      <dgm:spPr/>
      <dgm:t>
        <a:bodyPr/>
        <a:lstStyle/>
        <a:p>
          <a:endParaRPr lang="zh-CN" altLang="en-US"/>
        </a:p>
      </dgm:t>
    </dgm:pt>
    <dgm:pt modelId="{6AADBFAD-9AA3-482A-AE05-FE31B7F6874C}" type="pres">
      <dgm:prSet presAssocID="{7FE0003F-DBEF-411D-A738-1A965E66A8C9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E0049E72-58F6-4868-A7FD-EA0CBEAD7D60}" type="pres">
      <dgm:prSet presAssocID="{081571B8-634E-4EEF-BE20-D6CB3CAEA6C1}" presName="node" presStyleLbl="node1" presStyleIdx="5" presStyleCnt="8" custScaleX="214640" custScaleY="99793" custRadScaleRad="159551" custRadScaleInc="607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2A4D52-F956-4C27-B8C4-26B7CD63F86B}" type="pres">
      <dgm:prSet presAssocID="{11A148F5-2C8F-490C-AB94-A04EF155E594}" presName="parTrans" presStyleLbl="sibTrans2D1" presStyleIdx="6" presStyleCnt="8"/>
      <dgm:spPr/>
      <dgm:t>
        <a:bodyPr/>
        <a:lstStyle/>
        <a:p>
          <a:endParaRPr lang="zh-CN" altLang="en-US"/>
        </a:p>
      </dgm:t>
    </dgm:pt>
    <dgm:pt modelId="{AA13BB0E-2002-41E9-822E-083FA59C7A39}" type="pres">
      <dgm:prSet presAssocID="{11A148F5-2C8F-490C-AB94-A04EF155E594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5E91FF57-13D8-4ECD-8460-BA8FF1D22B2C}" type="pres">
      <dgm:prSet presAssocID="{6134B189-B96A-4B56-8E49-1A2522F5815F}" presName="node" presStyleLbl="node1" presStyleIdx="6" presStyleCnt="8" custScaleX="194164" custScaleY="97537" custRadScaleRad="146183" custRadScaleInc="-8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BC617-D75B-4B1B-B3C9-B8C04987B790}" type="pres">
      <dgm:prSet presAssocID="{3B412FCC-602E-480E-BCEA-A96A4B25C056}" presName="parTrans" presStyleLbl="sibTrans2D1" presStyleIdx="7" presStyleCnt="8"/>
      <dgm:spPr/>
      <dgm:t>
        <a:bodyPr/>
        <a:lstStyle/>
        <a:p>
          <a:endParaRPr lang="zh-CN" altLang="en-US"/>
        </a:p>
      </dgm:t>
    </dgm:pt>
    <dgm:pt modelId="{9BE90C09-EE6C-4A27-B3F6-B5954DCE86BD}" type="pres">
      <dgm:prSet presAssocID="{3B412FCC-602E-480E-BCEA-A96A4B25C056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A25C95E2-3B8E-4D6F-A84A-C7F272394CBB}" type="pres">
      <dgm:prSet presAssocID="{9E6B0E96-D4EB-4AE9-AC31-6C7FDC83A0F3}" presName="node" presStyleLbl="node1" presStyleIdx="7" presStyleCnt="8" custScaleX="192962" custScaleY="87994" custRadScaleRad="169804" custRadScaleInc="-437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DD6601-C71B-4E9B-9E37-BA88BD8329C6}" type="presOf" srcId="{7FE0003F-DBEF-411D-A738-1A965E66A8C9}" destId="{6AADBFAD-9AA3-482A-AE05-FE31B7F6874C}" srcOrd="1" destOrd="0" presId="urn:microsoft.com/office/officeart/2005/8/layout/radial5"/>
    <dgm:cxn modelId="{805EE19F-3B35-46EA-A2CF-EF9AC69F663C}" type="presOf" srcId="{A1730F0D-F638-450A-B973-5CFD0705D6CD}" destId="{03A967C3-9F67-4C34-B9AD-DF03C73AD286}" srcOrd="0" destOrd="0" presId="urn:microsoft.com/office/officeart/2005/8/layout/radial5"/>
    <dgm:cxn modelId="{05F86AA6-D3C8-402B-8D8E-2AC3A0F985D8}" srcId="{8682496E-C3C3-4F50-89F1-FE2800E87893}" destId="{9E6B0E96-D4EB-4AE9-AC31-6C7FDC83A0F3}" srcOrd="7" destOrd="0" parTransId="{3B412FCC-602E-480E-BCEA-A96A4B25C056}" sibTransId="{E684921F-B8A0-4563-9B22-D49D7919C11D}"/>
    <dgm:cxn modelId="{7E61B713-2676-4BED-ADDF-4C030CCCC273}" type="presOf" srcId="{0E485422-5964-418F-A6FC-6517E81D0A25}" destId="{62491849-7F11-4DB9-97AB-193C593C0CC0}" srcOrd="1" destOrd="0" presId="urn:microsoft.com/office/officeart/2005/8/layout/radial5"/>
    <dgm:cxn modelId="{C69D2CDD-51FD-484C-9748-1AF0004B9CD0}" type="presOf" srcId="{11A148F5-2C8F-490C-AB94-A04EF155E594}" destId="{362A4D52-F956-4C27-B8C4-26B7CD63F86B}" srcOrd="0" destOrd="0" presId="urn:microsoft.com/office/officeart/2005/8/layout/radial5"/>
    <dgm:cxn modelId="{A718C4D7-EBCB-4C19-A25F-06364A5644B4}" srcId="{8682496E-C3C3-4F50-89F1-FE2800E87893}" destId="{A1730F0D-F638-450A-B973-5CFD0705D6CD}" srcOrd="0" destOrd="0" parTransId="{0E485422-5964-418F-A6FC-6517E81D0A25}" sibTransId="{643EB054-4D02-4DE2-9C60-E39048FA9327}"/>
    <dgm:cxn modelId="{D1794EDB-D915-4D66-A280-42F1B1AE758B}" srcId="{028D5B3D-07E9-4BAA-B2ED-13213259C728}" destId="{8E6C801C-3359-429C-9E4D-D23CE87EAD85}" srcOrd="1" destOrd="0" parTransId="{F00AA067-1167-42FD-A3C7-78B6DF22324E}" sibTransId="{1EAD6FE3-BED6-4B6F-A578-DD6586D60665}"/>
    <dgm:cxn modelId="{54E3CA2D-F37A-459B-9475-3873037656C4}" srcId="{8682496E-C3C3-4F50-89F1-FE2800E87893}" destId="{F4C1CCDF-38DA-4071-A5BD-0167AA1C52B6}" srcOrd="4" destOrd="0" parTransId="{4C0A1DBA-9B10-4B63-BA6F-CBCEE36DB73A}" sibTransId="{92E1C149-6F67-44DF-8EBD-E8C70259FF41}"/>
    <dgm:cxn modelId="{8868D9EB-9B02-4ED2-A777-91D43A515B43}" type="presOf" srcId="{11A148F5-2C8F-490C-AB94-A04EF155E594}" destId="{AA13BB0E-2002-41E9-822E-083FA59C7A39}" srcOrd="1" destOrd="0" presId="urn:microsoft.com/office/officeart/2005/8/layout/radial5"/>
    <dgm:cxn modelId="{A25AA66F-D6BA-4FF8-8FCE-5747606A5F17}" type="presOf" srcId="{6134B189-B96A-4B56-8E49-1A2522F5815F}" destId="{5E91FF57-13D8-4ECD-8460-BA8FF1D22B2C}" srcOrd="0" destOrd="0" presId="urn:microsoft.com/office/officeart/2005/8/layout/radial5"/>
    <dgm:cxn modelId="{8FE194A4-EA87-4A25-B258-CE261F705B3C}" type="presOf" srcId="{7FE0003F-DBEF-411D-A738-1A965E66A8C9}" destId="{823ED4A4-4FF6-4060-BD7C-F39DD9F3F254}" srcOrd="0" destOrd="0" presId="urn:microsoft.com/office/officeart/2005/8/layout/radial5"/>
    <dgm:cxn modelId="{C7F49A50-E8BD-417B-918A-471AEFBB1532}" type="presOf" srcId="{3B412FCC-602E-480E-BCEA-A96A4B25C056}" destId="{B5ABC617-D75B-4B1B-B3C9-B8C04987B790}" srcOrd="0" destOrd="0" presId="urn:microsoft.com/office/officeart/2005/8/layout/radial5"/>
    <dgm:cxn modelId="{B47EB3B3-59D8-4BD3-845B-17F06BD5ED0D}" type="presOf" srcId="{C21A4D01-CF85-4334-9DA6-CDF8FB800375}" destId="{1497D6C2-233A-49DD-8E60-DABC58227B1F}" srcOrd="0" destOrd="0" presId="urn:microsoft.com/office/officeart/2005/8/layout/radial5"/>
    <dgm:cxn modelId="{71742959-EB2B-4BE1-8E74-FA800EAC7609}" srcId="{8682496E-C3C3-4F50-89F1-FE2800E87893}" destId="{FA102AF7-832A-4CCF-B185-594D351E7B94}" srcOrd="1" destOrd="0" parTransId="{62E00519-88C0-4B79-9950-09E545C279E5}" sibTransId="{C51A9F34-6455-4D0B-8437-AA70D3903E96}"/>
    <dgm:cxn modelId="{118CAFF9-10A8-47AD-9529-6461339160D2}" type="presOf" srcId="{9E6B0E96-D4EB-4AE9-AC31-6C7FDC83A0F3}" destId="{A25C95E2-3B8E-4D6F-A84A-C7F272394CBB}" srcOrd="0" destOrd="0" presId="urn:microsoft.com/office/officeart/2005/8/layout/radial5"/>
    <dgm:cxn modelId="{4DDE5D79-3F3A-4565-A5DA-9E26C15626DE}" srcId="{8682496E-C3C3-4F50-89F1-FE2800E87893}" destId="{63C22A9F-2EBB-4EDC-BF50-DE5BA9A1B729}" srcOrd="3" destOrd="0" parTransId="{682DD2E3-9FF7-4C5D-856F-96FDBEEDF4D0}" sibTransId="{8D8B01A1-0674-4183-9BB5-53E0E1CB9334}"/>
    <dgm:cxn modelId="{63F354AC-6197-4E9C-98FA-9B942FD2F1CD}" type="presOf" srcId="{0E485422-5964-418F-A6FC-6517E81D0A25}" destId="{0B8CD490-74DE-44FB-A0FB-46C1229F14F0}" srcOrd="0" destOrd="0" presId="urn:microsoft.com/office/officeart/2005/8/layout/radial5"/>
    <dgm:cxn modelId="{557A1EBF-E9B5-4D58-B546-F4B7E9EFAF52}" type="presOf" srcId="{62E00519-88C0-4B79-9950-09E545C279E5}" destId="{A8FF3CA7-C174-46A1-B3CF-F8258E925BD4}" srcOrd="1" destOrd="0" presId="urn:microsoft.com/office/officeart/2005/8/layout/radial5"/>
    <dgm:cxn modelId="{F1BA9B3E-6C34-4B66-A167-B4AE3465D5AA}" srcId="{8682496E-C3C3-4F50-89F1-FE2800E87893}" destId="{081571B8-634E-4EEF-BE20-D6CB3CAEA6C1}" srcOrd="5" destOrd="0" parTransId="{7FE0003F-DBEF-411D-A738-1A965E66A8C9}" sibTransId="{5B6A6B7B-B7BF-48A2-9F48-C12EEF7613E7}"/>
    <dgm:cxn modelId="{F87EB7C3-343C-4C0B-8E9A-DED3F69C9EF4}" type="presOf" srcId="{682DD2E3-9FF7-4C5D-856F-96FDBEEDF4D0}" destId="{B03D0C31-BEE0-4E62-87BD-D3EA014105C6}" srcOrd="0" destOrd="0" presId="urn:microsoft.com/office/officeart/2005/8/layout/radial5"/>
    <dgm:cxn modelId="{3B66A2CD-E815-4940-AB38-3549FB8E2082}" srcId="{028D5B3D-07E9-4BAA-B2ED-13213259C728}" destId="{8682496E-C3C3-4F50-89F1-FE2800E87893}" srcOrd="0" destOrd="0" parTransId="{D51F9F20-F9DA-4C65-8378-F39F67291624}" sibTransId="{AC853D57-9B0F-4264-B5B7-F20FD6A4EF04}"/>
    <dgm:cxn modelId="{B2C39649-555C-41E3-B4F9-AEB14541C103}" srcId="{8682496E-C3C3-4F50-89F1-FE2800E87893}" destId="{03D4EEB0-376E-4BEF-900A-1671E11C4BE4}" srcOrd="2" destOrd="0" parTransId="{C21A4D01-CF85-4334-9DA6-CDF8FB800375}" sibTransId="{372DD1DB-74B2-4612-B1ED-F1A7A345BDA6}"/>
    <dgm:cxn modelId="{FC90EBA2-EB84-4203-A8D2-E99DD587E9E3}" type="presOf" srcId="{62E00519-88C0-4B79-9950-09E545C279E5}" destId="{688FE399-739E-4EC2-B371-8850AE049EC2}" srcOrd="0" destOrd="0" presId="urn:microsoft.com/office/officeart/2005/8/layout/radial5"/>
    <dgm:cxn modelId="{9F571C9A-547F-492D-9C4B-89016D9B8B25}" type="presOf" srcId="{F4C1CCDF-38DA-4071-A5BD-0167AA1C52B6}" destId="{440E4CBB-BCB9-482C-A3B6-FEB22D56FD5A}" srcOrd="0" destOrd="0" presId="urn:microsoft.com/office/officeart/2005/8/layout/radial5"/>
    <dgm:cxn modelId="{24170518-77C2-4101-A4BA-00771AA9685E}" type="presOf" srcId="{03D4EEB0-376E-4BEF-900A-1671E11C4BE4}" destId="{A1DAEDF0-472A-4E35-821C-A0026A384BD5}" srcOrd="0" destOrd="0" presId="urn:microsoft.com/office/officeart/2005/8/layout/radial5"/>
    <dgm:cxn modelId="{B2C45ABB-7B2D-49A1-BBE8-CE48756BA5EC}" srcId="{8682496E-C3C3-4F50-89F1-FE2800E87893}" destId="{6134B189-B96A-4B56-8E49-1A2522F5815F}" srcOrd="6" destOrd="0" parTransId="{11A148F5-2C8F-490C-AB94-A04EF155E594}" sibTransId="{47D86B29-A915-4CA9-A35A-0827E32E8DC7}"/>
    <dgm:cxn modelId="{01B1B161-94E5-4275-9C72-E483E17413DE}" type="presOf" srcId="{028D5B3D-07E9-4BAA-B2ED-13213259C728}" destId="{F5DFDA0E-77A1-4692-A77E-CB1B5B64B558}" srcOrd="0" destOrd="0" presId="urn:microsoft.com/office/officeart/2005/8/layout/radial5"/>
    <dgm:cxn modelId="{00A322AA-B5F4-4960-8FA4-1EB5F4B9E2B5}" type="presOf" srcId="{C21A4D01-CF85-4334-9DA6-CDF8FB800375}" destId="{29EAFF7F-77F3-45AC-8ADD-3DB6AE4332B9}" srcOrd="1" destOrd="0" presId="urn:microsoft.com/office/officeart/2005/8/layout/radial5"/>
    <dgm:cxn modelId="{CF20367A-E6C9-423C-824D-EF312E8132F8}" type="presOf" srcId="{682DD2E3-9FF7-4C5D-856F-96FDBEEDF4D0}" destId="{FEA6FE55-2867-40D1-AF1D-560B8C7AEF6C}" srcOrd="1" destOrd="0" presId="urn:microsoft.com/office/officeart/2005/8/layout/radial5"/>
    <dgm:cxn modelId="{385991B7-980F-4011-BE69-1578FFA53036}" type="presOf" srcId="{3B412FCC-602E-480E-BCEA-A96A4B25C056}" destId="{9BE90C09-EE6C-4A27-B3F6-B5954DCE86BD}" srcOrd="1" destOrd="0" presId="urn:microsoft.com/office/officeart/2005/8/layout/radial5"/>
    <dgm:cxn modelId="{75D19CD6-EEF7-4A10-BFE2-D997DAFE49D4}" type="presOf" srcId="{081571B8-634E-4EEF-BE20-D6CB3CAEA6C1}" destId="{E0049E72-58F6-4868-A7FD-EA0CBEAD7D60}" srcOrd="0" destOrd="0" presId="urn:microsoft.com/office/officeart/2005/8/layout/radial5"/>
    <dgm:cxn modelId="{CA6D7D71-972D-4D56-8B80-3113397E69D6}" type="presOf" srcId="{8682496E-C3C3-4F50-89F1-FE2800E87893}" destId="{52E5E12A-82FC-4338-83BD-9E0FC390E765}" srcOrd="0" destOrd="0" presId="urn:microsoft.com/office/officeart/2005/8/layout/radial5"/>
    <dgm:cxn modelId="{E7E97A22-64A7-4D4B-87BF-161D4510B45D}" type="presOf" srcId="{63C22A9F-2EBB-4EDC-BF50-DE5BA9A1B729}" destId="{6B3B9B7D-8004-4BE5-8FF5-255EA4A1BD7F}" srcOrd="0" destOrd="0" presId="urn:microsoft.com/office/officeart/2005/8/layout/radial5"/>
    <dgm:cxn modelId="{54E52C8E-D85D-408C-B262-DE922DA7D836}" type="presOf" srcId="{4C0A1DBA-9B10-4B63-BA6F-CBCEE36DB73A}" destId="{CA523593-3C47-4EFD-929B-883FA7247420}" srcOrd="1" destOrd="0" presId="urn:microsoft.com/office/officeart/2005/8/layout/radial5"/>
    <dgm:cxn modelId="{54FBD2FC-1728-43B0-9168-F356D973A766}" type="presOf" srcId="{FA102AF7-832A-4CCF-B185-594D351E7B94}" destId="{B6701198-7B54-4A9A-BF84-A84A8955006C}" srcOrd="0" destOrd="0" presId="urn:microsoft.com/office/officeart/2005/8/layout/radial5"/>
    <dgm:cxn modelId="{24D4D87F-7DBF-4060-A307-4C110A89C4BC}" type="presOf" srcId="{4C0A1DBA-9B10-4B63-BA6F-CBCEE36DB73A}" destId="{AC1CD792-B05F-44EB-8F6E-58A1EA811F8A}" srcOrd="0" destOrd="0" presId="urn:microsoft.com/office/officeart/2005/8/layout/radial5"/>
    <dgm:cxn modelId="{49D0F02A-BB0F-4991-BFB6-44868420A667}" type="presParOf" srcId="{F5DFDA0E-77A1-4692-A77E-CB1B5B64B558}" destId="{52E5E12A-82FC-4338-83BD-9E0FC390E765}" srcOrd="0" destOrd="0" presId="urn:microsoft.com/office/officeart/2005/8/layout/radial5"/>
    <dgm:cxn modelId="{678EBACC-BAF1-4F1A-85F1-B95CB8B0923A}" type="presParOf" srcId="{F5DFDA0E-77A1-4692-A77E-CB1B5B64B558}" destId="{0B8CD490-74DE-44FB-A0FB-46C1229F14F0}" srcOrd="1" destOrd="0" presId="urn:microsoft.com/office/officeart/2005/8/layout/radial5"/>
    <dgm:cxn modelId="{D307F4A5-BD05-4662-97E5-F0FE053C3714}" type="presParOf" srcId="{0B8CD490-74DE-44FB-A0FB-46C1229F14F0}" destId="{62491849-7F11-4DB9-97AB-193C593C0CC0}" srcOrd="0" destOrd="0" presId="urn:microsoft.com/office/officeart/2005/8/layout/radial5"/>
    <dgm:cxn modelId="{A100D24F-6ED9-482A-9B03-4AAA6D0698E3}" type="presParOf" srcId="{F5DFDA0E-77A1-4692-A77E-CB1B5B64B558}" destId="{03A967C3-9F67-4C34-B9AD-DF03C73AD286}" srcOrd="2" destOrd="0" presId="urn:microsoft.com/office/officeart/2005/8/layout/radial5"/>
    <dgm:cxn modelId="{1DF0D4F3-0A99-4C9F-8777-219997EF7721}" type="presParOf" srcId="{F5DFDA0E-77A1-4692-A77E-CB1B5B64B558}" destId="{688FE399-739E-4EC2-B371-8850AE049EC2}" srcOrd="3" destOrd="0" presId="urn:microsoft.com/office/officeart/2005/8/layout/radial5"/>
    <dgm:cxn modelId="{FC5A83E7-905C-4FCA-B4B8-C1DCE2F793FB}" type="presParOf" srcId="{688FE399-739E-4EC2-B371-8850AE049EC2}" destId="{A8FF3CA7-C174-46A1-B3CF-F8258E925BD4}" srcOrd="0" destOrd="0" presId="urn:microsoft.com/office/officeart/2005/8/layout/radial5"/>
    <dgm:cxn modelId="{08220976-ECF1-4F07-8247-8956AF9282A9}" type="presParOf" srcId="{F5DFDA0E-77A1-4692-A77E-CB1B5B64B558}" destId="{B6701198-7B54-4A9A-BF84-A84A8955006C}" srcOrd="4" destOrd="0" presId="urn:microsoft.com/office/officeart/2005/8/layout/radial5"/>
    <dgm:cxn modelId="{2C236477-96BB-47EC-9BCA-F6D7B78A0AE2}" type="presParOf" srcId="{F5DFDA0E-77A1-4692-A77E-CB1B5B64B558}" destId="{1497D6C2-233A-49DD-8E60-DABC58227B1F}" srcOrd="5" destOrd="0" presId="urn:microsoft.com/office/officeart/2005/8/layout/radial5"/>
    <dgm:cxn modelId="{FB8AB1D5-3BA3-44E5-8F2B-3F614F97AEBA}" type="presParOf" srcId="{1497D6C2-233A-49DD-8E60-DABC58227B1F}" destId="{29EAFF7F-77F3-45AC-8ADD-3DB6AE4332B9}" srcOrd="0" destOrd="0" presId="urn:microsoft.com/office/officeart/2005/8/layout/radial5"/>
    <dgm:cxn modelId="{45D501C2-B00D-4A84-9D2B-A7BF61843B3E}" type="presParOf" srcId="{F5DFDA0E-77A1-4692-A77E-CB1B5B64B558}" destId="{A1DAEDF0-472A-4E35-821C-A0026A384BD5}" srcOrd="6" destOrd="0" presId="urn:microsoft.com/office/officeart/2005/8/layout/radial5"/>
    <dgm:cxn modelId="{3EA16429-57AB-4E60-A931-9E6F9B0918CA}" type="presParOf" srcId="{F5DFDA0E-77A1-4692-A77E-CB1B5B64B558}" destId="{B03D0C31-BEE0-4E62-87BD-D3EA014105C6}" srcOrd="7" destOrd="0" presId="urn:microsoft.com/office/officeart/2005/8/layout/radial5"/>
    <dgm:cxn modelId="{56FF2724-809A-4211-99CE-123F7C8BE73B}" type="presParOf" srcId="{B03D0C31-BEE0-4E62-87BD-D3EA014105C6}" destId="{FEA6FE55-2867-40D1-AF1D-560B8C7AEF6C}" srcOrd="0" destOrd="0" presId="urn:microsoft.com/office/officeart/2005/8/layout/radial5"/>
    <dgm:cxn modelId="{A82B04DB-6FAE-4259-AC87-82B1D5DA53C8}" type="presParOf" srcId="{F5DFDA0E-77A1-4692-A77E-CB1B5B64B558}" destId="{6B3B9B7D-8004-4BE5-8FF5-255EA4A1BD7F}" srcOrd="8" destOrd="0" presId="urn:microsoft.com/office/officeart/2005/8/layout/radial5"/>
    <dgm:cxn modelId="{09588806-2AF0-46CF-B291-A8ADC908C160}" type="presParOf" srcId="{F5DFDA0E-77A1-4692-A77E-CB1B5B64B558}" destId="{AC1CD792-B05F-44EB-8F6E-58A1EA811F8A}" srcOrd="9" destOrd="0" presId="urn:microsoft.com/office/officeart/2005/8/layout/radial5"/>
    <dgm:cxn modelId="{B7D54090-9B10-47B2-AC3D-42CAEA02653F}" type="presParOf" srcId="{AC1CD792-B05F-44EB-8F6E-58A1EA811F8A}" destId="{CA523593-3C47-4EFD-929B-883FA7247420}" srcOrd="0" destOrd="0" presId="urn:microsoft.com/office/officeart/2005/8/layout/radial5"/>
    <dgm:cxn modelId="{A6598F0E-7BAA-4787-A33B-996D7F71C3B6}" type="presParOf" srcId="{F5DFDA0E-77A1-4692-A77E-CB1B5B64B558}" destId="{440E4CBB-BCB9-482C-A3B6-FEB22D56FD5A}" srcOrd="10" destOrd="0" presId="urn:microsoft.com/office/officeart/2005/8/layout/radial5"/>
    <dgm:cxn modelId="{EF3FED23-7486-4DCA-959C-D1DC5433D6F0}" type="presParOf" srcId="{F5DFDA0E-77A1-4692-A77E-CB1B5B64B558}" destId="{823ED4A4-4FF6-4060-BD7C-F39DD9F3F254}" srcOrd="11" destOrd="0" presId="urn:microsoft.com/office/officeart/2005/8/layout/radial5"/>
    <dgm:cxn modelId="{51C8B37F-C00F-4CAB-90A6-C4021E0E5672}" type="presParOf" srcId="{823ED4A4-4FF6-4060-BD7C-F39DD9F3F254}" destId="{6AADBFAD-9AA3-482A-AE05-FE31B7F6874C}" srcOrd="0" destOrd="0" presId="urn:microsoft.com/office/officeart/2005/8/layout/radial5"/>
    <dgm:cxn modelId="{20901C5D-ED0B-426E-B644-49D52FBAC703}" type="presParOf" srcId="{F5DFDA0E-77A1-4692-A77E-CB1B5B64B558}" destId="{E0049E72-58F6-4868-A7FD-EA0CBEAD7D60}" srcOrd="12" destOrd="0" presId="urn:microsoft.com/office/officeart/2005/8/layout/radial5"/>
    <dgm:cxn modelId="{14A72984-6169-47A4-B497-59E36AC6FF9E}" type="presParOf" srcId="{F5DFDA0E-77A1-4692-A77E-CB1B5B64B558}" destId="{362A4D52-F956-4C27-B8C4-26B7CD63F86B}" srcOrd="13" destOrd="0" presId="urn:microsoft.com/office/officeart/2005/8/layout/radial5"/>
    <dgm:cxn modelId="{A0C8E921-AF64-4193-91B5-660DE5D12021}" type="presParOf" srcId="{362A4D52-F956-4C27-B8C4-26B7CD63F86B}" destId="{AA13BB0E-2002-41E9-822E-083FA59C7A39}" srcOrd="0" destOrd="0" presId="urn:microsoft.com/office/officeart/2005/8/layout/radial5"/>
    <dgm:cxn modelId="{D2065787-CC05-47AA-8D9F-E4353BDF3674}" type="presParOf" srcId="{F5DFDA0E-77A1-4692-A77E-CB1B5B64B558}" destId="{5E91FF57-13D8-4ECD-8460-BA8FF1D22B2C}" srcOrd="14" destOrd="0" presId="urn:microsoft.com/office/officeart/2005/8/layout/radial5"/>
    <dgm:cxn modelId="{CF726783-BE21-4058-A5A7-C8B41DA13518}" type="presParOf" srcId="{F5DFDA0E-77A1-4692-A77E-CB1B5B64B558}" destId="{B5ABC617-D75B-4B1B-B3C9-B8C04987B790}" srcOrd="15" destOrd="0" presId="urn:microsoft.com/office/officeart/2005/8/layout/radial5"/>
    <dgm:cxn modelId="{78A2579B-503F-493E-9B6D-CBC7573F1928}" type="presParOf" srcId="{B5ABC617-D75B-4B1B-B3C9-B8C04987B790}" destId="{9BE90C09-EE6C-4A27-B3F6-B5954DCE86BD}" srcOrd="0" destOrd="0" presId="urn:microsoft.com/office/officeart/2005/8/layout/radial5"/>
    <dgm:cxn modelId="{37EF1E0E-AE7F-41E4-AF20-40AB2D81F0D9}" type="presParOf" srcId="{F5DFDA0E-77A1-4692-A77E-CB1B5B64B558}" destId="{A25C95E2-3B8E-4D6F-A84A-C7F272394CBB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E12A-82FC-4338-83BD-9E0FC390E765}">
      <dsp:nvSpPr>
        <dsp:cNvPr id="0" name=""/>
        <dsp:cNvSpPr/>
      </dsp:nvSpPr>
      <dsp:spPr>
        <a:xfrm>
          <a:off x="3359094" y="1811623"/>
          <a:ext cx="1220595" cy="122059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err="1" smtClean="0">
              <a:solidFill>
                <a:schemeClr val="tx1"/>
              </a:solidFill>
            </a:rPr>
            <a:t>HBase</a:t>
          </a:r>
          <a:r>
            <a:rPr lang="en-US" altLang="zh-CN" sz="2200" kern="1200" dirty="0" smtClean="0">
              <a:solidFill>
                <a:schemeClr val="tx1"/>
              </a:solidFill>
            </a:rPr>
            <a:t> </a:t>
          </a:r>
          <a:r>
            <a:rPr lang="zh-CN" altLang="en-US" sz="2200" kern="1200" dirty="0" smtClean="0">
              <a:solidFill>
                <a:schemeClr val="tx1"/>
              </a:solidFill>
            </a:rPr>
            <a:t>场景</a:t>
          </a:r>
          <a:endParaRPr lang="zh-CN" altLang="en-US" sz="2200" kern="1200" dirty="0">
            <a:solidFill>
              <a:schemeClr val="tx1"/>
            </a:solidFill>
          </a:endParaRPr>
        </a:p>
      </dsp:txBody>
      <dsp:txXfrm>
        <a:off x="3537846" y="1990375"/>
        <a:ext cx="863091" cy="863091"/>
      </dsp:txXfrm>
    </dsp:sp>
    <dsp:sp modelId="{0B8CD490-74DE-44FB-A0FB-46C1229F14F0}">
      <dsp:nvSpPr>
        <dsp:cNvPr id="0" name=""/>
        <dsp:cNvSpPr/>
      </dsp:nvSpPr>
      <dsp:spPr>
        <a:xfrm rot="16039242">
          <a:off x="3721235" y="1234913"/>
          <a:ext cx="404636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 rot="10800000">
        <a:off x="3784768" y="1378542"/>
        <a:ext cx="283245" cy="249002"/>
      </dsp:txXfrm>
    </dsp:sp>
    <dsp:sp modelId="{03A967C3-9F67-4C34-B9AD-DF03C73AD286}">
      <dsp:nvSpPr>
        <dsp:cNvPr id="0" name=""/>
        <dsp:cNvSpPr/>
      </dsp:nvSpPr>
      <dsp:spPr>
        <a:xfrm>
          <a:off x="2913517" y="109466"/>
          <a:ext cx="1939321" cy="94031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</a:rPr>
            <a:t>数据存储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3197524" y="247172"/>
        <a:ext cx="1371307" cy="664901"/>
      </dsp:txXfrm>
    </dsp:sp>
    <dsp:sp modelId="{688FE399-739E-4EC2-B371-8850AE049EC2}">
      <dsp:nvSpPr>
        <dsp:cNvPr id="0" name=""/>
        <dsp:cNvSpPr/>
      </dsp:nvSpPr>
      <dsp:spPr>
        <a:xfrm rot="19607144">
          <a:off x="4747660" y="1374920"/>
          <a:ext cx="1007844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4757830" y="1492019"/>
        <a:ext cx="883343" cy="249002"/>
      </dsp:txXfrm>
    </dsp:sp>
    <dsp:sp modelId="{B6701198-7B54-4A9A-BF84-A84A8955006C}">
      <dsp:nvSpPr>
        <dsp:cNvPr id="0" name=""/>
        <dsp:cNvSpPr/>
      </dsp:nvSpPr>
      <dsp:spPr>
        <a:xfrm>
          <a:off x="5647151" y="325490"/>
          <a:ext cx="1852306" cy="78310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</a:rPr>
            <a:t>时序数据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5918415" y="440173"/>
        <a:ext cx="1309778" cy="553736"/>
      </dsp:txXfrm>
    </dsp:sp>
    <dsp:sp modelId="{1497D6C2-233A-49DD-8E60-DABC58227B1F}">
      <dsp:nvSpPr>
        <dsp:cNvPr id="0" name=""/>
        <dsp:cNvSpPr/>
      </dsp:nvSpPr>
      <dsp:spPr>
        <a:xfrm rot="21324141">
          <a:off x="4823300" y="2121793"/>
          <a:ext cx="595839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4823500" y="2209783"/>
        <a:ext cx="471338" cy="249002"/>
      </dsp:txXfrm>
    </dsp:sp>
    <dsp:sp modelId="{A1DAEDF0-472A-4E35-821C-A0026A384BD5}">
      <dsp:nvSpPr>
        <dsp:cNvPr id="0" name=""/>
        <dsp:cNvSpPr/>
      </dsp:nvSpPr>
      <dsp:spPr>
        <a:xfrm>
          <a:off x="5683149" y="1765648"/>
          <a:ext cx="1952592" cy="87989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</a:rPr>
            <a:t>气象数据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5969099" y="1894505"/>
        <a:ext cx="1380692" cy="622180"/>
      </dsp:txXfrm>
    </dsp:sp>
    <dsp:sp modelId="{B03D0C31-BEE0-4E62-87BD-D3EA014105C6}">
      <dsp:nvSpPr>
        <dsp:cNvPr id="0" name=""/>
        <dsp:cNvSpPr/>
      </dsp:nvSpPr>
      <dsp:spPr>
        <a:xfrm rot="1804639">
          <a:off x="4788080" y="2976840"/>
          <a:ext cx="995514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4796462" y="3028642"/>
        <a:ext cx="871013" cy="249002"/>
      </dsp:txXfrm>
    </dsp:sp>
    <dsp:sp modelId="{6B3B9B7D-8004-4BE5-8FF5-255EA4A1BD7F}">
      <dsp:nvSpPr>
        <dsp:cNvPr id="0" name=""/>
        <dsp:cNvSpPr/>
      </dsp:nvSpPr>
      <dsp:spPr>
        <a:xfrm>
          <a:off x="5683156" y="3601853"/>
          <a:ext cx="2000367" cy="78370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Cube</a:t>
          </a:r>
          <a:r>
            <a:rPr lang="zh-CN" altLang="en-US" sz="2000" kern="1200" dirty="0" smtClean="0">
              <a:solidFill>
                <a:schemeClr val="tx1"/>
              </a:solidFill>
            </a:rPr>
            <a:t>分析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5976103" y="3716624"/>
        <a:ext cx="1414473" cy="554164"/>
      </dsp:txXfrm>
    </dsp:sp>
    <dsp:sp modelId="{AC1CD792-B05F-44EB-8F6E-58A1EA811F8A}">
      <dsp:nvSpPr>
        <dsp:cNvPr id="0" name=""/>
        <dsp:cNvSpPr/>
      </dsp:nvSpPr>
      <dsp:spPr>
        <a:xfrm rot="5222151">
          <a:off x="3824196" y="3180733"/>
          <a:ext cx="390463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>
        <a:off x="3879737" y="3205242"/>
        <a:ext cx="273324" cy="249002"/>
      </dsp:txXfrm>
    </dsp:sp>
    <dsp:sp modelId="{440E4CBB-BCB9-482C-A3B6-FEB22D56FD5A}">
      <dsp:nvSpPr>
        <dsp:cNvPr id="0" name=""/>
        <dsp:cNvSpPr/>
      </dsp:nvSpPr>
      <dsp:spPr>
        <a:xfrm>
          <a:off x="3054866" y="3767005"/>
          <a:ext cx="2016669" cy="9332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>
              <a:solidFill>
                <a:schemeClr val="tx1"/>
              </a:solidFill>
            </a:rPr>
            <a:t>NewSQL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3350200" y="3903670"/>
        <a:ext cx="1426001" cy="659875"/>
      </dsp:txXfrm>
    </dsp:sp>
    <dsp:sp modelId="{823ED4A4-4FF6-4060-BD7C-F39DD9F3F254}">
      <dsp:nvSpPr>
        <dsp:cNvPr id="0" name=""/>
        <dsp:cNvSpPr/>
      </dsp:nvSpPr>
      <dsp:spPr>
        <a:xfrm rot="8920692">
          <a:off x="2408871" y="2917360"/>
          <a:ext cx="810753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 rot="10800000">
        <a:off x="2524300" y="2967999"/>
        <a:ext cx="686252" cy="249002"/>
      </dsp:txXfrm>
    </dsp:sp>
    <dsp:sp modelId="{E0049E72-58F6-4868-A7FD-EA0CBEAD7D60}">
      <dsp:nvSpPr>
        <dsp:cNvPr id="0" name=""/>
        <dsp:cNvSpPr/>
      </dsp:nvSpPr>
      <dsp:spPr>
        <a:xfrm>
          <a:off x="246557" y="3421823"/>
          <a:ext cx="2357896" cy="109626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Feeds</a:t>
          </a:r>
          <a:r>
            <a:rPr lang="zh-CN" altLang="en-US" sz="2000" kern="1200" dirty="0" smtClean="0">
              <a:solidFill>
                <a:schemeClr val="tx1"/>
              </a:solidFill>
            </a:rPr>
            <a:t>流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591863" y="3582367"/>
        <a:ext cx="1667284" cy="775173"/>
      </dsp:txXfrm>
    </dsp:sp>
    <dsp:sp modelId="{362A4D52-F956-4C27-B8C4-26B7CD63F86B}">
      <dsp:nvSpPr>
        <dsp:cNvPr id="0" name=""/>
        <dsp:cNvSpPr/>
      </dsp:nvSpPr>
      <dsp:spPr>
        <a:xfrm rot="10787958">
          <a:off x="2570387" y="2218344"/>
          <a:ext cx="557357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solidFill>
              <a:schemeClr val="tx1"/>
            </a:solidFill>
          </a:endParaRPr>
        </a:p>
      </dsp:txBody>
      <dsp:txXfrm rot="10800000">
        <a:off x="2694888" y="2301126"/>
        <a:ext cx="432856" cy="249002"/>
      </dsp:txXfrm>
    </dsp:sp>
    <dsp:sp modelId="{5E91FF57-13D8-4ECD-8460-BA8FF1D22B2C}">
      <dsp:nvSpPr>
        <dsp:cNvPr id="0" name=""/>
        <dsp:cNvSpPr/>
      </dsp:nvSpPr>
      <dsp:spPr>
        <a:xfrm>
          <a:off x="174551" y="1895738"/>
          <a:ext cx="2132960" cy="10714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</a:rPr>
            <a:t>消息、订单存储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486916" y="2052652"/>
        <a:ext cx="1508230" cy="757650"/>
      </dsp:txXfrm>
    </dsp:sp>
    <dsp:sp modelId="{B5ABC617-D75B-4B1B-B3C9-B8C04987B790}">
      <dsp:nvSpPr>
        <dsp:cNvPr id="0" name=""/>
        <dsp:cNvSpPr/>
      </dsp:nvSpPr>
      <dsp:spPr>
        <a:xfrm rot="12909699">
          <a:off x="2243753" y="1345011"/>
          <a:ext cx="982841" cy="4150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2356895" y="1463860"/>
        <a:ext cx="858340" cy="249002"/>
      </dsp:txXfrm>
    </dsp:sp>
    <dsp:sp modelId="{A25C95E2-3B8E-4D6F-A84A-C7F272394CBB}">
      <dsp:nvSpPr>
        <dsp:cNvPr id="0" name=""/>
        <dsp:cNvSpPr/>
      </dsp:nvSpPr>
      <dsp:spPr>
        <a:xfrm>
          <a:off x="318561" y="113478"/>
          <a:ext cx="2119756" cy="96664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chemeClr val="tx1"/>
              </a:solidFill>
            </a:rPr>
            <a:t>用户画像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628992" y="255040"/>
        <a:ext cx="1498894" cy="683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39750" indent="-179705" algn="l" defTabSz="1219200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899795" indent="-179705" algn="l" defTabSz="1219200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59840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1988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ZooKeeper</a:t>
            </a:r>
            <a:r>
              <a:rPr lang="zh-CN" altLang="en-US" dirty="0" smtClean="0"/>
              <a:t>为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集群中各进程提供分布式协作服务。各</a:t>
            </a:r>
            <a:r>
              <a:rPr lang="en-US" altLang="zh-CN" dirty="0" err="1" smtClean="0"/>
              <a:t>RegionServer</a:t>
            </a:r>
            <a:r>
              <a:rPr lang="zh-CN" altLang="en-US" dirty="0" smtClean="0"/>
              <a:t>将自己的信息注册到</a:t>
            </a:r>
            <a:r>
              <a:rPr lang="en-US" altLang="zh-CN" dirty="0" smtClean="0"/>
              <a:t>Zookeeper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据此感知各个</a:t>
            </a:r>
            <a:r>
              <a:rPr lang="en-US" altLang="zh-CN" dirty="0" err="1" smtClean="0"/>
              <a:t>RegionServer</a:t>
            </a:r>
            <a:r>
              <a:rPr lang="zh-CN" altLang="en-US" dirty="0" smtClean="0"/>
              <a:t>的健康状态。</a:t>
            </a:r>
            <a:endParaRPr lang="zh-CN" altLang="en-US" dirty="0" smtClean="0"/>
          </a:p>
          <a:p>
            <a:r>
              <a:rPr lang="en-US" altLang="zh-CN" dirty="0" err="1" smtClean="0"/>
              <a:t>RegionServer</a:t>
            </a:r>
            <a:r>
              <a:rPr lang="zh-CN" altLang="en-US" dirty="0" smtClean="0"/>
              <a:t>负责提供表数据读写等服务，是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的数据处理和计算单元。</a:t>
            </a:r>
            <a:r>
              <a:rPr lang="en-US" altLang="zh-CN" dirty="0" err="1" smtClean="0"/>
              <a:t>RegionServer</a:t>
            </a:r>
            <a:r>
              <a:rPr lang="zh-CN" altLang="en-US" dirty="0" smtClean="0"/>
              <a:t>一般与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集群的</a:t>
            </a:r>
            <a:r>
              <a:rPr lang="en-US" altLang="zh-CN" dirty="0" err="1" smtClean="0"/>
              <a:t>DataNode</a:t>
            </a:r>
            <a:r>
              <a:rPr lang="zh-CN" altLang="en-US" dirty="0" smtClean="0"/>
              <a:t>部署在一起，实现数据的存储功能。</a:t>
            </a:r>
            <a:endParaRPr lang="zh-CN" altLang="en-US" dirty="0" smtClean="0"/>
          </a:p>
          <a:p>
            <a:r>
              <a:rPr lang="en-US" altLang="zh-CN" dirty="0" smtClean="0"/>
              <a:t>HDFS</a:t>
            </a:r>
            <a:r>
              <a:rPr lang="zh-CN" altLang="en-US" dirty="0" smtClean="0"/>
              <a:t>为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提供高可靠的文件存储服务，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的数据全部存储在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中。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marR="0" lvl="0" indent="-179705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当随着时间的增长，业务数据不断的往</a:t>
            </a:r>
            <a:r>
              <a:rPr lang="en-US" altLang="zh-CN" smtClean="0"/>
              <a:t>HBase</a:t>
            </a:r>
            <a:r>
              <a:rPr lang="zh-CN" altLang="en-US" smtClean="0"/>
              <a:t>集群中灌入，这时</a:t>
            </a:r>
            <a:r>
              <a:rPr lang="en-US" altLang="zh-CN" smtClean="0"/>
              <a:t>HFile</a:t>
            </a:r>
            <a:r>
              <a:rPr lang="zh-CN" altLang="en-US" smtClean="0"/>
              <a:t>的数目越来越多，那么针对同样的查询，需要同时打开的文件也就可能越来越多，那么查询时延也就越来越大。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Compaction</a:t>
            </a:r>
            <a:r>
              <a:rPr lang="zh-CN" altLang="en-US" dirty="0" smtClean="0"/>
              <a:t>都会首先对该</a:t>
            </a:r>
            <a:r>
              <a:rPr lang="en-US" altLang="zh-CN" dirty="0" smtClean="0"/>
              <a:t>Store</a:t>
            </a:r>
            <a:r>
              <a:rPr lang="zh-CN" altLang="en-US" dirty="0" smtClean="0"/>
              <a:t>中所有</a:t>
            </a:r>
            <a:r>
              <a:rPr lang="en-US" altLang="zh-CN" dirty="0" err="1" smtClean="0"/>
              <a:t>HFile</a:t>
            </a:r>
            <a:r>
              <a:rPr lang="zh-CN" altLang="en-US" dirty="0" smtClean="0"/>
              <a:t>进行一一排查，排除不满足条件的部分文件：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排除当前正在执行</a:t>
            </a:r>
            <a:r>
              <a:rPr lang="en-US" altLang="zh-CN" dirty="0" smtClean="0"/>
              <a:t>compact</a:t>
            </a:r>
            <a:r>
              <a:rPr lang="zh-CN" altLang="en-US" dirty="0" smtClean="0"/>
              <a:t>的文件及其比这些文件更新的所有文件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SequenceId</a:t>
            </a:r>
            <a:r>
              <a:rPr lang="zh-CN" altLang="en-US" dirty="0" smtClean="0"/>
              <a:t>更大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排除某些过大的单个文件，如果文件大小大于</a:t>
            </a:r>
            <a:r>
              <a:rPr lang="en-US" altLang="zh-CN" dirty="0" err="1" smtClean="0"/>
              <a:t>hbase.hzstore.compaction.max.size</a:t>
            </a:r>
            <a:r>
              <a:rPr lang="en-US" altLang="zh-CN" dirty="0" smtClean="0"/>
              <a:t>( </a:t>
            </a:r>
            <a:r>
              <a:rPr lang="zh-CN" altLang="en-US" dirty="0" smtClean="0"/>
              <a:t>默认</a:t>
            </a:r>
            <a:r>
              <a:rPr lang="en-US" altLang="zh-CN" dirty="0" smtClean="0"/>
              <a:t>Long</a:t>
            </a:r>
            <a:r>
              <a:rPr lang="zh-CN" altLang="en-US" dirty="0" smtClean="0"/>
              <a:t>最大值 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，则被排除，否则会产生大量</a:t>
            </a:r>
            <a:r>
              <a:rPr lang="en-US" altLang="zh-CN" dirty="0" smtClean="0"/>
              <a:t>IO</a:t>
            </a:r>
            <a:r>
              <a:rPr lang="zh-CN" altLang="en-US" dirty="0" smtClean="0"/>
              <a:t>消耗。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经过排除的文件称为候选文件，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接下来会再判断是否满足</a:t>
            </a:r>
            <a:r>
              <a:rPr lang="en-US" altLang="zh-CN" dirty="0" smtClean="0"/>
              <a:t>major compaction</a:t>
            </a:r>
            <a:r>
              <a:rPr lang="zh-CN" altLang="en-US" dirty="0" smtClean="0"/>
              <a:t>条件，如果满足，就会选择全部文件进行合并。判断条件有下面三条，只要满足其中一条就会执行</a:t>
            </a:r>
            <a:r>
              <a:rPr lang="en-US" altLang="zh-CN" dirty="0" smtClean="0"/>
              <a:t>major compaction</a:t>
            </a:r>
            <a:r>
              <a:rPr lang="zh-CN" altLang="en-US" dirty="0" smtClean="0"/>
              <a:t>：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用户强制执行</a:t>
            </a:r>
            <a:r>
              <a:rPr lang="en-US" altLang="zh-CN" dirty="0" smtClean="0"/>
              <a:t>major compaction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长时间没有进行</a:t>
            </a:r>
            <a:r>
              <a:rPr lang="en-US" altLang="zh-CN" dirty="0" smtClean="0"/>
              <a:t>compact(</a:t>
            </a:r>
            <a:r>
              <a:rPr lang="en-US" altLang="zh-CN" dirty="0" err="1" smtClean="0"/>
              <a:t>CompactionChecker</a:t>
            </a:r>
            <a:r>
              <a:rPr lang="zh-CN" altLang="en-US" dirty="0" smtClean="0"/>
              <a:t>的判断条件</a:t>
            </a:r>
            <a:r>
              <a:rPr lang="en-US" altLang="zh-CN" dirty="0" smtClean="0"/>
              <a:t>2)</a:t>
            </a:r>
            <a:r>
              <a:rPr lang="zh-CN" altLang="en-US" dirty="0" smtClean="0"/>
              <a:t>且候选文件数小于</a:t>
            </a:r>
            <a:r>
              <a:rPr lang="en-US" altLang="zh-CN" dirty="0" err="1" smtClean="0"/>
              <a:t>hbase.hstore.compaction.max</a:t>
            </a:r>
            <a:r>
              <a:rPr lang="en-US" altLang="zh-CN" dirty="0" smtClean="0"/>
              <a:t>(</a:t>
            </a:r>
            <a:r>
              <a:rPr lang="zh-CN" altLang="en-US" dirty="0" smtClean="0"/>
              <a:t>默认</a:t>
            </a:r>
            <a:r>
              <a:rPr lang="en-US" altLang="zh-CN" dirty="0" smtClean="0"/>
              <a:t>10)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Store</a:t>
            </a:r>
            <a:r>
              <a:rPr lang="zh-CN" altLang="en-US" dirty="0" smtClean="0"/>
              <a:t>中含有</a:t>
            </a:r>
            <a:r>
              <a:rPr lang="en-US" altLang="zh-CN" dirty="0" smtClean="0"/>
              <a:t>Reference</a:t>
            </a:r>
            <a:r>
              <a:rPr lang="zh-CN" altLang="en-US" dirty="0" smtClean="0"/>
              <a:t>文件，</a:t>
            </a:r>
            <a:r>
              <a:rPr lang="en-US" altLang="zh-CN" dirty="0" smtClean="0"/>
              <a:t>Reference</a:t>
            </a:r>
            <a:r>
              <a:rPr lang="zh-CN" altLang="en-US" dirty="0" smtClean="0"/>
              <a:t>文件是</a:t>
            </a:r>
            <a:r>
              <a:rPr lang="en-US" altLang="zh-CN" dirty="0" smtClean="0"/>
              <a:t>split region</a:t>
            </a:r>
            <a:r>
              <a:rPr lang="zh-CN" altLang="en-US" dirty="0" smtClean="0"/>
              <a:t>产生的临时文件，只是简单的引用文件，一般必须在</a:t>
            </a:r>
            <a:r>
              <a:rPr lang="en-US" altLang="zh-CN" dirty="0" smtClean="0"/>
              <a:t>compact</a:t>
            </a:r>
            <a:r>
              <a:rPr lang="zh-CN" altLang="en-US" dirty="0" smtClean="0"/>
              <a:t>过程中删除。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如果不满足</a:t>
            </a:r>
            <a:r>
              <a:rPr lang="en-US" altLang="zh-CN" dirty="0" smtClean="0"/>
              <a:t>major compaction</a:t>
            </a:r>
            <a:r>
              <a:rPr lang="zh-CN" altLang="en-US" dirty="0" smtClean="0"/>
              <a:t>条件，就必然为</a:t>
            </a:r>
            <a:r>
              <a:rPr lang="en-US" altLang="zh-CN" dirty="0" smtClean="0"/>
              <a:t>minor compaction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不存在： 如果</a:t>
            </a:r>
            <a:r>
              <a:rPr lang="en-US" altLang="zh-CN" smtClean="0"/>
              <a:t>Bloom</a:t>
            </a:r>
            <a:r>
              <a:rPr lang="zh-CN" altLang="en-US" smtClean="0"/>
              <a:t>判断数据不存在，那么数据肯定是不存在的；如果判断结果为数据存在，那么有可能是错误的</a:t>
            </a:r>
            <a:endParaRPr lang="en-US" altLang="zh-CN" smtClean="0"/>
          </a:p>
          <a:p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lvl="0" indent="-1809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dirty="0" smtClean="0"/>
              <a:t>答案：</a:t>
            </a:r>
            <a:r>
              <a:rPr lang="en-US" altLang="zh-CN" dirty="0" smtClean="0"/>
              <a:t>D   </a:t>
            </a:r>
            <a:r>
              <a:rPr lang="zh-CN" altLang="en-US" sz="1100" dirty="0" smtClean="0"/>
              <a:t>单元格中存储的数据没有数据类型，总被视为字节数组</a:t>
            </a:r>
            <a:r>
              <a:rPr lang="en-US" altLang="zh-CN" sz="1100" dirty="0" smtClean="0"/>
              <a:t>byte[]</a:t>
            </a:r>
            <a:endParaRPr lang="en-US" altLang="zh-CN" sz="11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该胶片首先简单介绍了</a:t>
            </a:r>
            <a:r>
              <a:rPr lang="en-US" altLang="zh-CN" smtClean="0"/>
              <a:t>HBase</a:t>
            </a:r>
            <a:r>
              <a:rPr lang="zh-CN" altLang="en-US" smtClean="0"/>
              <a:t>，和它的使用场景，产品定位，然后介绍了数据库的一些数据存储知识，</a:t>
            </a:r>
            <a:r>
              <a:rPr lang="en-US" altLang="zh-CN" smtClean="0"/>
              <a:t>keyvalue</a:t>
            </a:r>
            <a:r>
              <a:rPr lang="zh-CN" altLang="en-US" smtClean="0"/>
              <a:t>（这一块是通用的，属于基础知识，并不</a:t>
            </a:r>
            <a:r>
              <a:rPr lang="en-US" altLang="zh-CN" smtClean="0"/>
              <a:t>HBase</a:t>
            </a:r>
            <a:r>
              <a:rPr lang="zh-CN" altLang="en-US" smtClean="0"/>
              <a:t>专有），接着从服务分别介绍了</a:t>
            </a:r>
            <a:r>
              <a:rPr lang="en-US" altLang="zh-CN" smtClean="0"/>
              <a:t>RegionServer</a:t>
            </a:r>
            <a:r>
              <a:rPr lang="zh-CN" altLang="en-US" smtClean="0"/>
              <a:t>，</a:t>
            </a:r>
            <a:r>
              <a:rPr lang="en-US" altLang="zh-CN" smtClean="0"/>
              <a:t>HMaster</a:t>
            </a:r>
            <a:r>
              <a:rPr lang="zh-CN" altLang="en-US" smtClean="0"/>
              <a:t>，</a:t>
            </a:r>
            <a:r>
              <a:rPr lang="en-US" altLang="zh-CN" smtClean="0"/>
              <a:t>Zookeeper</a:t>
            </a:r>
            <a:r>
              <a:rPr lang="zh-CN" altLang="en-US" smtClean="0"/>
              <a:t>，在介绍的期间实际上也是在介绍</a:t>
            </a:r>
            <a:r>
              <a:rPr lang="en-US" altLang="zh-CN" smtClean="0"/>
              <a:t>HBase</a:t>
            </a:r>
            <a:r>
              <a:rPr lang="zh-CN" altLang="en-US" smtClean="0"/>
              <a:t>的数据流程，接着就介绍</a:t>
            </a:r>
            <a:r>
              <a:rPr lang="en-US" altLang="zh-CN" smtClean="0"/>
              <a:t>HBase</a:t>
            </a:r>
            <a:r>
              <a:rPr lang="zh-CN" altLang="en-US" smtClean="0"/>
              <a:t>的数据写入和读取流程，最后介绍了</a:t>
            </a:r>
            <a:r>
              <a:rPr lang="en-US" altLang="zh-CN" smtClean="0"/>
              <a:t>FusionInsight</a:t>
            </a:r>
            <a:r>
              <a:rPr lang="zh-CN" altLang="en-US" smtClean="0"/>
              <a:t>中</a:t>
            </a:r>
            <a:r>
              <a:rPr lang="en-US" altLang="zh-CN" smtClean="0"/>
              <a:t>HBase</a:t>
            </a:r>
            <a:r>
              <a:rPr lang="zh-CN" altLang="en-US" smtClean="0"/>
              <a:t>的一些增强特性。</a:t>
            </a:r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答案：</a:t>
            </a:r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大表：</a:t>
            </a:r>
            <a:r>
              <a:rPr lang="en-US" altLang="zh-CN" dirty="0" err="1" smtClean="0"/>
              <a:t>bigtable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BigTable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是一个疏松的分布式的持久的多维排序的</a:t>
            </a:r>
            <a:r>
              <a:rPr lang="en-US" altLang="zh-CN" dirty="0" smtClean="0"/>
              <a:t>map</a:t>
            </a:r>
            <a:r>
              <a:rPr lang="zh-CN" altLang="en-US" dirty="0" smtClean="0"/>
              <a:t>，这个</a:t>
            </a:r>
            <a:r>
              <a:rPr lang="en-US" altLang="zh-CN" dirty="0" smtClean="0"/>
              <a:t>map</a:t>
            </a:r>
            <a:r>
              <a:rPr lang="zh-CN" altLang="en-US" dirty="0" smtClean="0"/>
              <a:t>有行健、列键和时间戳索引，每一个值都是连续的</a:t>
            </a:r>
            <a:r>
              <a:rPr lang="en-US" altLang="zh-CN" dirty="0" smtClean="0"/>
              <a:t>byte</a:t>
            </a:r>
            <a:r>
              <a:rPr lang="zh-CN" altLang="en-US" dirty="0" smtClean="0"/>
              <a:t>数组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Zookeeper </a:t>
            </a:r>
            <a:r>
              <a:rPr lang="zh-CN" altLang="en-US" dirty="0" smtClean="0"/>
              <a:t>作用有三点：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、分布式锁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、事件监控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、存储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Region Server</a:t>
            </a:r>
            <a:r>
              <a:rPr lang="zh-CN" altLang="en-US" dirty="0" smtClean="0"/>
              <a:t>数据，充当微型数据库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en-US" altLang="zh-CN" dirty="0" smtClean="0"/>
              <a:t> </a:t>
            </a:r>
            <a:r>
              <a:rPr lang="zh-CN" altLang="en-US" dirty="0" smtClean="0"/>
              <a:t>：兼容结构化</a:t>
            </a:r>
            <a:r>
              <a:rPr lang="en-US" altLang="zh-CN" dirty="0" smtClean="0"/>
              <a:t>/</a:t>
            </a:r>
            <a:r>
              <a:rPr lang="zh-CN" altLang="en-US" dirty="0" smtClean="0"/>
              <a:t>非结构化数据，容量大，高并发，低时延，低成本的数据库</a:t>
            </a:r>
            <a:endParaRPr lang="en-US" altLang="zh-CN" dirty="0" smtClean="0"/>
          </a:p>
          <a:p>
            <a:pPr>
              <a:lnSpc>
                <a:spcPct val="80000"/>
              </a:lnSpc>
            </a:pPr>
            <a:r>
              <a:rPr lang="en-US" altLang="zh-CN" sz="1100" dirty="0" err="1" smtClean="0"/>
              <a:t>HBase</a:t>
            </a:r>
            <a:r>
              <a:rPr lang="zh-CN" altLang="en-US" sz="1100" dirty="0" smtClean="0"/>
              <a:t>与传统的关系数据库的区别主要体现在以下几个方面：</a:t>
            </a:r>
            <a:endParaRPr lang="zh-CN" altLang="en-US" sz="1100" dirty="0" smtClean="0"/>
          </a:p>
          <a:p>
            <a:pPr lvl="1">
              <a:lnSpc>
                <a:spcPct val="80000"/>
              </a:lnSpc>
            </a:pPr>
            <a:r>
              <a:rPr lang="zh-CN" altLang="en-US" sz="1100" dirty="0" smtClean="0"/>
              <a:t>数据索引：关系数据库通常可以针对不同列构建复杂的多个索引，以提高数据访问性能。</a:t>
            </a:r>
            <a:r>
              <a:rPr lang="en-US" altLang="zh-CN" sz="1100" dirty="0" err="1" smtClean="0"/>
              <a:t>HBase</a:t>
            </a:r>
            <a:r>
              <a:rPr lang="zh-CN" altLang="en-US" sz="1100" dirty="0" smtClean="0"/>
              <a:t>只有一个索引</a:t>
            </a:r>
            <a:r>
              <a:rPr lang="en-US" altLang="zh-CN" sz="1100" dirty="0" smtClean="0"/>
              <a:t>——</a:t>
            </a:r>
            <a:r>
              <a:rPr lang="zh-CN" altLang="en-US" sz="1100" dirty="0" smtClean="0"/>
              <a:t>行键，通过巧妙的设计，</a:t>
            </a:r>
            <a:r>
              <a:rPr lang="en-US" altLang="zh-CN" sz="1100" dirty="0" err="1" smtClean="0"/>
              <a:t>HBase</a:t>
            </a:r>
            <a:r>
              <a:rPr lang="zh-CN" altLang="en-US" sz="1100" dirty="0" smtClean="0"/>
              <a:t>中的所有访问方法，或者通过行键访问，或者通过行键扫描，从而使得整个系统不会慢下来</a:t>
            </a:r>
            <a:endParaRPr lang="zh-CN" altLang="en-US" sz="1100" dirty="0" smtClean="0"/>
          </a:p>
          <a:p>
            <a:pPr lvl="1">
              <a:lnSpc>
                <a:spcPct val="80000"/>
              </a:lnSpc>
            </a:pPr>
            <a:r>
              <a:rPr lang="zh-CN" altLang="en-US" sz="1100" dirty="0" smtClean="0"/>
              <a:t>数据维护：在关系数据库中，更新操作会用最新的当前值去替换记录中原来的旧值，旧值被覆盖后就不会存在。而在</a:t>
            </a:r>
            <a:r>
              <a:rPr lang="en-US" altLang="zh-CN" sz="1100" dirty="0" err="1" smtClean="0"/>
              <a:t>HBase</a:t>
            </a:r>
            <a:r>
              <a:rPr lang="zh-CN" altLang="en-US" sz="1100" dirty="0" smtClean="0"/>
              <a:t>中执行更新操作时，并不会删除数据旧的版本，而是生成一个新的版本，旧有的版本仍然保留</a:t>
            </a:r>
            <a:endParaRPr lang="zh-CN" altLang="en-US" sz="1100" dirty="0" smtClean="0"/>
          </a:p>
          <a:p>
            <a:pPr lvl="1">
              <a:lnSpc>
                <a:spcPct val="80000"/>
              </a:lnSpc>
            </a:pPr>
            <a:r>
              <a:rPr lang="zh-CN" altLang="en-US" sz="1100" dirty="0" smtClean="0"/>
              <a:t>可伸缩性：关系数据库很难实现横向扩展，纵向扩展的空间也比较有限。相反，</a:t>
            </a:r>
            <a:r>
              <a:rPr lang="en-US" altLang="zh-CN" sz="1100" dirty="0" err="1" smtClean="0"/>
              <a:t>HBase</a:t>
            </a:r>
            <a:r>
              <a:rPr lang="zh-CN" altLang="en-US" sz="1100" dirty="0" smtClean="0"/>
              <a:t>和</a:t>
            </a:r>
            <a:r>
              <a:rPr lang="en-US" altLang="zh-CN" sz="1100" dirty="0" err="1" smtClean="0"/>
              <a:t>BigTable</a:t>
            </a:r>
            <a:r>
              <a:rPr lang="zh-CN" altLang="en-US" sz="1100" dirty="0" smtClean="0"/>
              <a:t>这些分布式数据库就是为了实现灵活的水平扩展而开发的，能够轻易地通过在集群中增加或者减少硬件数量来实现性能的伸缩</a:t>
            </a:r>
            <a:endParaRPr lang="zh-CN" altLang="en-US" sz="1100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对象存储：</a:t>
            </a:r>
            <a:r>
              <a:rPr lang="en-US" altLang="zh-CN" dirty="0" smtClean="0"/>
              <a:t>1B~100M </a:t>
            </a:r>
            <a:r>
              <a:rPr lang="zh-CN" altLang="en-US" dirty="0" smtClean="0"/>
              <a:t>对象存储（图片、网页、文本、新闻）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海量存储</a:t>
            </a:r>
            <a:endParaRPr lang="en-US" altLang="zh-CN" dirty="0" smtClean="0"/>
          </a:p>
          <a:p>
            <a:r>
              <a:rPr lang="zh-CN" altLang="en-US" dirty="0" smtClean="0"/>
              <a:t>时序数据：时间序列数据（传感器、监控数据、股票</a:t>
            </a:r>
            <a:r>
              <a:rPr lang="en-US" altLang="zh-CN" dirty="0" smtClean="0"/>
              <a:t>K</a:t>
            </a:r>
            <a:r>
              <a:rPr lang="zh-CN" altLang="en-US" dirty="0" smtClean="0"/>
              <a:t>线）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高并发</a:t>
            </a:r>
            <a:r>
              <a:rPr lang="en-US" altLang="zh-CN" dirty="0" smtClean="0"/>
              <a:t>/</a:t>
            </a:r>
            <a:r>
              <a:rPr lang="zh-CN" altLang="en-US" dirty="0" smtClean="0"/>
              <a:t>海量存储</a:t>
            </a:r>
            <a:endParaRPr lang="en-US" altLang="zh-CN" dirty="0" smtClean="0"/>
          </a:p>
          <a:p>
            <a:r>
              <a:rPr lang="zh-CN" altLang="en-US" dirty="0" smtClean="0"/>
              <a:t>气象数据：卫星轨道、气象数据</a:t>
            </a:r>
            <a:r>
              <a:rPr lang="en-US" altLang="zh-CN" dirty="0" smtClean="0"/>
              <a:t> —— </a:t>
            </a:r>
            <a:r>
              <a:rPr lang="zh-CN" altLang="en-US" dirty="0" smtClean="0"/>
              <a:t>高并发</a:t>
            </a:r>
            <a:r>
              <a:rPr lang="en-US" altLang="zh-CN" dirty="0" smtClean="0"/>
              <a:t>/</a:t>
            </a:r>
            <a:r>
              <a:rPr lang="zh-CN" altLang="en-US" dirty="0" smtClean="0"/>
              <a:t>海量存储</a:t>
            </a:r>
            <a:endParaRPr lang="en-US" altLang="zh-CN" dirty="0" smtClean="0"/>
          </a:p>
          <a:p>
            <a:pPr lvl="0"/>
            <a:r>
              <a:rPr lang="en-US" altLang="zh-CN" dirty="0" smtClean="0"/>
              <a:t>Cube</a:t>
            </a:r>
            <a:r>
              <a:rPr lang="zh-CN" altLang="en-US" dirty="0" smtClean="0"/>
              <a:t>分析：实时报表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高并发</a:t>
            </a:r>
            <a:r>
              <a:rPr lang="en-US" altLang="zh-CN" dirty="0" smtClean="0"/>
              <a:t>/</a:t>
            </a:r>
            <a:r>
              <a:rPr lang="zh-CN" altLang="en-US" dirty="0" smtClean="0"/>
              <a:t>海量存储</a:t>
            </a:r>
            <a:endParaRPr lang="en-US" altLang="zh-CN" dirty="0" smtClean="0"/>
          </a:p>
          <a:p>
            <a:r>
              <a:rPr lang="en-US" altLang="zh-CN" dirty="0" err="1" smtClean="0"/>
              <a:t>NewSQL</a:t>
            </a:r>
            <a:r>
              <a:rPr lang="zh-CN" altLang="en-US" dirty="0" smtClean="0"/>
              <a:t>：元数据库、索引查询 </a:t>
            </a:r>
            <a:r>
              <a:rPr lang="en-US" altLang="zh-CN" dirty="0" smtClean="0"/>
              <a:t>—— SQL</a:t>
            </a:r>
            <a:r>
              <a:rPr lang="zh-CN" altLang="en-US" dirty="0" smtClean="0"/>
              <a:t>、二级索引、动态列</a:t>
            </a:r>
            <a:endParaRPr lang="en-US" altLang="zh-CN" dirty="0" smtClean="0"/>
          </a:p>
          <a:p>
            <a:r>
              <a:rPr lang="en-US" altLang="zh-CN" dirty="0" smtClean="0"/>
              <a:t>Feeds</a:t>
            </a:r>
            <a:r>
              <a:rPr lang="zh-CN" altLang="en-US" dirty="0" smtClean="0"/>
              <a:t>流：朋友圈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高并发请求</a:t>
            </a:r>
            <a:endParaRPr lang="en-US" altLang="zh-CN" dirty="0" smtClean="0"/>
          </a:p>
          <a:p>
            <a:r>
              <a:rPr lang="zh-CN" altLang="en-US" dirty="0" smtClean="0"/>
              <a:t>消息</a:t>
            </a:r>
            <a:r>
              <a:rPr lang="en-US" altLang="zh-CN" dirty="0" smtClean="0"/>
              <a:t>/</a:t>
            </a:r>
            <a:r>
              <a:rPr lang="zh-CN" altLang="en-US" dirty="0" smtClean="0"/>
              <a:t>订单存储：聊天信息、订单</a:t>
            </a:r>
            <a:r>
              <a:rPr lang="en-US" altLang="zh-CN" dirty="0" smtClean="0"/>
              <a:t>/</a:t>
            </a:r>
            <a:r>
              <a:rPr lang="zh-CN" altLang="en-US" dirty="0" smtClean="0"/>
              <a:t>保存存储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强同步 海量数据</a:t>
            </a:r>
            <a:endParaRPr lang="en-US" altLang="zh-CN" dirty="0" smtClean="0"/>
          </a:p>
          <a:p>
            <a:r>
              <a:rPr lang="zh-CN" altLang="en-US" dirty="0" smtClean="0"/>
              <a:t>用户画像：用户特征存储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万列稀疏矩阵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兼容结构化</a:t>
            </a:r>
            <a:r>
              <a:rPr lang="en-US" altLang="zh-CN" dirty="0" smtClean="0"/>
              <a:t>/</a:t>
            </a:r>
            <a:r>
              <a:rPr lang="zh-CN" altLang="en-US" dirty="0" smtClean="0"/>
              <a:t>非结构化数据，数据存储容量大，高并发，低时延，低成本的数据库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6238" y="768350"/>
            <a:ext cx="6346825" cy="35702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 userDrawn="1"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 userDrawn="1"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封面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04900"/>
            <a:ext cx="1219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54" y="5265204"/>
            <a:ext cx="1072800" cy="1093042"/>
          </a:xfrm>
          <a:prstGeom prst="rect">
            <a:avLst/>
          </a:prstGeom>
        </p:spPr>
      </p:pic>
      <p:sp>
        <p:nvSpPr>
          <p:cNvPr id="1414185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1233488"/>
            <a:ext cx="10465330" cy="2482850"/>
          </a:xfrm>
          <a:ln algn="ctr"/>
        </p:spPr>
        <p:txBody>
          <a:bodyPr lIns="87802" tIns="43901" rIns="87802" bIns="43901"/>
          <a:lstStyle>
            <a:lvl1pPr algn="l" defTabSz="784225" eaLnBrk="0" hangingPunct="0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10265828" y="4094164"/>
            <a:ext cx="1338784" cy="265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15" tIns="40059" rIns="80115" bIns="40059">
            <a:spAutoFit/>
          </a:bodyPr>
          <a:lstStyle/>
          <a:p>
            <a:pPr defTabSz="801370" eaLnBrk="0" fontAlgn="base" hangingPunct="0">
              <a:defRPr/>
            </a:pPr>
            <a:r>
              <a:rPr lang="en-US" altLang="zh-CN" sz="1200" dirty="0">
                <a:solidFill>
                  <a:schemeClr val="bg1"/>
                </a:solidFill>
                <a:ea typeface="MS PGothic" panose="020B0600070205080204" pitchFamily="34" charset="-128"/>
              </a:rPr>
              <a:t>www.huawei.com</a:t>
            </a:r>
            <a:endParaRPr lang="en-US" altLang="zh-CN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007533" y="6088128"/>
            <a:ext cx="3821423" cy="32710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/>
            <a:r>
              <a:rPr lang="zh-CN" altLang="en-US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版权所有</a:t>
            </a:r>
            <a:r>
              <a:rPr lang="en-US" altLang="zh-CN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 © </a:t>
            </a:r>
            <a:r>
              <a:rPr lang="zh-CN" altLang="en-US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浙江华为通信技术有限公司</a:t>
            </a:r>
            <a:r>
              <a:rPr lang="en-US" altLang="zh-CN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 </a:t>
            </a:r>
            <a:endParaRPr lang="en-US" altLang="zh-CN" sz="1600" b="1" i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603726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2019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Arial" panose="020B060402020209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 userDrawn="1"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汪孟德</a:t>
            </a:r>
            <a:r>
              <a:rPr lang="en-US" altLang="zh-CN" dirty="0" smtClean="0"/>
              <a:t>/wwx711842</a:t>
            </a:r>
            <a:endParaRPr lang="zh-CN" altLang="en-US" dirty="0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2020.03.12</a:t>
            </a:r>
            <a:endParaRPr lang="zh-CN" altLang="en-US" dirty="0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黄浩洋</a:t>
            </a:r>
            <a:r>
              <a:rPr lang="en-US" altLang="zh-CN" dirty="0" smtClean="0"/>
              <a:t>/hwx690472</a:t>
            </a:r>
            <a:endParaRPr lang="zh-CN" altLang="en-US" dirty="0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优化</a:t>
            </a:r>
            <a:endParaRPr lang="zh-CN" altLang="en-US" dirty="0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简单来说，应用程序是以表的方式在</a:t>
            </a:r>
            <a:r>
              <a:rPr lang="en-US" altLang="zh-CN" dirty="0" err="1"/>
              <a:t>HBase</a:t>
            </a:r>
            <a:r>
              <a:rPr lang="zh-CN" altLang="en-US" dirty="0"/>
              <a:t>存储数据的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表</a:t>
            </a:r>
            <a:r>
              <a:rPr lang="zh-CN" altLang="en-US" dirty="0"/>
              <a:t>是由行和列构成的，所有的列是从属于某一个列族的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行</a:t>
            </a:r>
            <a:r>
              <a:rPr lang="zh-CN" altLang="en-US" dirty="0"/>
              <a:t>和列的交叉点称之为</a:t>
            </a:r>
            <a:r>
              <a:rPr lang="en-US" altLang="zh-CN" dirty="0" err="1"/>
              <a:t>cell,cell</a:t>
            </a:r>
            <a:r>
              <a:rPr lang="zh-CN" altLang="en-US" dirty="0"/>
              <a:t>是版本化的。</a:t>
            </a:r>
            <a:r>
              <a:rPr lang="en-US" altLang="zh-CN" dirty="0"/>
              <a:t>cell</a:t>
            </a:r>
            <a:r>
              <a:rPr lang="zh-CN" altLang="en-US" dirty="0"/>
              <a:t>的内容是不可分割的字节数组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表的行键也是一段字节数组，所以任何东西都可以保存进去，不论是字符串或者数字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err="1" smtClean="0"/>
              <a:t>HBase</a:t>
            </a:r>
            <a:r>
              <a:rPr lang="zh-CN" altLang="en-US" dirty="0"/>
              <a:t>的表是按</a:t>
            </a:r>
            <a:r>
              <a:rPr lang="en-US" altLang="zh-CN" dirty="0"/>
              <a:t>key</a:t>
            </a:r>
            <a:r>
              <a:rPr lang="zh-CN" altLang="en-US" dirty="0"/>
              <a:t>排序的，排序</a:t>
            </a:r>
            <a:r>
              <a:rPr lang="zh-CN" altLang="en-US" dirty="0" smtClean="0"/>
              <a:t>方式是针对</a:t>
            </a:r>
            <a:r>
              <a:rPr lang="zh-CN" altLang="en-US" dirty="0"/>
              <a:t>字节的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所有</a:t>
            </a:r>
            <a:r>
              <a:rPr lang="zh-CN" altLang="en-US" dirty="0"/>
              <a:t>的表都必须要有主键</a:t>
            </a:r>
            <a:r>
              <a:rPr lang="en-US" altLang="zh-CN" dirty="0"/>
              <a:t>-key.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表结构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1631950" y="1233488"/>
            <a:ext cx="10560050" cy="4679950"/>
          </a:xfrm>
        </p:spPr>
        <p:txBody>
          <a:bodyPr/>
          <a:lstStyle/>
          <a:p>
            <a:endParaRPr lang="zh-CN" altLang="en-US" sz="2400" dirty="0"/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7226" y="2575132"/>
          <a:ext cx="7846142" cy="195753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72156"/>
                <a:gridCol w="1888567"/>
                <a:gridCol w="2163097"/>
                <a:gridCol w="1622322"/>
              </a:tblGrid>
              <a:tr h="370840"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Info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age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gender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20200301</a:t>
                      </a:r>
                      <a:endParaRPr lang="zh-CN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male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79"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20200302</a:t>
                      </a:r>
                      <a:endParaRPr lang="zh-CN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Jack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20200303</a:t>
                      </a:r>
                      <a:endParaRPr lang="zh-CN" altLang="en-US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Lily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female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直接箭头连接符 8"/>
          <p:cNvCxnSpPr/>
          <p:nvPr/>
        </p:nvCxnSpPr>
        <p:spPr>
          <a:xfrm flipV="1">
            <a:off x="5142271" y="4285062"/>
            <a:ext cx="324465" cy="899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304503" y="3509645"/>
            <a:ext cx="4016687" cy="1768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142271" y="3897353"/>
            <a:ext cx="2163097" cy="1380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801033" y="2242390"/>
            <a:ext cx="0" cy="789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660313" y="1847528"/>
            <a:ext cx="0" cy="7897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1333316" y="3414532"/>
            <a:ext cx="1034620" cy="252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1297858" y="3854800"/>
            <a:ext cx="11728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333316" y="4009431"/>
            <a:ext cx="1034620" cy="275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9115118" y="3634860"/>
            <a:ext cx="810756" cy="24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male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205616" y="3854800"/>
            <a:ext cx="970280" cy="29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female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7996248" y="3854801"/>
            <a:ext cx="1118870" cy="126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8264013" y="4147246"/>
            <a:ext cx="941603" cy="113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600932" y="4362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7996248" y="4583230"/>
            <a:ext cx="4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t1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8563568" y="480943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t2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904270" y="52602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单元格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558452" y="36316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行键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5593284" y="19041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列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7365242" y="14991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列族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6605769" y="5097504"/>
            <a:ext cx="366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该单元格有两个时间戳</a:t>
            </a:r>
            <a:r>
              <a:rPr lang="en-US" altLang="zh-CN" dirty="0" smtClean="0"/>
              <a:t>t1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t2,</a:t>
            </a:r>
            <a:r>
              <a:rPr lang="zh-CN" altLang="en-US" dirty="0" smtClean="0"/>
              <a:t>每个</a:t>
            </a:r>
            <a:endParaRPr lang="en-US" altLang="zh-CN" dirty="0" smtClean="0"/>
          </a:p>
          <a:p>
            <a:r>
              <a:rPr lang="zh-CN" altLang="en-US" dirty="0"/>
              <a:t>时间</a:t>
            </a:r>
            <a:r>
              <a:rPr lang="zh-CN" altLang="en-US" dirty="0" smtClean="0"/>
              <a:t>戳对应一个数据版本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表结构 </a:t>
            </a:r>
            <a:r>
              <a:rPr lang="en-US" altLang="zh-CN" dirty="0" smtClean="0"/>
              <a:t>- 2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/>
              <a:t>表：</a:t>
            </a:r>
            <a:r>
              <a:rPr lang="en-US" altLang="zh-CN" sz="2400" dirty="0" err="1"/>
              <a:t>HBase</a:t>
            </a:r>
            <a:r>
              <a:rPr lang="zh-CN" altLang="en-US" sz="2400" dirty="0"/>
              <a:t>采用表来组织数据，表由行和列组成，列划分为若干个列</a:t>
            </a:r>
            <a:r>
              <a:rPr lang="zh-CN" altLang="en-US" sz="2400" dirty="0" smtClean="0"/>
              <a:t>族</a:t>
            </a:r>
            <a:endParaRPr lang="en-US" altLang="zh-CN" sz="2400" dirty="0" smtClean="0"/>
          </a:p>
          <a:p>
            <a:r>
              <a:rPr lang="zh-CN" altLang="en-US" sz="2400" dirty="0"/>
              <a:t>行：每个</a:t>
            </a:r>
            <a:r>
              <a:rPr lang="en-US" altLang="zh-CN" sz="2400" dirty="0" err="1"/>
              <a:t>HBase</a:t>
            </a:r>
            <a:r>
              <a:rPr lang="zh-CN" altLang="en-US" sz="2400" dirty="0"/>
              <a:t>表都由若干行组成，每个行由行键（</a:t>
            </a:r>
            <a:r>
              <a:rPr lang="en-US" altLang="zh-CN" sz="2400" dirty="0"/>
              <a:t>row key</a:t>
            </a:r>
            <a:r>
              <a:rPr lang="zh-CN" altLang="en-US" sz="2400" dirty="0"/>
              <a:t>）来标识。</a:t>
            </a:r>
            <a:endParaRPr lang="zh-CN" altLang="en-US" sz="2400" dirty="0"/>
          </a:p>
          <a:p>
            <a:r>
              <a:rPr lang="zh-CN" altLang="en-US" sz="2400" dirty="0"/>
              <a:t>列族：一个</a:t>
            </a:r>
            <a:r>
              <a:rPr lang="en-US" altLang="zh-CN" sz="2400" dirty="0" err="1"/>
              <a:t>HBase</a:t>
            </a:r>
            <a:r>
              <a:rPr lang="zh-CN" altLang="en-US" sz="2400" dirty="0"/>
              <a:t>表被分组成许多“列族”（</a:t>
            </a:r>
            <a:r>
              <a:rPr lang="en-US" altLang="zh-CN" sz="2400" dirty="0"/>
              <a:t>Column Family</a:t>
            </a:r>
            <a:r>
              <a:rPr lang="zh-CN" altLang="en-US" sz="2400" dirty="0"/>
              <a:t>）的集合，它是基本的访问控制单元</a:t>
            </a:r>
            <a:endParaRPr lang="zh-CN" altLang="en-US" sz="2400" dirty="0"/>
          </a:p>
          <a:p>
            <a:r>
              <a:rPr lang="zh-CN" altLang="en-US" sz="2400" dirty="0"/>
              <a:t>单元格：在</a:t>
            </a:r>
            <a:r>
              <a:rPr lang="en-US" altLang="zh-CN" sz="2400" dirty="0" err="1"/>
              <a:t>HBase</a:t>
            </a:r>
            <a:r>
              <a:rPr lang="zh-CN" altLang="en-US" sz="2400" dirty="0"/>
              <a:t>表中，通过行、列族和列限定符确定一个“单元格”（</a:t>
            </a:r>
            <a:r>
              <a:rPr lang="en-US" altLang="zh-CN" sz="2400" dirty="0"/>
              <a:t>cell</a:t>
            </a:r>
            <a:r>
              <a:rPr lang="zh-CN" altLang="en-US" sz="2400" dirty="0"/>
              <a:t>），单元格中存储的数据没有数据类型，总被视为字节数组</a:t>
            </a:r>
            <a:r>
              <a:rPr lang="en-US" altLang="zh-CN" sz="2400" dirty="0"/>
              <a:t>byte[]</a:t>
            </a:r>
            <a:endParaRPr lang="en-US" altLang="zh-CN" sz="2400" dirty="0"/>
          </a:p>
          <a:p>
            <a:r>
              <a:rPr lang="zh-CN" altLang="en-US" sz="2400" dirty="0"/>
              <a:t>时间戳：每个单元格都保存着同一份数据的多个版本，这些版本采用时间戳进行索引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Microsoft YaHei" panose="020B0503020204020204" pitchFamily="34" charset="-122"/>
              </a:rPr>
              <a:t>行存储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行存储，数据按行存储在底层文件系统中。通常，每一行会被分配固定的空间。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优点：有利于增加</a:t>
            </a:r>
            <a:r>
              <a:rPr lang="en-US" altLang="zh-CN" dirty="0" smtClean="0">
                <a:sym typeface="Microsoft YaHei" panose="020B0503020204020204" pitchFamily="34" charset="-122"/>
              </a:rPr>
              <a:t>/</a:t>
            </a:r>
            <a:r>
              <a:rPr lang="zh-CN" altLang="en-US" dirty="0" smtClean="0">
                <a:sym typeface="Microsoft YaHei" panose="020B0503020204020204" pitchFamily="34" charset="-122"/>
              </a:rPr>
              <a:t>修改整行记录等操作；有利于整行数据的读取操作。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缺点：单列查询时，会读取一些不必要的数据。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5" name="组合 6"/>
          <p:cNvGrpSpPr/>
          <p:nvPr/>
        </p:nvGrpSpPr>
        <p:grpSpPr>
          <a:xfrm>
            <a:off x="3639478" y="3577568"/>
            <a:ext cx="4157190" cy="344690"/>
            <a:chOff x="467544" y="843558"/>
            <a:chExt cx="3384376" cy="288032"/>
          </a:xfrm>
          <a:solidFill>
            <a:srgbClr val="FFC000"/>
          </a:solidFill>
        </p:grpSpPr>
        <p:sp>
          <p:nvSpPr>
            <p:cNvPr id="32" name="矩形 31"/>
            <p:cNvSpPr/>
            <p:nvPr/>
          </p:nvSpPr>
          <p:spPr bwMode="auto">
            <a:xfrm>
              <a:off x="467544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ID</a:t>
              </a:r>
              <a:endPara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Name</a:t>
              </a:r>
              <a:endPara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Address</a:t>
              </a:r>
              <a:endPara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1835696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Phone</a:t>
              </a:r>
              <a:endPara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3635127" y="4162734"/>
            <a:ext cx="4117537" cy="344693"/>
            <a:chOff x="499825" y="843556"/>
            <a:chExt cx="3352095" cy="288034"/>
          </a:xfrm>
          <a:solidFill>
            <a:srgbClr val="FFC000"/>
          </a:solidFill>
        </p:grpSpPr>
        <p:sp>
          <p:nvSpPr>
            <p:cNvPr id="28" name="矩形 27"/>
            <p:cNvSpPr/>
            <p:nvPr/>
          </p:nvSpPr>
          <p:spPr bwMode="auto">
            <a:xfrm>
              <a:off x="499825" y="843556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835696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3795439" y="4369146"/>
            <a:ext cx="4157190" cy="344690"/>
            <a:chOff x="467544" y="843558"/>
            <a:chExt cx="3384376" cy="288032"/>
          </a:xfrm>
          <a:solidFill>
            <a:srgbClr val="FFC000"/>
          </a:solidFill>
        </p:grpSpPr>
        <p:sp>
          <p:nvSpPr>
            <p:cNvPr id="24" name="矩形 23"/>
            <p:cNvSpPr/>
            <p:nvPr/>
          </p:nvSpPr>
          <p:spPr bwMode="auto">
            <a:xfrm>
              <a:off x="467544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835696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8" name="组合 21"/>
          <p:cNvGrpSpPr/>
          <p:nvPr/>
        </p:nvGrpSpPr>
        <p:grpSpPr>
          <a:xfrm>
            <a:off x="3995403" y="4575557"/>
            <a:ext cx="4157190" cy="344690"/>
            <a:chOff x="467544" y="843558"/>
            <a:chExt cx="3384376" cy="288032"/>
          </a:xfrm>
          <a:solidFill>
            <a:srgbClr val="FFC000"/>
          </a:solidFill>
        </p:grpSpPr>
        <p:sp>
          <p:nvSpPr>
            <p:cNvPr id="20" name="矩形 19"/>
            <p:cNvSpPr/>
            <p:nvPr/>
          </p:nvSpPr>
          <p:spPr bwMode="auto">
            <a:xfrm>
              <a:off x="467544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835696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9" name="组合 26"/>
          <p:cNvGrpSpPr/>
          <p:nvPr/>
        </p:nvGrpSpPr>
        <p:grpSpPr>
          <a:xfrm>
            <a:off x="4195367" y="4781968"/>
            <a:ext cx="4157190" cy="344690"/>
            <a:chOff x="467544" y="843558"/>
            <a:chExt cx="3384376" cy="288032"/>
          </a:xfrm>
          <a:solidFill>
            <a:srgbClr val="FFC000"/>
          </a:solidFill>
        </p:grpSpPr>
        <p:sp>
          <p:nvSpPr>
            <p:cNvPr id="16" name="矩形 15"/>
            <p:cNvSpPr/>
            <p:nvPr/>
          </p:nvSpPr>
          <p:spPr bwMode="auto">
            <a:xfrm>
              <a:off x="467544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835696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0" name="组合 31"/>
          <p:cNvGrpSpPr/>
          <p:nvPr/>
        </p:nvGrpSpPr>
        <p:grpSpPr>
          <a:xfrm>
            <a:off x="4395331" y="4988379"/>
            <a:ext cx="4157190" cy="344692"/>
            <a:chOff x="467544" y="843557"/>
            <a:chExt cx="3384376" cy="288033"/>
          </a:xfrm>
          <a:solidFill>
            <a:srgbClr val="FFC000"/>
          </a:solidFill>
        </p:grpSpPr>
        <p:sp>
          <p:nvSpPr>
            <p:cNvPr id="12" name="矩形 11"/>
            <p:cNvSpPr/>
            <p:nvPr/>
          </p:nvSpPr>
          <p:spPr bwMode="auto">
            <a:xfrm>
              <a:off x="467544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97160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771800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835696" y="843557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 bwMode="auto">
          <a:xfrm>
            <a:off x="3450515" y="3284984"/>
            <a:ext cx="5290969" cy="23406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Microsoft YaHei" panose="020B0503020204020204" pitchFamily="34" charset="-122"/>
              </a:rPr>
              <a:t>列存储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44603" y="1247556"/>
            <a:ext cx="11307600" cy="2217000"/>
          </a:xfrm>
        </p:spPr>
        <p:txBody>
          <a:bodyPr/>
          <a:lstStyle/>
          <a:p>
            <a:r>
              <a:rPr lang="en-US" altLang="zh-CN" dirty="0" err="1" smtClean="0">
                <a:sym typeface="Microsoft YaHei" panose="020B0503020204020204" pitchFamily="34" charset="-122"/>
              </a:rPr>
              <a:t>HBase</a:t>
            </a:r>
            <a:r>
              <a:rPr lang="zh-CN" altLang="en-US" dirty="0" smtClean="0">
                <a:sym typeface="Microsoft YaHei" panose="020B0503020204020204" pitchFamily="34" charset="-122"/>
              </a:rPr>
              <a:t>采用列存储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zh-CN" altLang="en-US" dirty="0" smtClean="0">
                <a:sym typeface="Microsoft YaHei" panose="020B0503020204020204" pitchFamily="34" charset="-122"/>
              </a:rPr>
              <a:t>列存储，数据以列为单位，存储在底层文件系统中。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优点：有利于面向单列数据的读取</a:t>
            </a:r>
            <a:r>
              <a:rPr lang="en-US" altLang="zh-CN" dirty="0" smtClean="0">
                <a:sym typeface="Microsoft YaHei" panose="020B0503020204020204" pitchFamily="34" charset="-122"/>
              </a:rPr>
              <a:t>/</a:t>
            </a:r>
            <a:r>
              <a:rPr lang="zh-CN" altLang="en-US" dirty="0" smtClean="0">
                <a:sym typeface="Microsoft YaHei" panose="020B0503020204020204" pitchFamily="34" charset="-122"/>
              </a:rPr>
              <a:t>统计等操作。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缺点：整行读取时，可能需要多次</a:t>
            </a:r>
            <a:r>
              <a:rPr lang="en-US" altLang="zh-CN" dirty="0" smtClean="0">
                <a:sym typeface="Microsoft YaHei" panose="020B0503020204020204" pitchFamily="34" charset="-122"/>
              </a:rPr>
              <a:t>I/O</a:t>
            </a:r>
            <a:r>
              <a:rPr lang="zh-CN" altLang="en-US" dirty="0" smtClean="0">
                <a:sym typeface="Microsoft YaHei" panose="020B0503020204020204" pitchFamily="34" charset="-122"/>
              </a:rPr>
              <a:t>操作。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5" name="组合 36"/>
          <p:cNvGrpSpPr/>
          <p:nvPr/>
        </p:nvGrpSpPr>
        <p:grpSpPr>
          <a:xfrm>
            <a:off x="3843930" y="4058546"/>
            <a:ext cx="5075393" cy="379322"/>
            <a:chOff x="4499992" y="843558"/>
            <a:chExt cx="4104456" cy="288032"/>
          </a:xfrm>
          <a:solidFill>
            <a:srgbClr val="FFC000"/>
          </a:solidFill>
        </p:grpSpPr>
        <p:sp>
          <p:nvSpPr>
            <p:cNvPr id="27" name="矩形 26"/>
            <p:cNvSpPr/>
            <p:nvPr/>
          </p:nvSpPr>
          <p:spPr bwMode="auto">
            <a:xfrm>
              <a:off x="4499992" y="843558"/>
              <a:ext cx="50405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ID</a:t>
              </a:r>
              <a:endPara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5292080" y="843558"/>
              <a:ext cx="864096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Name</a:t>
              </a:r>
              <a:endParaRPr lang="zh-CN" altLang="en-US"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7524328" y="843558"/>
              <a:ext cx="1080120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Address</a:t>
              </a:r>
              <a:endParaRPr lang="zh-CN" altLang="en-US"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6372200" y="843558"/>
              <a:ext cx="936104" cy="2880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600" b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Phone</a:t>
              </a:r>
              <a:endParaRPr lang="zh-CN" altLang="en-US"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3581496" y="3638653"/>
            <a:ext cx="5878514" cy="217286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n"/>
            </a:pPr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38847" y="4633794"/>
            <a:ext cx="798184" cy="390586"/>
            <a:chOff x="3838849" y="4633794"/>
            <a:chExt cx="536928" cy="390586"/>
          </a:xfrm>
        </p:grpSpPr>
        <p:sp>
          <p:nvSpPr>
            <p:cNvPr id="23" name="矩形 22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K1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V1</a:t>
              </a:r>
              <a:endParaRPr lang="zh-CN" altLang="en-US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38037" y="4633794"/>
            <a:ext cx="798184" cy="390586"/>
            <a:chOff x="3838849" y="4633794"/>
            <a:chExt cx="536928" cy="390586"/>
          </a:xfrm>
        </p:grpSpPr>
        <p:sp>
          <p:nvSpPr>
            <p:cNvPr id="52" name="矩形 51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K2</a:t>
              </a:r>
              <a:endParaRPr lang="zh-CN" altLang="en-US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V2</a:t>
              </a:r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10330" y="4651205"/>
            <a:ext cx="798184" cy="390586"/>
            <a:chOff x="3838849" y="4633794"/>
            <a:chExt cx="536928" cy="390586"/>
          </a:xfrm>
        </p:grpSpPr>
        <p:sp>
          <p:nvSpPr>
            <p:cNvPr id="58" name="矩形 57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K3</a:t>
              </a:r>
              <a:endParaRPr lang="zh-CN" altLang="en-US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V3</a:t>
              </a:r>
              <a:endParaRPr lang="zh-CN" altLang="en-US" dirty="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52416" y="4662469"/>
            <a:ext cx="798184" cy="390586"/>
            <a:chOff x="3838849" y="4633794"/>
            <a:chExt cx="536928" cy="390586"/>
          </a:xfrm>
        </p:grpSpPr>
        <p:sp>
          <p:nvSpPr>
            <p:cNvPr id="63" name="矩形 62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K4</a:t>
              </a:r>
              <a:endParaRPr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V4</a:t>
              </a:r>
              <a:endParaRPr lang="zh-CN" altLang="en-US" dirty="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984534" y="4970223"/>
            <a:ext cx="798181" cy="390586"/>
            <a:chOff x="3838851" y="4633794"/>
            <a:chExt cx="536926" cy="390586"/>
          </a:xfrm>
        </p:grpSpPr>
        <p:sp>
          <p:nvSpPr>
            <p:cNvPr id="68" name="矩形 67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3838851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K5</a:t>
              </a:r>
              <a:endParaRPr lang="zh-CN" altLang="en-US" dirty="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V5</a:t>
              </a:r>
              <a:endParaRPr lang="zh-CN" altLang="en-US" dirty="0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60507" y="4949825"/>
            <a:ext cx="798184" cy="390586"/>
            <a:chOff x="3838849" y="4633794"/>
            <a:chExt cx="536928" cy="390586"/>
          </a:xfrm>
        </p:grpSpPr>
        <p:sp>
          <p:nvSpPr>
            <p:cNvPr id="78" name="矩形 77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K6</a:t>
              </a:r>
              <a:endParaRPr lang="zh-CN" altLang="en-US" dirty="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V6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389083" y="4953632"/>
            <a:ext cx="798184" cy="390586"/>
            <a:chOff x="3838849" y="4633794"/>
            <a:chExt cx="536928" cy="390586"/>
          </a:xfrm>
        </p:grpSpPr>
        <p:sp>
          <p:nvSpPr>
            <p:cNvPr id="83" name="矩形 82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K7</a:t>
              </a:r>
              <a:endParaRPr lang="zh-CN" altLang="en-US" dirty="0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V7</a:t>
              </a:r>
              <a:endParaRPr lang="zh-CN" altLang="en-US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74554" y="4980850"/>
            <a:ext cx="798184" cy="390586"/>
            <a:chOff x="3838849" y="4633794"/>
            <a:chExt cx="536928" cy="390586"/>
          </a:xfrm>
        </p:grpSpPr>
        <p:sp>
          <p:nvSpPr>
            <p:cNvPr id="89" name="矩形 88"/>
            <p:cNvSpPr/>
            <p:nvPr/>
          </p:nvSpPr>
          <p:spPr bwMode="auto">
            <a:xfrm>
              <a:off x="3845332" y="4633794"/>
              <a:ext cx="512176" cy="37932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4079790" y="4633794"/>
              <a:ext cx="0" cy="3793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本框 90"/>
            <p:cNvSpPr txBox="1"/>
            <p:nvPr/>
          </p:nvSpPr>
          <p:spPr>
            <a:xfrm>
              <a:off x="3838849" y="4655048"/>
              <a:ext cx="377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K8</a:t>
              </a:r>
              <a:endParaRPr lang="zh-CN" altLang="en-US" dirty="0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066084" y="4655048"/>
              <a:ext cx="309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V8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体系架构</a:t>
            </a:r>
            <a:endParaRPr lang="en-US" altLang="zh-CN" b="1" dirty="0" smtClean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Microsoft YaHei" panose="020B0503020204020204" pitchFamily="34" charset="-122"/>
              </a:rPr>
              <a:t>HBase</a:t>
            </a:r>
            <a:r>
              <a:rPr lang="zh-CN" altLang="en-US" dirty="0" smtClean="0">
                <a:sym typeface="Microsoft YaHei" panose="020B0503020204020204" pitchFamily="34" charset="-122"/>
              </a:rPr>
              <a:t>架构介绍 </a:t>
            </a:r>
            <a:r>
              <a:rPr lang="en-US" altLang="zh-CN" dirty="0" smtClean="0">
                <a:sym typeface="Microsoft YaHei" panose="020B0503020204020204" pitchFamily="34" charset="-122"/>
              </a:rPr>
              <a:t>- 1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09122" y="1328999"/>
            <a:ext cx="9898854" cy="4728293"/>
            <a:chOff x="2617930" y="2250282"/>
            <a:chExt cx="19800000" cy="9457681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4376878" y="2682954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0096D6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 bwMode="auto">
            <a:xfrm>
              <a:off x="11129446" y="2682954"/>
              <a:ext cx="3059647" cy="908678"/>
            </a:xfrm>
            <a:prstGeom prst="roundRect">
              <a:avLst>
                <a:gd name="adj" fmla="val 8529"/>
              </a:avLst>
            </a:prstGeom>
            <a:solidFill>
              <a:srgbClr val="45C1A4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云形 7"/>
            <p:cNvSpPr/>
            <p:nvPr/>
          </p:nvSpPr>
          <p:spPr bwMode="auto">
            <a:xfrm>
              <a:off x="6999908" y="2250282"/>
              <a:ext cx="2841306" cy="1883758"/>
            </a:xfrm>
            <a:prstGeom prst="cloud">
              <a:avLst/>
            </a:prstGeom>
            <a:solidFill>
              <a:srgbClr val="0096D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4395054" y="2892712"/>
              <a:ext cx="1298452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Client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 bwMode="auto">
            <a:xfrm>
              <a:off x="7373939" y="2892712"/>
              <a:ext cx="2093248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ZooKeeper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11789510" y="2892712"/>
              <a:ext cx="173952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HMaster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 bwMode="auto">
            <a:xfrm flipH="1">
              <a:off x="10052221" y="3137294"/>
              <a:ext cx="102112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 bwMode="auto">
            <a:xfrm rot="16200000" flipH="1">
              <a:off x="11531799" y="4087536"/>
              <a:ext cx="8899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rot="16200000" flipH="1">
              <a:off x="4619031" y="4087536"/>
              <a:ext cx="8899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直接箭头连接符 14"/>
            <p:cNvCxnSpPr/>
            <p:nvPr/>
          </p:nvCxnSpPr>
          <p:spPr bwMode="auto">
            <a:xfrm>
              <a:off x="5770787" y="3137294"/>
              <a:ext cx="102112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6" name="直接箭头连接符 15"/>
            <p:cNvCxnSpPr/>
            <p:nvPr/>
          </p:nvCxnSpPr>
          <p:spPr bwMode="auto">
            <a:xfrm rot="16200000" flipH="1">
              <a:off x="12881271" y="4084406"/>
              <a:ext cx="8899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" name="圆角矩形 16"/>
            <p:cNvSpPr/>
            <p:nvPr/>
          </p:nvSpPr>
          <p:spPr bwMode="auto">
            <a:xfrm>
              <a:off x="3675760" y="4525420"/>
              <a:ext cx="8595969" cy="2978619"/>
            </a:xfrm>
            <a:prstGeom prst="roundRect">
              <a:avLst>
                <a:gd name="adj" fmla="val 3413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4789153" y="5121141"/>
              <a:ext cx="6716120" cy="2259941"/>
            </a:xfrm>
            <a:prstGeom prst="roundRect">
              <a:avLst>
                <a:gd name="adj" fmla="val 2628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886368" y="5121139"/>
              <a:ext cx="680827" cy="2259941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951219" y="5597719"/>
              <a:ext cx="3431227" cy="1666111"/>
            </a:xfrm>
            <a:prstGeom prst="roundRect">
              <a:avLst>
                <a:gd name="adj" fmla="val 525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8501122" y="5597719"/>
              <a:ext cx="2527633" cy="1666111"/>
            </a:xfrm>
            <a:prstGeom prst="roundRect">
              <a:avLst>
                <a:gd name="adj" fmla="val 2287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6683267" y="5689850"/>
              <a:ext cx="1591108" cy="3989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9351574" y="5689850"/>
              <a:ext cx="1591108" cy="3989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 bwMode="auto">
            <a:xfrm>
              <a:off x="3602932" y="4529558"/>
              <a:ext cx="273311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HRegionServer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4833706" y="5087354"/>
              <a:ext cx="173888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HRegion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5177322" y="5606339"/>
              <a:ext cx="121957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6434280" y="5635418"/>
              <a:ext cx="201796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MemStore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9134874" y="5618492"/>
              <a:ext cx="201796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MemStore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8330345" y="5577069"/>
              <a:ext cx="121957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圆角矩形 29"/>
            <p:cNvSpPr/>
            <p:nvPr/>
          </p:nvSpPr>
          <p:spPr bwMode="auto">
            <a:xfrm>
              <a:off x="5101732" y="6198088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4909757" y="614604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5310737" y="6636584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6539174" y="6200257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6359471" y="614821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6728293" y="6628173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7757341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10014874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 bwMode="auto">
            <a:xfrm>
              <a:off x="8659174" y="6200257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 bwMode="auto">
            <a:xfrm>
              <a:off x="8426782" y="614821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8848293" y="6628173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 bwMode="auto">
            <a:xfrm>
              <a:off x="10936003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 bwMode="auto">
            <a:xfrm rot="16200000">
              <a:off x="3621618" y="5965464"/>
              <a:ext cx="123432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HLog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 bwMode="auto">
            <a:xfrm rot="16200000">
              <a:off x="2640383" y="5729079"/>
              <a:ext cx="137540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HBase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3460000" y="7808893"/>
              <a:ext cx="8811729" cy="688419"/>
            </a:xfrm>
            <a:prstGeom prst="roundRect">
              <a:avLst>
                <a:gd name="adj" fmla="val 8529"/>
              </a:avLst>
            </a:prstGeom>
            <a:solidFill>
              <a:srgbClr val="0096D6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659155" y="8002917"/>
              <a:ext cx="6306665" cy="284095"/>
              <a:chOff x="1024394" y="3968284"/>
              <a:chExt cx="2668109" cy="120190"/>
            </a:xfrm>
          </p:grpSpPr>
          <p:grpSp>
            <p:nvGrpSpPr>
              <p:cNvPr id="176" name="组合 175"/>
              <p:cNvGrpSpPr/>
              <p:nvPr/>
            </p:nvGrpSpPr>
            <p:grpSpPr>
              <a:xfrm>
                <a:off x="1024394" y="3968284"/>
                <a:ext cx="812691" cy="120190"/>
                <a:chOff x="2675695" y="4727917"/>
                <a:chExt cx="757400" cy="100372"/>
              </a:xfrm>
            </p:grpSpPr>
            <p:sp>
              <p:nvSpPr>
                <p:cNvPr id="193" name="矩形 192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7" name="组合 176"/>
              <p:cNvGrpSpPr/>
              <p:nvPr/>
            </p:nvGrpSpPr>
            <p:grpSpPr>
              <a:xfrm>
                <a:off x="1904972" y="3968284"/>
                <a:ext cx="906952" cy="120190"/>
                <a:chOff x="2675695" y="4727917"/>
                <a:chExt cx="757400" cy="100372"/>
              </a:xfrm>
            </p:grpSpPr>
            <p:sp>
              <p:nvSpPr>
                <p:cNvPr id="186" name="矩形 185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8" name="组合 177"/>
              <p:cNvGrpSpPr/>
              <p:nvPr/>
            </p:nvGrpSpPr>
            <p:grpSpPr>
              <a:xfrm>
                <a:off x="2879812" y="3968284"/>
                <a:ext cx="812691" cy="120190"/>
                <a:chOff x="2675695" y="4727917"/>
                <a:chExt cx="757400" cy="100372"/>
              </a:xfrm>
            </p:grpSpPr>
            <p:sp>
              <p:nvSpPr>
                <p:cNvPr id="179" name="矩形 178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 bwMode="auto">
            <a:xfrm>
              <a:off x="9966671" y="7882238"/>
              <a:ext cx="228563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…DFS Client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圆角矩形 46"/>
            <p:cNvSpPr/>
            <p:nvPr/>
          </p:nvSpPr>
          <p:spPr bwMode="auto">
            <a:xfrm>
              <a:off x="3386337" y="9308635"/>
              <a:ext cx="2485228" cy="2399328"/>
            </a:xfrm>
            <a:prstGeom prst="roundRect">
              <a:avLst>
                <a:gd name="adj" fmla="val 2177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3662786" y="9528634"/>
              <a:ext cx="1932328" cy="605462"/>
              <a:chOff x="995776" y="4478192"/>
              <a:chExt cx="817494" cy="256148"/>
            </a:xfrm>
          </p:grpSpPr>
          <p:sp>
            <p:nvSpPr>
              <p:cNvPr id="173" name="矩形 172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662786" y="10272827"/>
              <a:ext cx="1932328" cy="605462"/>
              <a:chOff x="995776" y="4478192"/>
              <a:chExt cx="817494" cy="256148"/>
            </a:xfrm>
          </p:grpSpPr>
          <p:sp>
            <p:nvSpPr>
              <p:cNvPr id="170" name="矩形 169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 bwMode="auto">
            <a:xfrm>
              <a:off x="3641450" y="10996849"/>
              <a:ext cx="1974999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DataNode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6622743" y="9308635"/>
              <a:ext cx="2485228" cy="2399328"/>
            </a:xfrm>
            <a:prstGeom prst="roundRect">
              <a:avLst>
                <a:gd name="adj" fmla="val 3765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899192" y="9528634"/>
              <a:ext cx="1932328" cy="605462"/>
              <a:chOff x="995776" y="4478192"/>
              <a:chExt cx="817494" cy="256148"/>
            </a:xfrm>
          </p:grpSpPr>
          <p:sp>
            <p:nvSpPr>
              <p:cNvPr id="167" name="矩形 166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99192" y="10272827"/>
              <a:ext cx="1932328" cy="605462"/>
              <a:chOff x="995776" y="4478192"/>
              <a:chExt cx="817494" cy="256148"/>
            </a:xfrm>
          </p:grpSpPr>
          <p:sp>
            <p:nvSpPr>
              <p:cNvPr id="164" name="矩形 163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 bwMode="auto">
            <a:xfrm>
              <a:off x="6877857" y="10996849"/>
              <a:ext cx="1974999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DataNode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9859150" y="9308635"/>
              <a:ext cx="2485228" cy="2399328"/>
            </a:xfrm>
            <a:prstGeom prst="roundRect">
              <a:avLst>
                <a:gd name="adj" fmla="val 3765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0135599" y="9528634"/>
              <a:ext cx="1932328" cy="605462"/>
              <a:chOff x="995776" y="4478192"/>
              <a:chExt cx="817494" cy="256148"/>
            </a:xfrm>
          </p:grpSpPr>
          <p:sp>
            <p:nvSpPr>
              <p:cNvPr id="161" name="矩形 160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0135599" y="10272827"/>
              <a:ext cx="1932328" cy="605462"/>
              <a:chOff x="995776" y="4478192"/>
              <a:chExt cx="817494" cy="256148"/>
            </a:xfrm>
          </p:grpSpPr>
          <p:sp>
            <p:nvSpPr>
              <p:cNvPr id="158" name="矩形 157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 bwMode="auto">
            <a:xfrm>
              <a:off x="10114264" y="10996849"/>
              <a:ext cx="1974999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DataNode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圆角矩形 58"/>
            <p:cNvSpPr/>
            <p:nvPr/>
          </p:nvSpPr>
          <p:spPr bwMode="auto">
            <a:xfrm>
              <a:off x="13095556" y="9308635"/>
              <a:ext cx="2485228" cy="2399328"/>
            </a:xfrm>
            <a:prstGeom prst="roundRect">
              <a:avLst>
                <a:gd name="adj" fmla="val 3765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3372005" y="9528634"/>
              <a:ext cx="1932328" cy="605462"/>
              <a:chOff x="995776" y="4478192"/>
              <a:chExt cx="817494" cy="256148"/>
            </a:xfrm>
          </p:grpSpPr>
          <p:sp>
            <p:nvSpPr>
              <p:cNvPr id="155" name="矩形 154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13372005" y="10272827"/>
              <a:ext cx="1932328" cy="605462"/>
              <a:chOff x="995776" y="4478192"/>
              <a:chExt cx="817494" cy="256148"/>
            </a:xfrm>
          </p:grpSpPr>
          <p:sp>
            <p:nvSpPr>
              <p:cNvPr id="152" name="矩形 151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 bwMode="auto">
            <a:xfrm>
              <a:off x="13350670" y="10996849"/>
              <a:ext cx="1974999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DataNode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圆角矩形 62"/>
            <p:cNvSpPr/>
            <p:nvPr/>
          </p:nvSpPr>
          <p:spPr bwMode="auto">
            <a:xfrm>
              <a:off x="16331963" y="9308635"/>
              <a:ext cx="2485228" cy="2399328"/>
            </a:xfrm>
            <a:prstGeom prst="roundRect">
              <a:avLst>
                <a:gd name="adj" fmla="val 2971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6608412" y="9528634"/>
              <a:ext cx="1932328" cy="605462"/>
              <a:chOff x="995776" y="4478192"/>
              <a:chExt cx="817494" cy="256148"/>
            </a:xfrm>
          </p:grpSpPr>
          <p:sp>
            <p:nvSpPr>
              <p:cNvPr id="149" name="矩形 148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6608412" y="10272827"/>
              <a:ext cx="1932328" cy="605462"/>
              <a:chOff x="995776" y="4478192"/>
              <a:chExt cx="817494" cy="256148"/>
            </a:xfrm>
          </p:grpSpPr>
          <p:sp>
            <p:nvSpPr>
              <p:cNvPr id="146" name="矩形 145"/>
              <p:cNvSpPr/>
              <p:nvPr/>
            </p:nvSpPr>
            <p:spPr bwMode="auto">
              <a:xfrm>
                <a:off x="995776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1281023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 bwMode="auto">
              <a:xfrm>
                <a:off x="1566270" y="4478192"/>
                <a:ext cx="247000" cy="256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200" b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 bwMode="auto">
            <a:xfrm>
              <a:off x="16587077" y="10996849"/>
              <a:ext cx="1974999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DataNode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 bwMode="auto">
            <a:xfrm>
              <a:off x="19190188" y="10225305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 bwMode="auto">
            <a:xfrm>
              <a:off x="2617930" y="8875018"/>
              <a:ext cx="1980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505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圆角矩形 68"/>
            <p:cNvSpPr/>
            <p:nvPr/>
          </p:nvSpPr>
          <p:spPr bwMode="auto">
            <a:xfrm>
              <a:off x="13069888" y="4525420"/>
              <a:ext cx="8595969" cy="2978619"/>
            </a:xfrm>
            <a:prstGeom prst="roundRect">
              <a:avLst>
                <a:gd name="adj" fmla="val 2773"/>
              </a:avLst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圆角矩形 69"/>
            <p:cNvSpPr/>
            <p:nvPr/>
          </p:nvSpPr>
          <p:spPr bwMode="auto">
            <a:xfrm>
              <a:off x="14183281" y="5121141"/>
              <a:ext cx="6716120" cy="2259941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 bwMode="auto">
            <a:xfrm>
              <a:off x="13280496" y="5121139"/>
              <a:ext cx="680827" cy="2259941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圆角矩形 71"/>
            <p:cNvSpPr/>
            <p:nvPr/>
          </p:nvSpPr>
          <p:spPr bwMode="auto">
            <a:xfrm>
              <a:off x="14345347" y="5597719"/>
              <a:ext cx="3431227" cy="1666111"/>
            </a:xfrm>
            <a:prstGeom prst="roundRect">
              <a:avLst>
                <a:gd name="adj" fmla="val 3955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圆角矩形 72"/>
            <p:cNvSpPr/>
            <p:nvPr/>
          </p:nvSpPr>
          <p:spPr bwMode="auto">
            <a:xfrm>
              <a:off x="17895250" y="5597719"/>
              <a:ext cx="2527633" cy="1666111"/>
            </a:xfrm>
            <a:prstGeom prst="roundRect">
              <a:avLst>
                <a:gd name="adj" fmla="val 3955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圆角矩形 73"/>
            <p:cNvSpPr/>
            <p:nvPr/>
          </p:nvSpPr>
          <p:spPr bwMode="auto">
            <a:xfrm>
              <a:off x="16077395" y="5689850"/>
              <a:ext cx="1591108" cy="3989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 bwMode="auto">
            <a:xfrm>
              <a:off x="18745702" y="5689850"/>
              <a:ext cx="1591108" cy="3989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 bwMode="auto">
            <a:xfrm>
              <a:off x="12997059" y="4529558"/>
              <a:ext cx="273311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HRegionServer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 bwMode="auto">
            <a:xfrm>
              <a:off x="14227834" y="5087354"/>
              <a:ext cx="173888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HRegion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 bwMode="auto">
            <a:xfrm>
              <a:off x="14571450" y="5606339"/>
              <a:ext cx="121957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文本框 78"/>
            <p:cNvSpPr txBox="1"/>
            <p:nvPr/>
          </p:nvSpPr>
          <p:spPr bwMode="auto">
            <a:xfrm>
              <a:off x="15828407" y="5635418"/>
              <a:ext cx="201796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MemStore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 bwMode="auto">
            <a:xfrm>
              <a:off x="18529004" y="5618492"/>
              <a:ext cx="2017964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MemStore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 bwMode="auto">
            <a:xfrm>
              <a:off x="17724473" y="5577069"/>
              <a:ext cx="121957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Store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圆角矩形 81"/>
            <p:cNvSpPr/>
            <p:nvPr/>
          </p:nvSpPr>
          <p:spPr bwMode="auto">
            <a:xfrm>
              <a:off x="14495860" y="6198088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 bwMode="auto">
            <a:xfrm>
              <a:off x="14303885" y="614604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矩形 83"/>
            <p:cNvSpPr/>
            <p:nvPr/>
          </p:nvSpPr>
          <p:spPr bwMode="auto">
            <a:xfrm>
              <a:off x="14704865" y="6636584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圆角矩形 84"/>
            <p:cNvSpPr/>
            <p:nvPr/>
          </p:nvSpPr>
          <p:spPr bwMode="auto">
            <a:xfrm>
              <a:off x="16043172" y="6200257"/>
              <a:ext cx="1334799" cy="908677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 bwMode="auto">
            <a:xfrm>
              <a:off x="15842187" y="614821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16122421" y="6628173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 bwMode="auto">
            <a:xfrm>
              <a:off x="17151468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 bwMode="auto">
            <a:xfrm>
              <a:off x="19409002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圆角矩形 89"/>
            <p:cNvSpPr/>
            <p:nvPr/>
          </p:nvSpPr>
          <p:spPr bwMode="auto">
            <a:xfrm>
              <a:off x="18053302" y="6200257"/>
              <a:ext cx="1334798" cy="908678"/>
            </a:xfrm>
            <a:prstGeom prst="roundRect">
              <a:avLst>
                <a:gd name="adj" fmla="val 8529"/>
              </a:avLst>
            </a:prstGeom>
            <a:solidFill>
              <a:srgbClr val="9C71A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 bwMode="auto">
            <a:xfrm>
              <a:off x="17820910" y="6148213"/>
              <a:ext cx="175183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StoreFile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18242421" y="6628173"/>
              <a:ext cx="936138" cy="3655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文本框 92"/>
            <p:cNvSpPr txBox="1"/>
            <p:nvPr/>
          </p:nvSpPr>
          <p:spPr bwMode="auto">
            <a:xfrm>
              <a:off x="20330132" y="6147229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 bwMode="auto">
            <a:xfrm rot="16200000">
              <a:off x="13015748" y="5965464"/>
              <a:ext cx="1234325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HLog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圆角矩形 94"/>
            <p:cNvSpPr/>
            <p:nvPr/>
          </p:nvSpPr>
          <p:spPr bwMode="auto">
            <a:xfrm>
              <a:off x="12854128" y="7808893"/>
              <a:ext cx="8811729" cy="688419"/>
            </a:xfrm>
            <a:prstGeom prst="roundRect">
              <a:avLst>
                <a:gd name="adj" fmla="val 8529"/>
              </a:avLst>
            </a:prstGeom>
            <a:solidFill>
              <a:srgbClr val="0096D6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200" b="1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13053283" y="8002917"/>
              <a:ext cx="6306665" cy="284095"/>
              <a:chOff x="1024394" y="3968284"/>
              <a:chExt cx="2668109" cy="120190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1024394" y="3968284"/>
                <a:ext cx="812691" cy="120190"/>
                <a:chOff x="2675695" y="4727917"/>
                <a:chExt cx="757400" cy="100372"/>
              </a:xfrm>
            </p:grpSpPr>
            <p:sp>
              <p:nvSpPr>
                <p:cNvPr id="139" name="矩形 138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矩形 139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矩形 140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矩形 144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1904972" y="3968284"/>
                <a:ext cx="906952" cy="120190"/>
                <a:chOff x="2675695" y="4727917"/>
                <a:chExt cx="757400" cy="100372"/>
              </a:xfrm>
            </p:grpSpPr>
            <p:sp>
              <p:nvSpPr>
                <p:cNvPr id="132" name="矩形 131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矩形 132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矩形 133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矩形 134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矩形 135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矩形 136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4" name="组合 123"/>
              <p:cNvGrpSpPr/>
              <p:nvPr/>
            </p:nvGrpSpPr>
            <p:grpSpPr>
              <a:xfrm>
                <a:off x="2879812" y="3968284"/>
                <a:ext cx="812691" cy="120190"/>
                <a:chOff x="2675695" y="4727917"/>
                <a:chExt cx="757400" cy="100372"/>
              </a:xfrm>
            </p:grpSpPr>
            <p:sp>
              <p:nvSpPr>
                <p:cNvPr id="125" name="矩形 124"/>
                <p:cNvSpPr/>
                <p:nvPr/>
              </p:nvSpPr>
              <p:spPr bwMode="auto">
                <a:xfrm>
                  <a:off x="2675695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矩形 125"/>
                <p:cNvSpPr/>
                <p:nvPr/>
              </p:nvSpPr>
              <p:spPr bwMode="auto">
                <a:xfrm>
                  <a:off x="2783707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矩形 126"/>
                <p:cNvSpPr/>
                <p:nvPr/>
              </p:nvSpPr>
              <p:spPr bwMode="auto">
                <a:xfrm>
                  <a:off x="2891721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>
                  <a:off x="299973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>
                  <a:off x="3108314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>
                  <a:off x="3216326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>
                  <a:off x="3325083" y="4727917"/>
                  <a:ext cx="108012" cy="1003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96D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913765"/>
                  <a:endParaRPr lang="zh-CN" altLang="en-US" sz="1200" b="1">
                    <a:solidFill>
                      <a:srgbClr val="50505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7" name="文本框 96"/>
            <p:cNvSpPr txBox="1"/>
            <p:nvPr/>
          </p:nvSpPr>
          <p:spPr bwMode="auto">
            <a:xfrm>
              <a:off x="19360798" y="7882238"/>
              <a:ext cx="228563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…DFS Client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98" name="肘形连接符 97"/>
            <p:cNvCxnSpPr>
              <a:stCxn id="7" idx="2"/>
              <a:endCxn id="139" idx="1"/>
            </p:cNvCxnSpPr>
            <p:nvPr/>
          </p:nvCxnSpPr>
          <p:spPr bwMode="auto">
            <a:xfrm rot="16200000" flipH="1">
              <a:off x="10579610" y="5671290"/>
              <a:ext cx="4553332" cy="39401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9" name="直接箭头连接符 98"/>
            <p:cNvCxnSpPr/>
            <p:nvPr/>
          </p:nvCxnSpPr>
          <p:spPr bwMode="auto">
            <a:xfrm rot="16200000" flipH="1">
              <a:off x="3765860" y="7684665"/>
              <a:ext cx="59565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0" name="肘形连接符 99"/>
            <p:cNvCxnSpPr>
              <a:endCxn id="189" idx="0"/>
            </p:cNvCxnSpPr>
            <p:nvPr/>
          </p:nvCxnSpPr>
          <p:spPr bwMode="auto">
            <a:xfrm rot="16200000" flipH="1">
              <a:off x="5819610" y="7011898"/>
              <a:ext cx="948105" cy="103393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肘形连接符 100"/>
            <p:cNvCxnSpPr>
              <a:stCxn id="33" idx="2"/>
              <a:endCxn id="182" idx="0"/>
            </p:cNvCxnSpPr>
            <p:nvPr/>
          </p:nvCxnSpPr>
          <p:spPr bwMode="auto">
            <a:xfrm rot="16200000" flipH="1">
              <a:off x="7658131" y="6657375"/>
              <a:ext cx="893980" cy="1797097"/>
            </a:xfrm>
            <a:prstGeom prst="bentConnector3">
              <a:avLst>
                <a:gd name="adj1" fmla="val 56908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直接箭头连接符 101"/>
            <p:cNvCxnSpPr/>
            <p:nvPr/>
          </p:nvCxnSpPr>
          <p:spPr bwMode="auto">
            <a:xfrm rot="16200000" flipH="1">
              <a:off x="13058767" y="7673243"/>
              <a:ext cx="59565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3" name="肘形连接符 102"/>
            <p:cNvCxnSpPr/>
            <p:nvPr/>
          </p:nvCxnSpPr>
          <p:spPr bwMode="auto">
            <a:xfrm rot="16200000" flipH="1">
              <a:off x="15149074" y="7129755"/>
              <a:ext cx="920024" cy="886807"/>
            </a:xfrm>
            <a:prstGeom prst="bentConnector3">
              <a:avLst>
                <a:gd name="adj1" fmla="val 55507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4" name="肘形连接符 103"/>
            <p:cNvCxnSpPr/>
            <p:nvPr/>
          </p:nvCxnSpPr>
          <p:spPr bwMode="auto">
            <a:xfrm rot="16200000" flipH="1">
              <a:off x="16977750" y="6726256"/>
              <a:ext cx="893980" cy="1659332"/>
            </a:xfrm>
            <a:prstGeom prst="bentConnector3">
              <a:avLst>
                <a:gd name="adj1" fmla="val 57555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5" name="文本框 104"/>
            <p:cNvSpPr txBox="1"/>
            <p:nvPr/>
          </p:nvSpPr>
          <p:spPr bwMode="auto">
            <a:xfrm>
              <a:off x="11506007" y="6164423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文本框 105"/>
            <p:cNvSpPr txBox="1"/>
            <p:nvPr/>
          </p:nvSpPr>
          <p:spPr bwMode="auto">
            <a:xfrm>
              <a:off x="20885705" y="6164423"/>
              <a:ext cx="69886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…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文本框 106"/>
            <p:cNvSpPr txBox="1"/>
            <p:nvPr/>
          </p:nvSpPr>
          <p:spPr bwMode="auto">
            <a:xfrm rot="16200000">
              <a:off x="2411748" y="10222647"/>
              <a:ext cx="125638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HDFS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08" name="直接箭头连接符 107"/>
            <p:cNvCxnSpPr/>
            <p:nvPr/>
          </p:nvCxnSpPr>
          <p:spPr bwMode="auto">
            <a:xfrm rot="16200000" flipH="1">
              <a:off x="3188023" y="9119928"/>
              <a:ext cx="170187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9" name="肘形连接符 108"/>
            <p:cNvCxnSpPr/>
            <p:nvPr/>
          </p:nvCxnSpPr>
          <p:spPr bwMode="auto">
            <a:xfrm rot="5400000">
              <a:off x="3641931" y="9308137"/>
              <a:ext cx="2467724" cy="425470"/>
            </a:xfrm>
            <a:prstGeom prst="bentConnector3">
              <a:avLst>
                <a:gd name="adj1" fmla="val 33964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0" name="肘形连接符 109"/>
            <p:cNvCxnSpPr/>
            <p:nvPr/>
          </p:nvCxnSpPr>
          <p:spPr bwMode="auto">
            <a:xfrm rot="16200000" flipH="1">
              <a:off x="4973977" y="8517290"/>
              <a:ext cx="2431488" cy="1966150"/>
            </a:xfrm>
            <a:prstGeom prst="bentConnector3">
              <a:avLst>
                <a:gd name="adj1" fmla="val 33796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1" name="肘形连接符 110"/>
            <p:cNvCxnSpPr/>
            <p:nvPr/>
          </p:nvCxnSpPr>
          <p:spPr bwMode="auto">
            <a:xfrm rot="16200000" flipH="1">
              <a:off x="6092788" y="6397732"/>
              <a:ext cx="2431488" cy="6211858"/>
            </a:xfrm>
            <a:prstGeom prst="bentConnector3">
              <a:avLst>
                <a:gd name="adj1" fmla="val 19907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2" name="肘形连接符 111"/>
            <p:cNvCxnSpPr/>
            <p:nvPr/>
          </p:nvCxnSpPr>
          <p:spPr bwMode="auto">
            <a:xfrm rot="5400000">
              <a:off x="11558159" y="7807734"/>
              <a:ext cx="2467724" cy="3403758"/>
            </a:xfrm>
            <a:prstGeom prst="bentConnector3">
              <a:avLst>
                <a:gd name="adj1" fmla="val 34034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3" name="肘形连接符 112"/>
            <p:cNvCxnSpPr/>
            <p:nvPr/>
          </p:nvCxnSpPr>
          <p:spPr bwMode="auto">
            <a:xfrm rot="16200000" flipH="1">
              <a:off x="15178380" y="7659065"/>
              <a:ext cx="2425177" cy="3659040"/>
            </a:xfrm>
            <a:prstGeom prst="bentConnector3">
              <a:avLst>
                <a:gd name="adj1" fmla="val 3493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4" name="肘形连接符 113"/>
            <p:cNvCxnSpPr>
              <a:stCxn id="134" idx="2"/>
            </p:cNvCxnSpPr>
            <p:nvPr/>
          </p:nvCxnSpPr>
          <p:spPr bwMode="auto">
            <a:xfrm rot="5400000">
              <a:off x="14292859" y="8361497"/>
              <a:ext cx="1680664" cy="1531693"/>
            </a:xfrm>
            <a:prstGeom prst="bentConnector3">
              <a:avLst>
                <a:gd name="adj1" fmla="val 54688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5" name="肘形连接符 114"/>
            <p:cNvCxnSpPr/>
            <p:nvPr/>
          </p:nvCxnSpPr>
          <p:spPr bwMode="auto">
            <a:xfrm rot="16200000" flipH="1">
              <a:off x="15214150" y="9030042"/>
              <a:ext cx="2425177" cy="936033"/>
            </a:xfrm>
            <a:prstGeom prst="bentConnector3">
              <a:avLst>
                <a:gd name="adj1" fmla="val 37931"/>
              </a:avLst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6" name="文本框 115"/>
            <p:cNvSpPr txBox="1"/>
            <p:nvPr/>
          </p:nvSpPr>
          <p:spPr bwMode="auto">
            <a:xfrm>
              <a:off x="5181977" y="6583216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/>
          </p:nvSpPr>
          <p:spPr bwMode="auto">
            <a:xfrm>
              <a:off x="6647536" y="6574805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文本框 117"/>
            <p:cNvSpPr txBox="1"/>
            <p:nvPr/>
          </p:nvSpPr>
          <p:spPr bwMode="auto">
            <a:xfrm>
              <a:off x="8719534" y="6574805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文本框 118"/>
            <p:cNvSpPr txBox="1"/>
            <p:nvPr/>
          </p:nvSpPr>
          <p:spPr bwMode="auto">
            <a:xfrm>
              <a:off x="14576106" y="6564165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文本框 119"/>
            <p:cNvSpPr txBox="1"/>
            <p:nvPr/>
          </p:nvSpPr>
          <p:spPr bwMode="auto">
            <a:xfrm>
              <a:off x="16134939" y="6555754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文本框 120"/>
            <p:cNvSpPr txBox="1"/>
            <p:nvPr/>
          </p:nvSpPr>
          <p:spPr bwMode="auto">
            <a:xfrm>
              <a:off x="18113662" y="6555754"/>
              <a:ext cx="1189436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200" b="1" dirty="0" err="1">
                  <a:solidFill>
                    <a:srgbClr val="505050"/>
                  </a:solidFill>
                  <a:latin typeface="+mn-lt"/>
                  <a:ea typeface="+mn-ea"/>
                  <a:cs typeface="+mn-ea"/>
                  <a:sym typeface="+mn-lt"/>
                </a:rPr>
                <a:t>HFile</a:t>
              </a:r>
              <a:endParaRPr lang="zh-CN" altLang="en-US" sz="1200" b="1" dirty="0">
                <a:solidFill>
                  <a:srgbClr val="505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架构介绍 </a:t>
            </a:r>
            <a:r>
              <a:rPr lang="en-US" altLang="zh-CN" dirty="0" smtClean="0"/>
              <a:t>- 2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/>
              <a:t>HBase</a:t>
            </a:r>
            <a:r>
              <a:rPr lang="zh-CN" altLang="en-US" dirty="0" smtClean="0"/>
              <a:t>的</a:t>
            </a:r>
            <a:r>
              <a:rPr lang="zh-CN" altLang="en-US" dirty="0"/>
              <a:t>架构</a:t>
            </a:r>
            <a:r>
              <a:rPr lang="zh-CN" altLang="en-US" dirty="0" smtClean="0"/>
              <a:t>包括两</a:t>
            </a:r>
            <a:r>
              <a:rPr lang="zh-CN" altLang="en-US" dirty="0"/>
              <a:t>个主要的功能组件：</a:t>
            </a:r>
            <a:endParaRPr lang="zh-CN" altLang="en-US" dirty="0"/>
          </a:p>
          <a:p>
            <a:pPr lvl="1"/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HMaster</a:t>
            </a:r>
            <a:r>
              <a:rPr lang="zh-CN" altLang="en-US" dirty="0"/>
              <a:t>主</a:t>
            </a:r>
            <a:r>
              <a:rPr lang="zh-CN" altLang="en-US" dirty="0" smtClean="0"/>
              <a:t>服务器</a:t>
            </a:r>
            <a:endParaRPr lang="en-US" altLang="zh-CN" dirty="0" smtClean="0"/>
          </a:p>
          <a:p>
            <a:pPr lvl="1"/>
            <a:r>
              <a:rPr lang="zh-CN" altLang="en-US" dirty="0"/>
              <a:t>多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HRegionServer</a:t>
            </a:r>
            <a:r>
              <a:rPr lang="zh-CN" altLang="en-US" dirty="0" smtClean="0"/>
              <a:t>服务器</a:t>
            </a:r>
            <a:endParaRPr lang="en-US" altLang="zh-C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HBase</a:t>
            </a:r>
            <a:r>
              <a:rPr lang="zh-CN" altLang="en-US" dirty="0"/>
              <a:t>架构</a:t>
            </a:r>
            <a:r>
              <a:rPr lang="zh-CN" altLang="en-US" dirty="0" smtClean="0"/>
              <a:t>介绍 </a:t>
            </a:r>
            <a:r>
              <a:rPr lang="en-US" altLang="zh-CN" dirty="0" smtClean="0"/>
              <a:t>- 3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sz="2400" dirty="0"/>
              <a:t>主</a:t>
            </a:r>
            <a:r>
              <a:rPr lang="zh-CN" altLang="zh-CN" sz="2400" dirty="0" smtClean="0"/>
              <a:t>服务器</a:t>
            </a:r>
            <a:r>
              <a:rPr lang="en-US" altLang="zh-CN" sz="2400" dirty="0" smtClean="0"/>
              <a:t>H</a:t>
            </a:r>
            <a:r>
              <a:rPr lang="zh-CN" altLang="zh-CN" sz="2400" dirty="0" smtClean="0"/>
              <a:t>Master</a:t>
            </a:r>
            <a:r>
              <a:rPr lang="zh-CN" altLang="zh-CN" sz="2400" dirty="0"/>
              <a:t>负责管理和维护HBase表的分区信息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维护</a:t>
            </a:r>
            <a:r>
              <a:rPr lang="en-US" altLang="zh-CN" sz="2400" dirty="0" err="1"/>
              <a:t>HRegionServer</a:t>
            </a:r>
            <a:r>
              <a:rPr lang="zh-CN" altLang="en-US" sz="2400" dirty="0" smtClean="0"/>
              <a:t>列表</a:t>
            </a:r>
            <a:r>
              <a:rPr lang="zh-CN" altLang="en-US" sz="2400" dirty="0"/>
              <a:t>，分配</a:t>
            </a:r>
            <a:r>
              <a:rPr lang="en-US" altLang="zh-CN" sz="2400" dirty="0"/>
              <a:t>Region</a:t>
            </a:r>
            <a:r>
              <a:rPr lang="zh-CN" altLang="en-US" sz="2400" dirty="0"/>
              <a:t>，负载</a:t>
            </a:r>
            <a:r>
              <a:rPr lang="zh-CN" altLang="en-US" sz="2400" dirty="0" smtClean="0"/>
              <a:t>均衡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400" dirty="0" err="1"/>
              <a:t>HRegionServer</a:t>
            </a:r>
            <a:r>
              <a:rPr lang="zh-CN" altLang="zh-CN" sz="2400" dirty="0" smtClean="0"/>
              <a:t>负责</a:t>
            </a:r>
            <a:r>
              <a:rPr lang="zh-CN" altLang="zh-CN" sz="2400" dirty="0"/>
              <a:t>存储和维护分配给自己的Region，处理来自客户端的读写</a:t>
            </a:r>
            <a:r>
              <a:rPr lang="zh-CN" altLang="zh-CN" sz="2400" dirty="0" smtClean="0"/>
              <a:t>请求</a:t>
            </a:r>
            <a:r>
              <a:rPr lang="zh-CN" altLang="en-US" sz="2400" dirty="0" smtClean="0"/>
              <a:t>。</a:t>
            </a:r>
            <a:endParaRPr lang="zh-CN" altLang="zh-CN" sz="2400" dirty="0"/>
          </a:p>
          <a:p>
            <a:r>
              <a:rPr lang="zh-CN" altLang="zh-CN" sz="2400" dirty="0"/>
              <a:t>客户端并不是直接</a:t>
            </a:r>
            <a:r>
              <a:rPr lang="zh-CN" altLang="zh-CN" sz="2400" dirty="0" smtClean="0"/>
              <a:t>从</a:t>
            </a:r>
            <a:r>
              <a:rPr lang="en-US" altLang="zh-CN" sz="2400" dirty="0" smtClean="0"/>
              <a:t>H</a:t>
            </a:r>
            <a:r>
              <a:rPr lang="zh-CN" altLang="zh-CN" sz="2400" dirty="0" smtClean="0"/>
              <a:t>Master</a:t>
            </a:r>
            <a:r>
              <a:rPr lang="zh-CN" altLang="zh-CN" sz="2400" dirty="0"/>
              <a:t>主服务器上读取数据，而是在获得Region的存储位置信息后，直接</a:t>
            </a:r>
            <a:r>
              <a:rPr lang="zh-CN" altLang="zh-CN" sz="2400" dirty="0" smtClean="0"/>
              <a:t>从</a:t>
            </a:r>
            <a:r>
              <a:rPr lang="en-US" altLang="zh-CN" sz="2400" dirty="0" err="1"/>
              <a:t>HRegionServer</a:t>
            </a:r>
            <a:r>
              <a:rPr lang="zh-CN" altLang="zh-CN" sz="2400" dirty="0" smtClean="0"/>
              <a:t>上</a:t>
            </a:r>
            <a:r>
              <a:rPr lang="zh-CN" altLang="zh-CN" sz="2400" dirty="0"/>
              <a:t>读取</a:t>
            </a:r>
            <a:r>
              <a:rPr lang="zh-CN" altLang="zh-CN" sz="2400" dirty="0" smtClean="0"/>
              <a:t>数据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r>
              <a:rPr lang="zh-CN" altLang="en-US" sz="2400" dirty="0"/>
              <a:t>客户端并不</a:t>
            </a:r>
            <a:r>
              <a:rPr lang="zh-CN" altLang="en-US" sz="2400" dirty="0" smtClean="0"/>
              <a:t>依赖</a:t>
            </a:r>
            <a:r>
              <a:rPr lang="en-US" altLang="zh-CN" sz="2400" dirty="0" err="1" smtClean="0"/>
              <a:t>HMaster</a:t>
            </a:r>
            <a:r>
              <a:rPr lang="zh-CN" altLang="en-US" sz="2400" dirty="0"/>
              <a:t>，而是通过</a:t>
            </a:r>
            <a:r>
              <a:rPr lang="en-US" altLang="zh-CN" sz="2400" dirty="0"/>
              <a:t>Zookeeper</a:t>
            </a:r>
            <a:r>
              <a:rPr lang="zh-CN" altLang="en-US" sz="2400" dirty="0"/>
              <a:t>来获得</a:t>
            </a:r>
            <a:r>
              <a:rPr lang="en-US" altLang="zh-CN" sz="2400" dirty="0"/>
              <a:t>Region</a:t>
            </a:r>
            <a:r>
              <a:rPr lang="zh-CN" altLang="en-US" sz="2400" dirty="0"/>
              <a:t>位置信息，大多数客户端甚至从来不</a:t>
            </a:r>
            <a:r>
              <a:rPr lang="zh-CN" altLang="en-US" sz="2400" dirty="0" smtClean="0"/>
              <a:t>和</a:t>
            </a:r>
            <a:r>
              <a:rPr lang="en-US" altLang="zh-CN" sz="2400" dirty="0" err="1" smtClean="0"/>
              <a:t>HMaster</a:t>
            </a:r>
            <a:r>
              <a:rPr lang="zh-CN" altLang="en-US" sz="2400" dirty="0"/>
              <a:t>通信，这种设计方式</a:t>
            </a:r>
            <a:r>
              <a:rPr lang="zh-CN" altLang="en-US" sz="2400" dirty="0" smtClean="0"/>
              <a:t>使得</a:t>
            </a:r>
            <a:r>
              <a:rPr lang="en-US" altLang="zh-CN" sz="2400" dirty="0" err="1" smtClean="0"/>
              <a:t>HMaster</a:t>
            </a:r>
            <a:r>
              <a:rPr lang="zh-CN" altLang="en-US" sz="2400" dirty="0"/>
              <a:t>负载很小</a:t>
            </a:r>
            <a:r>
              <a:rPr lang="zh-CN" altLang="zh-CN" dirty="0"/>
              <a:t> 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表和</a:t>
            </a:r>
            <a:r>
              <a:rPr lang="en-US" altLang="zh-CN" dirty="0" smtClean="0"/>
              <a:t>Region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表开始</a:t>
            </a:r>
            <a:r>
              <a:rPr lang="zh-CN" altLang="en-US" dirty="0"/>
              <a:t>只有一个</a:t>
            </a:r>
            <a:r>
              <a:rPr lang="en-US" altLang="zh-CN" dirty="0"/>
              <a:t>Region</a:t>
            </a:r>
            <a:r>
              <a:rPr lang="zh-CN" altLang="en-US" dirty="0"/>
              <a:t>，后来不断</a:t>
            </a:r>
            <a:r>
              <a:rPr lang="zh-CN" altLang="en-US" dirty="0" smtClean="0"/>
              <a:t>分裂</a:t>
            </a:r>
            <a:endParaRPr lang="en-US" altLang="zh-CN" dirty="0" smtClean="0"/>
          </a:p>
          <a:p>
            <a:r>
              <a:rPr lang="en-US" altLang="zh-CN" dirty="0" smtClean="0">
                <a:sym typeface="+mn-ea"/>
              </a:rPr>
              <a:t>Region</a:t>
            </a:r>
            <a:r>
              <a:rPr lang="zh-CN" altLang="en-US" dirty="0" smtClean="0">
                <a:sym typeface="+mn-ea"/>
              </a:rPr>
              <a:t>拆分操作非常快，接近瞬间，拆分过程中的</a:t>
            </a:r>
            <a:r>
              <a:rPr lang="en-US" altLang="zh-CN" dirty="0" smtClean="0">
                <a:sym typeface="+mn-ea"/>
              </a:rPr>
              <a:t>region</a:t>
            </a:r>
            <a:r>
              <a:rPr lang="zh-CN" altLang="en-US" dirty="0" smtClean="0">
                <a:sym typeface="+mn-ea"/>
              </a:rPr>
              <a:t>不可读，直到把</a:t>
            </a:r>
            <a:r>
              <a:rPr lang="en-US" altLang="zh-CN" dirty="0" smtClean="0">
                <a:sym typeface="+mn-ea"/>
              </a:rPr>
              <a:t>region</a:t>
            </a:r>
            <a:r>
              <a:rPr lang="zh-CN" altLang="en-US" dirty="0" smtClean="0">
                <a:sym typeface="+mn-ea"/>
              </a:rPr>
              <a:t>存储文件异步地写到独立的文件之后，才会读取新文件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19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760" y="3026410"/>
            <a:ext cx="2674620" cy="309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0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5" y="3101340"/>
            <a:ext cx="4679950" cy="2942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技术原理</a:t>
            </a:r>
            <a:endParaRPr lang="zh-CN" altLang="en-US" dirty="0"/>
          </a:p>
        </p:txBody>
      </p:sp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HMaster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/>
              <a:t>主</a:t>
            </a:r>
            <a:r>
              <a:rPr lang="zh-CN" altLang="en-US" sz="2400" dirty="0" smtClean="0"/>
              <a:t>服务器</a:t>
            </a:r>
            <a:r>
              <a:rPr lang="en-US" altLang="zh-CN" sz="2400" dirty="0" err="1" smtClean="0"/>
              <a:t>HMaster</a:t>
            </a:r>
            <a:r>
              <a:rPr lang="zh-CN" altLang="en-US" sz="2400" dirty="0"/>
              <a:t>主要负责表和</a:t>
            </a:r>
            <a:r>
              <a:rPr lang="en-US" altLang="zh-CN" sz="2400" dirty="0"/>
              <a:t>Region</a:t>
            </a:r>
            <a:r>
              <a:rPr lang="zh-CN" altLang="en-US" sz="2400" dirty="0"/>
              <a:t>的管理工作：</a:t>
            </a:r>
            <a:endParaRPr lang="zh-CN" altLang="en-US" sz="2400" dirty="0"/>
          </a:p>
          <a:p>
            <a:pPr lvl="1"/>
            <a:r>
              <a:rPr lang="zh-CN" altLang="en-US" dirty="0"/>
              <a:t>管理用户对表的增加、删除、修改、查询等</a:t>
            </a:r>
            <a:r>
              <a:rPr lang="zh-CN" altLang="en-US" dirty="0" smtClean="0"/>
              <a:t>操作</a:t>
            </a:r>
            <a:r>
              <a:rPr lang="zh-CN" altLang="en-US" dirty="0"/>
              <a:t>。</a:t>
            </a:r>
            <a:endParaRPr lang="zh-CN" altLang="en-US" dirty="0"/>
          </a:p>
          <a:p>
            <a:pPr lvl="1"/>
            <a:r>
              <a:rPr lang="zh-CN" altLang="en-US" dirty="0"/>
              <a:t>实现</a:t>
            </a:r>
            <a:r>
              <a:rPr lang="zh-CN" altLang="en-US" dirty="0" smtClean="0"/>
              <a:t>不同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之间</a:t>
            </a:r>
            <a:r>
              <a:rPr lang="zh-CN" altLang="en-US" dirty="0"/>
              <a:t>的负载</a:t>
            </a:r>
            <a:r>
              <a:rPr lang="zh-CN" altLang="en-US" dirty="0" smtClean="0"/>
              <a:t>均衡。</a:t>
            </a:r>
            <a:endParaRPr lang="zh-CN" altLang="en-US" dirty="0"/>
          </a:p>
          <a:p>
            <a:pPr lvl="1"/>
            <a:r>
              <a:rPr lang="zh-CN" altLang="en-US" dirty="0"/>
              <a:t>在</a:t>
            </a:r>
            <a:r>
              <a:rPr lang="en-US" altLang="zh-CN" dirty="0"/>
              <a:t>Region</a:t>
            </a:r>
            <a:r>
              <a:rPr lang="zh-CN" altLang="en-US" dirty="0"/>
              <a:t>分裂或合并后，负责重新调整</a:t>
            </a:r>
            <a:r>
              <a:rPr lang="en-US" altLang="zh-CN" dirty="0"/>
              <a:t>Region</a:t>
            </a:r>
            <a:r>
              <a:rPr lang="zh-CN" altLang="en-US" dirty="0"/>
              <a:t>的</a:t>
            </a:r>
            <a:r>
              <a:rPr lang="zh-CN" altLang="en-US" dirty="0" smtClean="0"/>
              <a:t>分布。</a:t>
            </a:r>
            <a:endParaRPr lang="zh-CN" altLang="en-US" dirty="0"/>
          </a:p>
          <a:p>
            <a:pPr lvl="1"/>
            <a:r>
              <a:rPr lang="zh-CN" altLang="en-US" dirty="0"/>
              <a:t>对发生故障失效</a:t>
            </a:r>
            <a:r>
              <a:rPr lang="zh-CN" altLang="en-US" dirty="0" smtClean="0"/>
              <a:t>的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上</a:t>
            </a:r>
            <a:r>
              <a:rPr lang="zh-CN" altLang="en-US" dirty="0"/>
              <a:t>的</a:t>
            </a:r>
            <a:r>
              <a:rPr lang="en-US" altLang="zh-CN" dirty="0"/>
              <a:t>Region</a:t>
            </a:r>
            <a:r>
              <a:rPr lang="zh-CN" altLang="en-US" dirty="0"/>
              <a:t>进行</a:t>
            </a:r>
            <a:r>
              <a:rPr lang="zh-CN" altLang="en-US" dirty="0" smtClean="0"/>
              <a:t>迁移。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HRegionServer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/>
              <a:t>HRegionServer</a:t>
            </a:r>
            <a:r>
              <a:rPr lang="zh-CN" altLang="en-US" dirty="0" smtClean="0"/>
              <a:t>是</a:t>
            </a:r>
            <a:r>
              <a:rPr lang="en-US" altLang="zh-CN" dirty="0" err="1"/>
              <a:t>HBase</a:t>
            </a:r>
            <a:r>
              <a:rPr lang="zh-CN" altLang="en-US" dirty="0"/>
              <a:t>中最核心的</a:t>
            </a:r>
            <a:r>
              <a:rPr lang="zh-CN" altLang="en-US" dirty="0" smtClean="0"/>
              <a:t>模块。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负责</a:t>
            </a:r>
            <a:r>
              <a:rPr lang="zh-CN" altLang="en-US" dirty="0"/>
              <a:t>维护分配给自己的</a:t>
            </a:r>
            <a:r>
              <a:rPr lang="en-US" altLang="zh-CN" dirty="0" smtClean="0"/>
              <a:t>Region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响应</a:t>
            </a:r>
            <a:r>
              <a:rPr lang="zh-CN" altLang="en-US" dirty="0"/>
              <a:t>用户的读写</a:t>
            </a:r>
            <a:r>
              <a:rPr lang="zh-CN" altLang="en-US" dirty="0" smtClean="0"/>
              <a:t>请求。</a:t>
            </a:r>
            <a:endParaRPr lang="zh-CN" altLang="en-US" sz="30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体系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关键流程</a:t>
            </a:r>
            <a:endParaRPr lang="en-US" altLang="zh-CN" b="1" dirty="0" smtClean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用户读写数据过程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用户写入数据时，被分配到</a:t>
            </a:r>
            <a:r>
              <a:rPr lang="zh-CN" altLang="en-US" dirty="0" smtClean="0"/>
              <a:t>相应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去执行。</a:t>
            </a:r>
            <a:endParaRPr lang="zh-CN" altLang="en-US" dirty="0"/>
          </a:p>
          <a:p>
            <a:r>
              <a:rPr lang="zh-CN" altLang="en-US" dirty="0"/>
              <a:t>用户数据首先被写入</a:t>
            </a:r>
            <a:r>
              <a:rPr lang="zh-CN" altLang="en-US" dirty="0" smtClean="0"/>
              <a:t>到</a:t>
            </a:r>
            <a:r>
              <a:rPr lang="en-US" altLang="zh-CN" dirty="0" err="1" smtClean="0"/>
              <a:t>Hlog</a:t>
            </a:r>
            <a:r>
              <a:rPr lang="zh-CN" altLang="en-US" dirty="0" smtClean="0"/>
              <a:t>中，再写入</a:t>
            </a:r>
            <a:r>
              <a:rPr lang="en-US" altLang="zh-CN" dirty="0" err="1" smtClean="0"/>
              <a:t>MemStore</a:t>
            </a:r>
            <a:r>
              <a:rPr lang="zh-CN" altLang="en-US" dirty="0"/>
              <a:t>中，</a:t>
            </a:r>
            <a:r>
              <a:rPr lang="zh-CN" altLang="en-US" dirty="0" smtClean="0"/>
              <a:t>最终写到磁盘上形成</a:t>
            </a:r>
            <a:r>
              <a:rPr lang="en-US" altLang="zh-CN" dirty="0" err="1" smtClean="0"/>
              <a:t>StoreFile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当用户读取数据时</a:t>
            </a:r>
            <a:r>
              <a:rPr lang="zh-CN" altLang="en-US" dirty="0" smtClean="0"/>
              <a:t>，</a:t>
            </a:r>
            <a:r>
              <a:rPr lang="en-US" altLang="zh-CN" dirty="0"/>
              <a:t> 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会</a:t>
            </a:r>
            <a:r>
              <a:rPr lang="zh-CN" altLang="en-US" dirty="0"/>
              <a:t>首先访问</a:t>
            </a:r>
            <a:r>
              <a:rPr lang="en-US" altLang="zh-CN" dirty="0" err="1"/>
              <a:t>MemStore</a:t>
            </a:r>
            <a:r>
              <a:rPr lang="zh-CN" altLang="en-US" dirty="0"/>
              <a:t>缓存，如果找不到，再去磁盘上面的</a:t>
            </a:r>
            <a:r>
              <a:rPr lang="en-US" altLang="zh-CN" dirty="0" err="1"/>
              <a:t>StoreFile</a:t>
            </a:r>
            <a:r>
              <a:rPr lang="zh-CN" altLang="en-US" dirty="0"/>
              <a:t>中</a:t>
            </a:r>
            <a:r>
              <a:rPr lang="zh-CN" altLang="en-US" dirty="0" smtClean="0"/>
              <a:t>寻找。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缓存的</a:t>
            </a:r>
            <a:r>
              <a:rPr lang="zh-CN" altLang="en-US" dirty="0" smtClean="0"/>
              <a:t>刷新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系统会周期性地把</a:t>
            </a:r>
            <a:r>
              <a:rPr lang="en-US" altLang="zh-CN" dirty="0" err="1"/>
              <a:t>MemStore</a:t>
            </a:r>
            <a:r>
              <a:rPr lang="zh-CN" altLang="en-US" dirty="0"/>
              <a:t>缓存里的内容刷写到磁盘的</a:t>
            </a:r>
            <a:r>
              <a:rPr lang="en-US" altLang="zh-CN" dirty="0" err="1"/>
              <a:t>StoreFile</a:t>
            </a:r>
            <a:r>
              <a:rPr lang="zh-CN" altLang="en-US" dirty="0"/>
              <a:t>文件中，清空缓存，并在</a:t>
            </a:r>
            <a:r>
              <a:rPr lang="en-US" altLang="zh-CN" dirty="0" err="1"/>
              <a:t>Hlog</a:t>
            </a:r>
            <a:r>
              <a:rPr lang="zh-CN" altLang="en-US" dirty="0"/>
              <a:t>里面写入一个标记</a:t>
            </a:r>
            <a:endParaRPr lang="zh-CN" altLang="en-US" dirty="0"/>
          </a:p>
          <a:p>
            <a:r>
              <a:rPr lang="zh-CN" altLang="en-US" dirty="0"/>
              <a:t>每次刷写都生成一个新的</a:t>
            </a:r>
            <a:r>
              <a:rPr lang="en-US" altLang="zh-CN" dirty="0" err="1"/>
              <a:t>StoreFile</a:t>
            </a:r>
            <a:r>
              <a:rPr lang="zh-CN" altLang="en-US" dirty="0"/>
              <a:t>文件，因此，每个</a:t>
            </a:r>
            <a:r>
              <a:rPr lang="en-US" altLang="zh-CN" dirty="0"/>
              <a:t>Store</a:t>
            </a:r>
            <a:r>
              <a:rPr lang="zh-CN" altLang="en-US" dirty="0"/>
              <a:t>包含多个</a:t>
            </a:r>
            <a:r>
              <a:rPr lang="en-US" altLang="zh-CN" dirty="0" err="1"/>
              <a:t>StoreFile</a:t>
            </a:r>
            <a:r>
              <a:rPr lang="zh-CN" altLang="en-US" dirty="0" smtClean="0"/>
              <a:t>文件</a:t>
            </a:r>
            <a:endParaRPr lang="zh-CN" altLang="en-US" dirty="0"/>
          </a:p>
          <a:p>
            <a:r>
              <a:rPr lang="zh-CN" altLang="en-US" dirty="0" smtClean="0"/>
              <a:t>每个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都</a:t>
            </a:r>
            <a:r>
              <a:rPr lang="zh-CN" altLang="en-US" dirty="0"/>
              <a:t>有一个自己的</a:t>
            </a:r>
            <a:r>
              <a:rPr lang="en-US" altLang="zh-CN" dirty="0" err="1"/>
              <a:t>HLog</a:t>
            </a:r>
            <a:r>
              <a:rPr lang="en-US" altLang="zh-CN" dirty="0"/>
              <a:t> </a:t>
            </a:r>
            <a:r>
              <a:rPr lang="zh-CN" altLang="en-US" dirty="0"/>
              <a:t>文件，每次启动都检查该文件，确认最近一次执行缓存刷新操作之后是否发生新的写入操作；如果发现更新，则先写入</a:t>
            </a:r>
            <a:r>
              <a:rPr lang="en-US" altLang="zh-CN" dirty="0" err="1"/>
              <a:t>MemStore</a:t>
            </a:r>
            <a:r>
              <a:rPr lang="zh-CN" altLang="en-US" dirty="0"/>
              <a:t>，再刷写到</a:t>
            </a:r>
            <a:r>
              <a:rPr lang="en-US" altLang="zh-CN" dirty="0" err="1" smtClean="0"/>
              <a:t>StoreFile</a:t>
            </a:r>
            <a:r>
              <a:rPr lang="zh-CN" altLang="en-US" dirty="0" smtClean="0"/>
              <a:t>，</a:t>
            </a:r>
            <a:r>
              <a:rPr lang="zh-CN" altLang="en-US" dirty="0"/>
              <a:t>开始为用户提供服务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2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935" y="3953828"/>
            <a:ext cx="4577080" cy="2277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StoreFile</a:t>
            </a:r>
            <a:r>
              <a:rPr lang="zh-CN" altLang="en-US" dirty="0"/>
              <a:t>的</a:t>
            </a:r>
            <a:r>
              <a:rPr lang="zh-CN" altLang="en-US" dirty="0" smtClean="0"/>
              <a:t>合并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每次刷写都生成一个新的</a:t>
            </a:r>
            <a:r>
              <a:rPr lang="en-US" altLang="zh-CN" dirty="0" err="1"/>
              <a:t>StoreFile</a:t>
            </a:r>
            <a:r>
              <a:rPr lang="zh-CN" altLang="en-US" dirty="0"/>
              <a:t>，数量太多，影响查找速度</a:t>
            </a:r>
            <a:endParaRPr lang="zh-CN" altLang="en-US" dirty="0"/>
          </a:p>
          <a:p>
            <a:r>
              <a:rPr lang="zh-CN" altLang="en-US" dirty="0"/>
              <a:t>调用</a:t>
            </a:r>
            <a:r>
              <a:rPr lang="en-US" altLang="zh-CN" dirty="0" err="1"/>
              <a:t>Store.compact</a:t>
            </a:r>
            <a:r>
              <a:rPr lang="en-US" altLang="zh-CN" dirty="0"/>
              <a:t>()</a:t>
            </a:r>
            <a:r>
              <a:rPr lang="zh-CN" altLang="en-US" dirty="0"/>
              <a:t>把多个合并成一个</a:t>
            </a:r>
            <a:endParaRPr lang="zh-CN" altLang="en-US" dirty="0"/>
          </a:p>
          <a:p>
            <a:r>
              <a:rPr lang="zh-CN" altLang="en-US" dirty="0"/>
              <a:t>合并操作比较耗费资源，只有数量达到一个阈值才启动合并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Store</a:t>
            </a:r>
            <a:r>
              <a:rPr lang="zh-CN" altLang="en-US" dirty="0"/>
              <a:t>工作原理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Store</a:t>
            </a:r>
            <a:r>
              <a:rPr lang="zh-CN" altLang="en-US" dirty="0" smtClean="0"/>
              <a:t>是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的</a:t>
            </a:r>
            <a:r>
              <a:rPr lang="zh-CN" altLang="en-US" dirty="0"/>
              <a:t>核心</a:t>
            </a:r>
            <a:endParaRPr lang="zh-CN" altLang="en-US" dirty="0"/>
          </a:p>
          <a:p>
            <a:r>
              <a:rPr lang="zh-CN" altLang="en-US" dirty="0"/>
              <a:t>多个</a:t>
            </a:r>
            <a:r>
              <a:rPr lang="en-US" altLang="zh-CN" dirty="0" err="1"/>
              <a:t>StoreFile</a:t>
            </a:r>
            <a:r>
              <a:rPr lang="zh-CN" altLang="en-US" dirty="0"/>
              <a:t>合并成一个</a:t>
            </a:r>
            <a:endParaRPr lang="zh-CN" altLang="en-US" dirty="0"/>
          </a:p>
          <a:p>
            <a:r>
              <a:rPr lang="zh-CN" altLang="en-US" dirty="0"/>
              <a:t>单个</a:t>
            </a:r>
            <a:r>
              <a:rPr lang="en-US" altLang="zh-CN" dirty="0" err="1"/>
              <a:t>StoreFile</a:t>
            </a:r>
            <a:r>
              <a:rPr lang="zh-CN" altLang="en-US" dirty="0"/>
              <a:t>过大时，又触发分裂操作</a:t>
            </a:r>
            <a:endParaRPr lang="zh-C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465004"/>
            <a:ext cx="98962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HLog</a:t>
            </a:r>
            <a:r>
              <a:rPr lang="zh-CN" altLang="en-US" dirty="0"/>
              <a:t>工作</a:t>
            </a:r>
            <a:r>
              <a:rPr lang="zh-CN" altLang="en-US" dirty="0" smtClean="0"/>
              <a:t>原理 </a:t>
            </a:r>
            <a:r>
              <a:rPr lang="en-US" altLang="zh-CN" dirty="0" smtClean="0"/>
              <a:t>- 1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分布式环境必须要考虑系统出错。</a:t>
            </a:r>
            <a:r>
              <a:rPr lang="en-US" altLang="zh-CN" dirty="0" err="1"/>
              <a:t>HBase</a:t>
            </a:r>
            <a:r>
              <a:rPr lang="zh-CN" altLang="en-US" dirty="0"/>
              <a:t>采用</a:t>
            </a:r>
            <a:r>
              <a:rPr lang="en-US" altLang="zh-CN" dirty="0" err="1"/>
              <a:t>HLog</a:t>
            </a:r>
            <a:r>
              <a:rPr lang="zh-CN" altLang="en-US" dirty="0"/>
              <a:t>保证系统恢复</a:t>
            </a:r>
            <a:endParaRPr lang="zh-CN" altLang="en-US" dirty="0"/>
          </a:p>
          <a:p>
            <a:r>
              <a:rPr lang="en-US" altLang="zh-CN" dirty="0" err="1"/>
              <a:t>HBase</a:t>
            </a:r>
            <a:r>
              <a:rPr lang="zh-CN" altLang="en-US" dirty="0"/>
              <a:t>系统为</a:t>
            </a:r>
            <a:r>
              <a:rPr lang="zh-CN" altLang="en-US" dirty="0" smtClean="0"/>
              <a:t>每个</a:t>
            </a:r>
            <a:r>
              <a:rPr lang="en-US" altLang="zh-CN" dirty="0" err="1"/>
              <a:t>HRegionServer</a:t>
            </a:r>
            <a:r>
              <a:rPr lang="zh-CN" altLang="en-US" dirty="0" smtClean="0"/>
              <a:t>配置</a:t>
            </a:r>
            <a:r>
              <a:rPr lang="zh-CN" altLang="en-US" dirty="0"/>
              <a:t>了一个</a:t>
            </a:r>
            <a:r>
              <a:rPr lang="en-US" altLang="zh-CN" dirty="0" err="1"/>
              <a:t>HLog</a:t>
            </a:r>
            <a:r>
              <a:rPr lang="zh-CN" altLang="en-US" dirty="0"/>
              <a:t>文件，它是一种预写式日志（</a:t>
            </a:r>
            <a:r>
              <a:rPr lang="en-US" altLang="zh-CN" dirty="0"/>
              <a:t>Write Ahead Log</a:t>
            </a:r>
            <a:r>
              <a:rPr lang="zh-CN" altLang="en-US" dirty="0"/>
              <a:t>）</a:t>
            </a:r>
            <a:endParaRPr lang="zh-CN" altLang="en-US" dirty="0"/>
          </a:p>
          <a:p>
            <a:r>
              <a:rPr lang="zh-CN" altLang="en-US" dirty="0"/>
              <a:t>用户更新数据必须首先写入日志后，才能写入</a:t>
            </a:r>
            <a:r>
              <a:rPr lang="en-US" altLang="zh-CN" dirty="0" err="1"/>
              <a:t>MemStore</a:t>
            </a:r>
            <a:r>
              <a:rPr lang="zh-CN" altLang="en-US" dirty="0"/>
              <a:t>缓存，并且，直到</a:t>
            </a:r>
            <a:r>
              <a:rPr lang="en-US" altLang="zh-CN" dirty="0" err="1"/>
              <a:t>MemStore</a:t>
            </a:r>
            <a:r>
              <a:rPr lang="zh-CN" altLang="en-US" dirty="0"/>
              <a:t>缓存内容对应的日志已经写入磁盘，该缓存内容才能被刷写到磁盘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HLog</a:t>
            </a:r>
            <a:r>
              <a:rPr lang="zh-CN" altLang="en-US" dirty="0"/>
              <a:t>工作原理 </a:t>
            </a:r>
            <a:r>
              <a:rPr lang="en-US" altLang="zh-CN" dirty="0"/>
              <a:t>- 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1800" dirty="0"/>
              <a:t>Zookeeper</a:t>
            </a:r>
            <a:r>
              <a:rPr lang="zh-CN" altLang="en-US" sz="1800" dirty="0"/>
              <a:t>会实时监测</a:t>
            </a:r>
            <a:r>
              <a:rPr lang="zh-CN" altLang="en-US" sz="1800" dirty="0" smtClean="0"/>
              <a:t>每个</a:t>
            </a:r>
            <a:r>
              <a:rPr lang="en-US" altLang="zh-CN" sz="1800" dirty="0" err="1"/>
              <a:t>HRegionServer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状态，当</a:t>
            </a:r>
            <a:r>
              <a:rPr lang="zh-CN" altLang="en-US" sz="1800" dirty="0" smtClean="0"/>
              <a:t>某个</a:t>
            </a:r>
            <a:r>
              <a:rPr lang="en-US" altLang="zh-CN" sz="1800" dirty="0" err="1"/>
              <a:t>HRegionServer</a:t>
            </a:r>
            <a:r>
              <a:rPr lang="zh-CN" altLang="en-US" sz="1800" dirty="0" smtClean="0"/>
              <a:t>发生</a:t>
            </a:r>
            <a:r>
              <a:rPr lang="zh-CN" altLang="en-US" sz="1800" dirty="0"/>
              <a:t>故障时，</a:t>
            </a:r>
            <a:r>
              <a:rPr lang="en-US" altLang="zh-CN" sz="1800" dirty="0"/>
              <a:t>Zookeeper</a:t>
            </a:r>
            <a:r>
              <a:rPr lang="zh-CN" altLang="en-US" sz="1800" dirty="0"/>
              <a:t>会</a:t>
            </a:r>
            <a:r>
              <a:rPr lang="zh-CN" altLang="en-US" sz="1800" dirty="0" smtClean="0"/>
              <a:t>通知</a:t>
            </a:r>
            <a:r>
              <a:rPr lang="en-US" altLang="zh-CN" sz="1800" dirty="0" err="1" smtClean="0"/>
              <a:t>HMaster</a:t>
            </a:r>
            <a:r>
              <a:rPr lang="en-US" altLang="zh-CN" sz="1800" dirty="0" smtClean="0"/>
              <a:t>.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en-US" altLang="zh-CN" sz="1800" dirty="0" err="1" smtClean="0"/>
              <a:t>HMaster</a:t>
            </a:r>
            <a:r>
              <a:rPr lang="zh-CN" altLang="en-US" sz="1800" dirty="0"/>
              <a:t>首先会处理该</a:t>
            </a:r>
            <a:r>
              <a:rPr lang="zh-CN" altLang="en-US" sz="1800" dirty="0" smtClean="0"/>
              <a:t>故障</a:t>
            </a:r>
            <a:r>
              <a:rPr lang="en-US" altLang="zh-CN" sz="1800" dirty="0" err="1"/>
              <a:t>HRegionServer</a:t>
            </a:r>
            <a:r>
              <a:rPr lang="zh-CN" altLang="en-US" sz="1800" dirty="0" smtClean="0"/>
              <a:t>上面</a:t>
            </a:r>
            <a:r>
              <a:rPr lang="zh-CN" altLang="en-US" sz="1800" dirty="0"/>
              <a:t>遗留的</a:t>
            </a:r>
            <a:r>
              <a:rPr lang="en-US" altLang="zh-CN" sz="1800" dirty="0" err="1"/>
              <a:t>HLog</a:t>
            </a:r>
            <a:r>
              <a:rPr lang="zh-CN" altLang="en-US" sz="1800" dirty="0"/>
              <a:t>文件，这个遗留的</a:t>
            </a:r>
            <a:r>
              <a:rPr lang="en-US" altLang="zh-CN" sz="1800" dirty="0" err="1"/>
              <a:t>HLog</a:t>
            </a:r>
            <a:r>
              <a:rPr lang="zh-CN" altLang="en-US" sz="1800" dirty="0"/>
              <a:t>文件中包含了来自多个</a:t>
            </a:r>
            <a:r>
              <a:rPr lang="en-US" altLang="zh-CN" sz="1800" dirty="0"/>
              <a:t>Region</a:t>
            </a:r>
            <a:r>
              <a:rPr lang="zh-CN" altLang="en-US" sz="1800" dirty="0"/>
              <a:t>对象的日志</a:t>
            </a:r>
            <a:r>
              <a:rPr lang="zh-CN" altLang="en-US" sz="1800" dirty="0" smtClean="0"/>
              <a:t>记录。</a:t>
            </a:r>
            <a:endParaRPr lang="zh-CN" altLang="en-US" sz="1800" dirty="0"/>
          </a:p>
          <a:p>
            <a:r>
              <a:rPr lang="zh-CN" altLang="en-US" sz="1800" dirty="0"/>
              <a:t>系统会根据每条日志记录所属的</a:t>
            </a:r>
            <a:r>
              <a:rPr lang="en-US" altLang="zh-CN" sz="1800" dirty="0"/>
              <a:t>Region</a:t>
            </a:r>
            <a:r>
              <a:rPr lang="zh-CN" altLang="en-US" sz="1800" dirty="0"/>
              <a:t>对象对</a:t>
            </a:r>
            <a:r>
              <a:rPr lang="en-US" altLang="zh-CN" sz="1800" dirty="0" err="1"/>
              <a:t>HLog</a:t>
            </a:r>
            <a:r>
              <a:rPr lang="zh-CN" altLang="en-US" sz="1800" dirty="0"/>
              <a:t>数据进行拆分，分别放到相应</a:t>
            </a:r>
            <a:r>
              <a:rPr lang="en-US" altLang="zh-CN" sz="1800" dirty="0"/>
              <a:t>Region</a:t>
            </a:r>
            <a:r>
              <a:rPr lang="zh-CN" altLang="en-US" sz="1800" dirty="0"/>
              <a:t>对象的目录下，然后，再将失效的</a:t>
            </a:r>
            <a:r>
              <a:rPr lang="en-US" altLang="zh-CN" sz="1800" dirty="0"/>
              <a:t>Region</a:t>
            </a:r>
            <a:r>
              <a:rPr lang="zh-CN" altLang="en-US" sz="1800" dirty="0"/>
              <a:t>重新分配到可用</a:t>
            </a:r>
            <a:r>
              <a:rPr lang="zh-CN" altLang="en-US" sz="1800" dirty="0" smtClean="0"/>
              <a:t>的</a:t>
            </a:r>
            <a:r>
              <a:rPr lang="en-US" altLang="zh-CN" sz="1800" dirty="0" err="1"/>
              <a:t>HRegionServer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，并把与该</a:t>
            </a:r>
            <a:r>
              <a:rPr lang="en-US" altLang="zh-CN" sz="1800" dirty="0"/>
              <a:t>Region</a:t>
            </a:r>
            <a:r>
              <a:rPr lang="zh-CN" altLang="en-US" sz="1800" dirty="0"/>
              <a:t>对象相关的</a:t>
            </a:r>
            <a:r>
              <a:rPr lang="en-US" altLang="zh-CN" sz="1800" dirty="0" err="1"/>
              <a:t>HLog</a:t>
            </a:r>
            <a:r>
              <a:rPr lang="zh-CN" altLang="en-US" sz="1800" dirty="0"/>
              <a:t>日志记录也发送给相应</a:t>
            </a:r>
            <a:r>
              <a:rPr lang="zh-CN" altLang="en-US" sz="1800" dirty="0" smtClean="0"/>
              <a:t>的</a:t>
            </a:r>
            <a:r>
              <a:rPr lang="en-US" altLang="zh-CN" sz="1800" dirty="0" err="1"/>
              <a:t>HRegionServer</a:t>
            </a:r>
            <a:r>
              <a:rPr lang="en-US" altLang="zh-CN" sz="1800" dirty="0"/>
              <a:t> </a:t>
            </a:r>
            <a:r>
              <a:rPr lang="zh-CN" altLang="en-US" sz="1800" dirty="0" smtClean="0"/>
              <a:t>。</a:t>
            </a:r>
            <a:endParaRPr lang="zh-CN" altLang="en-US" sz="1800" dirty="0"/>
          </a:p>
          <a:p>
            <a:r>
              <a:rPr lang="en-US" altLang="zh-CN" sz="1800" dirty="0" err="1"/>
              <a:t>HRegionServer</a:t>
            </a:r>
            <a:r>
              <a:rPr lang="zh-CN" altLang="en-US" sz="1800" dirty="0" smtClean="0"/>
              <a:t>领取</a:t>
            </a:r>
            <a:r>
              <a:rPr lang="zh-CN" altLang="en-US" sz="1800" dirty="0"/>
              <a:t>到分配给自己的</a:t>
            </a:r>
            <a:r>
              <a:rPr lang="en-US" altLang="zh-CN" sz="1800" dirty="0"/>
              <a:t>Region</a:t>
            </a:r>
            <a:r>
              <a:rPr lang="zh-CN" altLang="en-US" sz="1800" dirty="0"/>
              <a:t>对象以及与之相关的</a:t>
            </a:r>
            <a:r>
              <a:rPr lang="en-US" altLang="zh-CN" sz="1800" dirty="0" err="1"/>
              <a:t>HLog</a:t>
            </a:r>
            <a:r>
              <a:rPr lang="zh-CN" altLang="en-US" sz="1800" dirty="0"/>
              <a:t>日志记录以后，会重新做一遍日志记录中的各种操作，把日志记录中的数据写入到</a:t>
            </a:r>
            <a:r>
              <a:rPr lang="en-US" altLang="zh-CN" sz="1800" dirty="0" err="1"/>
              <a:t>MemStore</a:t>
            </a:r>
            <a:r>
              <a:rPr lang="zh-CN" altLang="en-US" sz="1800" dirty="0"/>
              <a:t>缓存中，然后，刷新到磁盘的</a:t>
            </a:r>
            <a:r>
              <a:rPr lang="en-US" altLang="zh-CN" sz="1800" dirty="0" err="1"/>
              <a:t>StoreFile</a:t>
            </a:r>
            <a:r>
              <a:rPr lang="zh-CN" altLang="en-US" sz="1800" dirty="0"/>
              <a:t>文件中，完成数据</a:t>
            </a:r>
            <a:r>
              <a:rPr lang="zh-CN" altLang="en-US" sz="1800" dirty="0" smtClean="0"/>
              <a:t>恢复。</a:t>
            </a:r>
            <a:endParaRPr lang="zh-CN" altLang="en-US" sz="1800" dirty="0"/>
          </a:p>
          <a:p>
            <a:r>
              <a:rPr lang="zh-CN" altLang="en-US" sz="1800" dirty="0"/>
              <a:t>共用日志优点：提高对表的写操作性能；缺点：恢复时需要分拆</a:t>
            </a:r>
            <a:r>
              <a:rPr lang="zh-CN" altLang="en-US" sz="1800" dirty="0" smtClean="0"/>
              <a:t>日志。</a:t>
            </a:r>
            <a:endParaRPr lang="zh-CN" altLang="en-US" sz="18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体系架构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zh-CN" altLang="en-US" b="1" dirty="0" smtClean="0"/>
              <a:t>突出特点</a:t>
            </a:r>
            <a:endParaRPr lang="en-US" altLang="zh-CN" b="1" dirty="0" smtClean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本章主要讲述开源的非关系型</a:t>
            </a:r>
            <a:r>
              <a:rPr lang="zh-CN" altLang="en-US" dirty="0" smtClean="0"/>
              <a:t>分布式数据库</a:t>
            </a:r>
            <a:r>
              <a:rPr lang="en-US" altLang="zh-CN" dirty="0" err="1" smtClean="0"/>
              <a:t>HBase</a:t>
            </a:r>
            <a:r>
              <a:rPr lang="en-US" altLang="zh-CN" dirty="0" smtClean="0"/>
              <a:t>,</a:t>
            </a:r>
            <a:r>
              <a:rPr lang="zh-CN" altLang="en-US" dirty="0" smtClean="0"/>
              <a:t> 它</a:t>
            </a:r>
            <a:r>
              <a:rPr lang="zh-CN" altLang="en-US" dirty="0"/>
              <a:t>可以</a:t>
            </a:r>
            <a:r>
              <a:rPr lang="zh-CN" altLang="en-US" dirty="0" smtClean="0"/>
              <a:t>满足大规模</a:t>
            </a:r>
            <a:r>
              <a:rPr lang="zh-CN" altLang="en-US" dirty="0"/>
              <a:t>数据实时处理应用的</a:t>
            </a:r>
            <a:r>
              <a:rPr lang="zh-CN" altLang="en-US" dirty="0" smtClean="0"/>
              <a:t>需求。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多</a:t>
            </a:r>
            <a:r>
              <a:rPr lang="en-US" altLang="zh-CN" smtClean="0"/>
              <a:t>HFile</a:t>
            </a:r>
            <a:r>
              <a:rPr lang="zh-CN" altLang="en-US" smtClean="0"/>
              <a:t>的影响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HFile</a:t>
            </a:r>
            <a:r>
              <a:rPr lang="zh-CN" altLang="en-US" dirty="0"/>
              <a:t>文件数目越来越多，读取时延也越来越大。</a:t>
            </a:r>
            <a:endParaRPr lang="en-GB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67508" y="1255714"/>
            <a:ext cx="8712064" cy="4056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Compaction - 1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Compaction</a:t>
            </a:r>
            <a:r>
              <a:rPr lang="zh-CN" altLang="en-US" dirty="0"/>
              <a:t>的目的，是为了减少同一个</a:t>
            </a:r>
            <a:r>
              <a:rPr lang="en-US" altLang="zh-CN" dirty="0"/>
              <a:t>Region</a:t>
            </a:r>
            <a:r>
              <a:rPr lang="zh-CN" altLang="en-US" dirty="0"/>
              <a:t>中同一个</a:t>
            </a:r>
            <a:r>
              <a:rPr lang="en-US" altLang="zh-CN" dirty="0" err="1"/>
              <a:t>ColumnFamily</a:t>
            </a:r>
            <a:r>
              <a:rPr lang="zh-CN" altLang="en-US" dirty="0"/>
              <a:t>下面的小文件（</a:t>
            </a:r>
            <a:r>
              <a:rPr lang="en-US" altLang="zh-CN" dirty="0" err="1"/>
              <a:t>HFile</a:t>
            </a:r>
            <a:r>
              <a:rPr lang="zh-CN" altLang="en-US" dirty="0"/>
              <a:t>）数目，从而提升读取的性能。</a:t>
            </a:r>
            <a:endParaRPr lang="en-US" altLang="zh-CN" dirty="0"/>
          </a:p>
          <a:p>
            <a:r>
              <a:rPr lang="en-US" altLang="zh-CN" dirty="0"/>
              <a:t>Compaction</a:t>
            </a:r>
            <a:r>
              <a:rPr lang="zh-CN" altLang="en-US" dirty="0"/>
              <a:t>分为</a:t>
            </a:r>
            <a:r>
              <a:rPr lang="en-US" altLang="zh-CN" dirty="0"/>
              <a:t>Minor</a:t>
            </a:r>
            <a:r>
              <a:rPr lang="zh-CN" altLang="en-US" dirty="0"/>
              <a:t>、</a:t>
            </a:r>
            <a:r>
              <a:rPr lang="en-US" altLang="zh-CN" dirty="0"/>
              <a:t>Major</a:t>
            </a:r>
            <a:r>
              <a:rPr lang="zh-CN" altLang="en-US" dirty="0"/>
              <a:t>两类：</a:t>
            </a:r>
            <a:endParaRPr lang="en-US" altLang="zh-CN" dirty="0"/>
          </a:p>
          <a:p>
            <a:pPr lvl="1"/>
            <a:r>
              <a:rPr lang="en-US" altLang="zh-CN" dirty="0"/>
              <a:t>Minor:</a:t>
            </a:r>
            <a:r>
              <a:rPr lang="zh-CN" altLang="en-US" dirty="0"/>
              <a:t>小范围的</a:t>
            </a:r>
            <a:r>
              <a:rPr lang="en-US" altLang="zh-CN" dirty="0"/>
              <a:t>Compaction</a:t>
            </a:r>
            <a:r>
              <a:rPr lang="zh-CN" altLang="en-US" dirty="0"/>
              <a:t>。有最少和最大文件数目限制。通常会选择一些连续时间范围的小文件进行合并。</a:t>
            </a:r>
            <a:endParaRPr lang="en-US" altLang="zh-CN" dirty="0"/>
          </a:p>
          <a:p>
            <a:pPr lvl="1"/>
            <a:r>
              <a:rPr lang="en-US" altLang="zh-CN" dirty="0"/>
              <a:t>Major:</a:t>
            </a:r>
            <a:r>
              <a:rPr lang="zh-CN" altLang="en-US" dirty="0"/>
              <a:t>涉及该</a:t>
            </a:r>
            <a:r>
              <a:rPr lang="en-US" altLang="zh-CN" dirty="0"/>
              <a:t>Region</a:t>
            </a:r>
            <a:r>
              <a:rPr lang="zh-CN" altLang="en-US" dirty="0"/>
              <a:t>该</a:t>
            </a:r>
            <a:r>
              <a:rPr lang="en-US" altLang="zh-CN" dirty="0" err="1"/>
              <a:t>ColumnFamily</a:t>
            </a:r>
            <a:r>
              <a:rPr lang="zh-CN" altLang="en-US" dirty="0"/>
              <a:t>下面的所有的</a:t>
            </a:r>
            <a:r>
              <a:rPr lang="en-US" altLang="zh-CN" dirty="0" err="1"/>
              <a:t>HFile</a:t>
            </a:r>
            <a:r>
              <a:rPr lang="zh-CN" altLang="en-US" dirty="0" smtClean="0"/>
              <a:t>文件。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Compaction - 2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065285" y="1497724"/>
            <a:ext cx="7944142" cy="4199528"/>
            <a:chOff x="1280904" y="1952836"/>
            <a:chExt cx="6226070" cy="3060340"/>
          </a:xfrm>
        </p:grpSpPr>
        <p:sp>
          <p:nvSpPr>
            <p:cNvPr id="5" name="矩形 4"/>
            <p:cNvSpPr/>
            <p:nvPr/>
          </p:nvSpPr>
          <p:spPr bwMode="auto">
            <a:xfrm>
              <a:off x="1360646" y="4408964"/>
              <a:ext cx="6146328" cy="60421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en-US" sz="16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360646" y="3592557"/>
              <a:ext cx="6146328" cy="60421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en-US" sz="1600"/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360646" y="2729498"/>
              <a:ext cx="6146328" cy="60421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bg2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zh-CN" altLang="en-US" sz="1600"/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1546711" y="2822801"/>
              <a:ext cx="1159175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2769426" y="2822801"/>
              <a:ext cx="754812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3593430" y="2822801"/>
              <a:ext cx="72785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4390852" y="2822801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5081952" y="2822801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5773051" y="2822801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4" name="圆角矩形 13"/>
            <p:cNvSpPr/>
            <p:nvPr/>
          </p:nvSpPr>
          <p:spPr bwMode="auto">
            <a:xfrm>
              <a:off x="6464151" y="2822801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194717" y="2099697"/>
              <a:ext cx="1725285" cy="4279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 err="1"/>
                <a:t>MemStore</a:t>
              </a:r>
              <a:endParaRPr lang="zh-CN" altLang="en-US" sz="1600" dirty="0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1280904" y="2129011"/>
              <a:ext cx="512194" cy="402808"/>
            </a:xfrm>
            <a:prstGeom prst="ellipse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put</a:t>
              </a:r>
              <a:endParaRPr lang="zh-CN" altLang="en-US" sz="1600" dirty="0"/>
            </a:p>
          </p:txBody>
        </p:sp>
        <p:cxnSp>
          <p:nvCxnSpPr>
            <p:cNvPr id="17" name="直接箭头连接符 16"/>
            <p:cNvCxnSpPr>
              <a:stCxn id="16" idx="6"/>
              <a:endCxn id="15" idx="1"/>
            </p:cNvCxnSpPr>
            <p:nvPr/>
          </p:nvCxnSpPr>
          <p:spPr bwMode="auto">
            <a:xfrm flipV="1">
              <a:off x="1793098" y="2313689"/>
              <a:ext cx="1401619" cy="1672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直接箭头连接符 17"/>
            <p:cNvCxnSpPr>
              <a:stCxn id="15" idx="2"/>
              <a:endCxn id="7" idx="0"/>
            </p:cNvCxnSpPr>
            <p:nvPr/>
          </p:nvCxnSpPr>
          <p:spPr bwMode="auto">
            <a:xfrm>
              <a:off x="4057360" y="2527681"/>
              <a:ext cx="376450" cy="20181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圆角矩形 18"/>
            <p:cNvSpPr/>
            <p:nvPr/>
          </p:nvSpPr>
          <p:spPr bwMode="auto">
            <a:xfrm>
              <a:off x="1546710" y="3685860"/>
              <a:ext cx="4205383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5773051" y="3685860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6464151" y="3685860"/>
              <a:ext cx="62002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546710" y="4517066"/>
              <a:ext cx="5634134" cy="4028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HFile</a:t>
              </a:r>
              <a:endParaRPr lang="zh-CN" altLang="en-US" sz="1600" dirty="0"/>
            </a:p>
          </p:txBody>
        </p:sp>
        <p:cxnSp>
          <p:nvCxnSpPr>
            <p:cNvPr id="23" name="直接箭头连接符 22"/>
            <p:cNvCxnSpPr>
              <a:stCxn id="7" idx="2"/>
              <a:endCxn id="6" idx="0"/>
            </p:cNvCxnSpPr>
            <p:nvPr/>
          </p:nvCxnSpPr>
          <p:spPr bwMode="auto">
            <a:xfrm>
              <a:off x="4433810" y="3333710"/>
              <a:ext cx="0" cy="25884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直接箭头连接符 23"/>
            <p:cNvCxnSpPr>
              <a:stCxn id="6" idx="2"/>
              <a:endCxn id="5" idx="0"/>
            </p:cNvCxnSpPr>
            <p:nvPr/>
          </p:nvCxnSpPr>
          <p:spPr bwMode="auto">
            <a:xfrm>
              <a:off x="4433810" y="4196769"/>
              <a:ext cx="0" cy="21219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圆角矩形 24"/>
            <p:cNvSpPr/>
            <p:nvPr/>
          </p:nvSpPr>
          <p:spPr bwMode="auto">
            <a:xfrm>
              <a:off x="4470594" y="3382623"/>
              <a:ext cx="1671370" cy="151054"/>
            </a:xfrm>
            <a:prstGeom prst="roundRect">
              <a:avLst/>
            </a:prstGeom>
            <a:solidFill>
              <a:srgbClr val="F8F8F8"/>
            </a:solidFill>
            <a:ln w="9525">
              <a:noFill/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Minor Compaction</a:t>
              </a:r>
              <a:endParaRPr lang="zh-CN" altLang="en-US" sz="1600" dirty="0"/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4539606" y="4227997"/>
              <a:ext cx="1671370" cy="151054"/>
            </a:xfrm>
            <a:prstGeom prst="roundRect">
              <a:avLst/>
            </a:prstGeom>
            <a:solidFill>
              <a:srgbClr val="F8F8F8"/>
            </a:solidFill>
            <a:ln w="9525">
              <a:noFill/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Major Compaction</a:t>
              </a:r>
              <a:endParaRPr lang="zh-CN" altLang="en-US" sz="1600" dirty="0"/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4417433" y="2542890"/>
              <a:ext cx="727854" cy="125878"/>
            </a:xfrm>
            <a:prstGeom prst="roundRect">
              <a:avLst/>
            </a:prstGeom>
            <a:solidFill>
              <a:srgbClr val="F8F8F8"/>
            </a:solidFill>
            <a:ln w="9525">
              <a:noFill/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Flush</a:t>
              </a:r>
              <a:endParaRPr lang="zh-CN" altLang="en-US" sz="1600" dirty="0"/>
            </a:p>
          </p:txBody>
        </p:sp>
        <p:sp>
          <p:nvSpPr>
            <p:cNvPr id="28" name="圆角矩形 27"/>
            <p:cNvSpPr/>
            <p:nvPr/>
          </p:nvSpPr>
          <p:spPr bwMode="auto">
            <a:xfrm>
              <a:off x="2147400" y="1952836"/>
              <a:ext cx="727854" cy="252028"/>
            </a:xfrm>
            <a:prstGeom prst="roundRect">
              <a:avLst/>
            </a:prstGeom>
            <a:solidFill>
              <a:srgbClr val="F8F8F8"/>
            </a:solidFill>
            <a:ln w="9525">
              <a:noFill/>
              <a:round/>
            </a:ln>
          </p:spPr>
          <p:txBody>
            <a:bodyPr wrap="none" lIns="64273" tIns="0" rIns="64273" bIns="32137" rtlCol="0" anchor="ctr"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dirty="0"/>
                <a:t>Write</a:t>
              </a:r>
              <a:endParaRPr lang="zh-CN" alt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OpenScanner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OpenScanner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的过程中，会创建两种不同的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来读取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Hfile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MemStore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的数据：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HFile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对应的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为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StoreFileScanner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MemStore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对应的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为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MemStoreScanner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zh-CN" altLang="en-US" dirty="0"/>
          </a:p>
        </p:txBody>
      </p:sp>
      <p:pic>
        <p:nvPicPr>
          <p:cNvPr id="4" name="Picture 5" descr="C:\Users\b00178450\Desktop\HBase-漫画形象\绿色表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86457" y="3593667"/>
            <a:ext cx="1692188" cy="1586993"/>
          </a:xfrm>
          <a:prstGeom prst="rect">
            <a:avLst/>
          </a:prstGeom>
          <a:noFill/>
        </p:spPr>
      </p:pic>
      <p:sp>
        <p:nvSpPr>
          <p:cNvPr id="5" name="TextBox 21"/>
          <p:cNvSpPr txBox="1"/>
          <p:nvPr/>
        </p:nvSpPr>
        <p:spPr>
          <a:xfrm>
            <a:off x="4180708" y="4233273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Region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232531" y="3240156"/>
            <a:ext cx="2190756" cy="952363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Clr>
                <a:srgbClr val="CC9900"/>
              </a:buClr>
            </a:pPr>
            <a:r>
              <a:rPr lang="en-US" altLang="zh-CN" sz="1400" dirty="0">
                <a:solidFill>
                  <a:schemeClr val="tx2"/>
                </a:solidFill>
              </a:rPr>
              <a:t>  </a:t>
            </a:r>
            <a:r>
              <a:rPr lang="en-US" altLang="zh-CN" sz="1400" dirty="0">
                <a:solidFill>
                  <a:srgbClr val="C00000"/>
                </a:solidFill>
              </a:rPr>
              <a:t>ColumnFamily-1</a:t>
            </a:r>
            <a:endParaRPr lang="en-US" altLang="zh-CN" sz="1400" dirty="0">
              <a:solidFill>
                <a:srgbClr val="C00000"/>
              </a:solidFill>
            </a:endParaRPr>
          </a:p>
          <a:p>
            <a:pPr>
              <a:buClr>
                <a:srgbClr val="CC9900"/>
              </a:buClr>
            </a:pPr>
            <a:r>
              <a:rPr lang="en-US" altLang="zh-CN" sz="1400" dirty="0" err="1"/>
              <a:t>MemStore</a:t>
            </a:r>
            <a:endParaRPr lang="en-US" altLang="zh-CN" sz="1400" dirty="0"/>
          </a:p>
          <a:p>
            <a:pPr lvl="1">
              <a:buClr>
                <a:srgbClr val="CC9900"/>
              </a:buClr>
            </a:pPr>
            <a:r>
              <a:rPr lang="en-US" altLang="zh-CN" sz="1400" dirty="0"/>
              <a:t>HFile-11</a:t>
            </a:r>
            <a:endParaRPr lang="en-US" altLang="zh-CN" sz="1400" dirty="0"/>
          </a:p>
          <a:p>
            <a:pPr lvl="1">
              <a:buClr>
                <a:srgbClr val="CC9900"/>
              </a:buClr>
            </a:pPr>
            <a:r>
              <a:rPr lang="en-US" altLang="zh-CN" sz="1400" dirty="0"/>
              <a:t>HFile-12</a:t>
            </a:r>
            <a:endParaRPr lang="en-US" altLang="zh-CN" sz="1400" dirty="0"/>
          </a:p>
          <a:p>
            <a:pPr>
              <a:buClr>
                <a:srgbClr val="CC9900"/>
              </a:buClr>
            </a:pPr>
            <a:endParaRPr lang="zh-CN" altLang="en-US" sz="1400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7310322" y="4431833"/>
            <a:ext cx="2016224" cy="1069351"/>
          </a:xfrm>
          <a:prstGeom prst="round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Clr>
                <a:srgbClr val="CC9900"/>
              </a:buClr>
            </a:pPr>
            <a:r>
              <a:rPr lang="en-US" altLang="zh-CN" sz="1400" dirty="0">
                <a:solidFill>
                  <a:schemeClr val="tx2"/>
                </a:solidFill>
              </a:rPr>
              <a:t>  </a:t>
            </a:r>
            <a:r>
              <a:rPr lang="en-US" altLang="zh-CN" sz="1400" dirty="0">
                <a:solidFill>
                  <a:srgbClr val="C00000"/>
                </a:solidFill>
              </a:rPr>
              <a:t>ColumnFamily-2</a:t>
            </a:r>
            <a:endParaRPr lang="en-US" altLang="zh-CN" sz="1400" dirty="0">
              <a:solidFill>
                <a:srgbClr val="C00000"/>
              </a:solidFill>
            </a:endParaRPr>
          </a:p>
          <a:p>
            <a:pPr>
              <a:buClr>
                <a:srgbClr val="CC9900"/>
              </a:buClr>
            </a:pPr>
            <a:r>
              <a:rPr lang="en-US" altLang="zh-CN" sz="1400" dirty="0" err="1"/>
              <a:t>MemStore</a:t>
            </a:r>
            <a:endParaRPr lang="en-US" altLang="zh-CN" sz="1400" dirty="0"/>
          </a:p>
          <a:p>
            <a:pPr lvl="1">
              <a:buClr>
                <a:srgbClr val="CC9900"/>
              </a:buClr>
            </a:pPr>
            <a:r>
              <a:rPr lang="en-US" altLang="zh-CN" sz="1400" dirty="0"/>
              <a:t>HFile-21</a:t>
            </a:r>
            <a:endParaRPr lang="en-US" altLang="zh-CN" sz="1400" dirty="0"/>
          </a:p>
          <a:p>
            <a:pPr lvl="1">
              <a:buClr>
                <a:srgbClr val="CC9900"/>
              </a:buClr>
            </a:pPr>
            <a:r>
              <a:rPr lang="en-US" altLang="zh-CN" sz="1400" dirty="0"/>
              <a:t>HFile-22</a:t>
            </a:r>
            <a:endParaRPr lang="en-US" altLang="zh-CN" sz="1400" dirty="0"/>
          </a:p>
        </p:txBody>
      </p:sp>
      <p:cxnSp>
        <p:nvCxnSpPr>
          <p:cNvPr id="8" name="直接箭头连接符 7"/>
          <p:cNvCxnSpPr>
            <a:stCxn id="4" idx="3"/>
            <a:endCxn id="6" idx="1"/>
          </p:cNvCxnSpPr>
          <p:nvPr/>
        </p:nvCxnSpPr>
        <p:spPr bwMode="auto">
          <a:xfrm flipV="1">
            <a:off x="5378645" y="3716337"/>
            <a:ext cx="853886" cy="670826"/>
          </a:xfrm>
          <a:prstGeom prst="straightConnector1">
            <a:avLst/>
          </a:prstGeom>
          <a:noFill/>
          <a:ln w="190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 type="none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>
            <a:stCxn id="4" idx="3"/>
            <a:endCxn id="7" idx="1"/>
          </p:cNvCxnSpPr>
          <p:nvPr/>
        </p:nvCxnSpPr>
        <p:spPr bwMode="auto">
          <a:xfrm>
            <a:off x="5378646" y="4387164"/>
            <a:ext cx="1931677" cy="579345"/>
          </a:xfrm>
          <a:prstGeom prst="straightConnector1">
            <a:avLst/>
          </a:prstGeom>
          <a:noFill/>
          <a:ln w="190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 type="none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BloomFilter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BloomFilter</a:t>
            </a:r>
            <a:r>
              <a:rPr lang="zh-CN" altLang="en-US" dirty="0" smtClean="0"/>
              <a:t>用来优化一些随机读取的场景，即</a:t>
            </a:r>
            <a:r>
              <a:rPr lang="en-US" altLang="zh-CN" dirty="0" smtClean="0"/>
              <a:t>Get</a:t>
            </a:r>
            <a:r>
              <a:rPr lang="zh-CN" altLang="en-US" dirty="0" smtClean="0"/>
              <a:t>场景。 它可以被用来快速的判断一条用户数据在一个大的数据集合（该数据集合的大部分数据都没法被加载到内存中）中是否存在。</a:t>
            </a:r>
            <a:endParaRPr lang="en-US" altLang="zh-CN" dirty="0" smtClean="0"/>
          </a:p>
          <a:p>
            <a:r>
              <a:rPr lang="en-US" altLang="zh-CN" dirty="0" err="1" smtClean="0"/>
              <a:t>BloomFilter</a:t>
            </a:r>
            <a:r>
              <a:rPr lang="zh-CN" altLang="en-US" dirty="0" smtClean="0"/>
              <a:t>在判断一个数据是否存在时，拥有一定的误判率。但对于“用户数据 </a:t>
            </a:r>
            <a:r>
              <a:rPr lang="en-US" altLang="zh-CN" dirty="0" smtClean="0"/>
              <a:t>XXXX</a:t>
            </a:r>
            <a:r>
              <a:rPr lang="zh-CN" altLang="en-US" dirty="0" smtClean="0"/>
              <a:t>不存在” 的判断结果是可信的。</a:t>
            </a:r>
            <a:endParaRPr lang="en-US" altLang="zh-CN" dirty="0" smtClean="0"/>
          </a:p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BloomFilter</a:t>
            </a:r>
            <a:r>
              <a:rPr lang="zh-CN" altLang="en-US" dirty="0" smtClean="0"/>
              <a:t>的相关数据，被保存在</a:t>
            </a:r>
            <a:r>
              <a:rPr lang="en-US" altLang="zh-CN" dirty="0" err="1" smtClean="0"/>
              <a:t>HFile</a:t>
            </a:r>
            <a:r>
              <a:rPr lang="zh-CN" altLang="en-US" dirty="0" smtClean="0"/>
              <a:t>中。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体系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zh-CN" altLang="en-US" b="1" dirty="0" smtClean="0"/>
              <a:t>性能优化</a:t>
            </a:r>
            <a:endParaRPr lang="en-US" altLang="zh-CN" b="1" dirty="0" smtClean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行键（</a:t>
            </a:r>
            <a:r>
              <a:rPr lang="en-US" altLang="zh-CN" dirty="0"/>
              <a:t>Row Key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行键是按照</a:t>
            </a:r>
            <a:r>
              <a:rPr lang="zh-CN" altLang="en-US" b="1" dirty="0"/>
              <a:t>字典序</a:t>
            </a:r>
            <a:r>
              <a:rPr lang="zh-CN" altLang="en-US" dirty="0"/>
              <a:t>存储，因此，设计行键时，要充分利用这个排序特点，将经常一起读取的数据存储到一块，将最近可能会被访问的数据放在一块。</a:t>
            </a:r>
            <a:endParaRPr lang="zh-CN" altLang="en-US" dirty="0"/>
          </a:p>
          <a:p>
            <a:r>
              <a:rPr lang="zh-CN" altLang="en-US" dirty="0"/>
              <a:t>举个例子：如果最近写入</a:t>
            </a:r>
            <a:r>
              <a:rPr lang="en-US" altLang="zh-CN" dirty="0" err="1"/>
              <a:t>HBase</a:t>
            </a:r>
            <a:r>
              <a:rPr lang="zh-CN" altLang="en-US" dirty="0"/>
              <a:t>表中的数据是最可能被访问的，可以考虑将时间戳作为行键的一部分，由于是字典序排序，所以可以使用</a:t>
            </a:r>
            <a:r>
              <a:rPr lang="en-US" altLang="zh-CN" dirty="0" err="1"/>
              <a:t>Long.MAX_VALUE</a:t>
            </a:r>
            <a:r>
              <a:rPr lang="en-US" altLang="zh-CN" dirty="0"/>
              <a:t> - timestamp</a:t>
            </a:r>
            <a:r>
              <a:rPr lang="zh-CN" altLang="en-US" dirty="0"/>
              <a:t>作为行键，这样能保证新写入的数据在读取时可以被快速命中。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构建</a:t>
            </a:r>
            <a:r>
              <a:rPr lang="en-US" altLang="zh-CN" dirty="0" err="1"/>
              <a:t>HBase</a:t>
            </a:r>
            <a:r>
              <a:rPr lang="zh-CN" altLang="en-US" dirty="0"/>
              <a:t>二级</a:t>
            </a:r>
            <a:r>
              <a:rPr lang="zh-CN" altLang="en-US" dirty="0" smtClean="0"/>
              <a:t>索引 </a:t>
            </a:r>
            <a:r>
              <a:rPr lang="en-US" altLang="zh-CN" dirty="0" smtClean="0"/>
              <a:t>- 1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/>
              <a:t>HBase</a:t>
            </a:r>
            <a:r>
              <a:rPr lang="zh-CN" altLang="en-US" dirty="0"/>
              <a:t>只有一个针对行健的索引</a:t>
            </a:r>
            <a:endParaRPr lang="zh-CN" altLang="en-US" dirty="0"/>
          </a:p>
          <a:p>
            <a:r>
              <a:rPr lang="zh-CN" altLang="en-US" dirty="0"/>
              <a:t>访问</a:t>
            </a:r>
            <a:r>
              <a:rPr lang="en-US" altLang="zh-CN" dirty="0" err="1"/>
              <a:t>HBase</a:t>
            </a:r>
            <a:r>
              <a:rPr lang="zh-CN" altLang="en-US" dirty="0"/>
              <a:t>表中的行，只有三种方式：</a:t>
            </a:r>
            <a:endParaRPr lang="zh-CN" altLang="en-US" dirty="0"/>
          </a:p>
          <a:p>
            <a:pPr lvl="1"/>
            <a:r>
              <a:rPr lang="zh-CN" altLang="en-US" dirty="0"/>
              <a:t>通过单个行健访问</a:t>
            </a:r>
            <a:endParaRPr lang="zh-CN" altLang="en-US" dirty="0"/>
          </a:p>
          <a:p>
            <a:pPr lvl="1"/>
            <a:r>
              <a:rPr lang="zh-CN" altLang="en-US" dirty="0"/>
              <a:t>通过一个行健的区间来访问</a:t>
            </a:r>
            <a:endParaRPr lang="zh-CN" altLang="en-US" dirty="0"/>
          </a:p>
          <a:p>
            <a:pPr lvl="1"/>
            <a:r>
              <a:rPr lang="zh-CN" altLang="en-US" dirty="0"/>
              <a:t>全表扫描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体系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zh-CN" altLang="en-US" b="1" dirty="0" smtClean="0"/>
              <a:t>常用</a:t>
            </a:r>
            <a:r>
              <a:rPr lang="en-US" altLang="zh-CN" b="1" dirty="0" smtClean="0"/>
              <a:t>Shell</a:t>
            </a:r>
            <a:r>
              <a:rPr lang="zh-CN" altLang="en-US" b="1" dirty="0" smtClean="0"/>
              <a:t>命令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HBase常用Shell命令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create</a:t>
            </a:r>
            <a:r>
              <a:rPr lang="zh-CN" altLang="en-US" dirty="0"/>
              <a:t>：创建表</a:t>
            </a:r>
            <a:endParaRPr lang="zh-CN" altLang="en-US" dirty="0"/>
          </a:p>
          <a:p>
            <a:r>
              <a:rPr lang="en-US" altLang="zh-CN" dirty="0"/>
              <a:t>list</a:t>
            </a:r>
            <a:r>
              <a:rPr lang="zh-CN" altLang="en-US" dirty="0"/>
              <a:t>：列出</a:t>
            </a:r>
            <a:r>
              <a:rPr lang="en-US" altLang="zh-CN" dirty="0" err="1"/>
              <a:t>HBase</a:t>
            </a:r>
            <a:r>
              <a:rPr lang="zh-CN" altLang="en-US" dirty="0"/>
              <a:t>中所有的表信息</a:t>
            </a:r>
            <a:endParaRPr lang="zh-CN" altLang="en-US" dirty="0"/>
          </a:p>
          <a:p>
            <a:r>
              <a:rPr lang="en-US" altLang="zh-CN" dirty="0"/>
              <a:t>put</a:t>
            </a:r>
            <a:r>
              <a:rPr lang="zh-CN" altLang="en-US" dirty="0"/>
              <a:t>：向表、行、列指定的单元格添加数据</a:t>
            </a:r>
            <a:endParaRPr lang="zh-CN" altLang="en-US" dirty="0"/>
          </a:p>
          <a:p>
            <a:r>
              <a:rPr lang="en-US" altLang="zh-CN" dirty="0"/>
              <a:t>scan</a:t>
            </a:r>
            <a:r>
              <a:rPr lang="zh-CN" altLang="en-US" dirty="0"/>
              <a:t>：浏览表的相关信息</a:t>
            </a:r>
            <a:endParaRPr lang="zh-CN" altLang="en-US" dirty="0"/>
          </a:p>
          <a:p>
            <a:r>
              <a:rPr lang="en-US" altLang="zh-CN" dirty="0"/>
              <a:t>get</a:t>
            </a:r>
            <a:r>
              <a:rPr lang="zh-CN" altLang="en-US" dirty="0"/>
              <a:t>：通过表名、行、列、时间戳、时间范围和版本号来获得相应单元格的值</a:t>
            </a:r>
            <a:endParaRPr lang="zh-CN" altLang="en-US" dirty="0"/>
          </a:p>
          <a:p>
            <a:r>
              <a:rPr lang="en-US" altLang="zh-CN" dirty="0"/>
              <a:t>enable/disable</a:t>
            </a:r>
            <a:r>
              <a:rPr lang="zh-CN" altLang="en-US" dirty="0"/>
              <a:t>：使表有效或无效</a:t>
            </a:r>
            <a:endParaRPr lang="zh-CN" altLang="en-US" dirty="0"/>
          </a:p>
          <a:p>
            <a:r>
              <a:rPr lang="en-US" altLang="zh-CN" dirty="0"/>
              <a:t>drop</a:t>
            </a:r>
            <a:r>
              <a:rPr lang="zh-CN" altLang="en-US" dirty="0"/>
              <a:t>：删除表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熟悉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的系统架构和相关概念</a:t>
            </a:r>
            <a:endParaRPr lang="en-US" altLang="zh-CN" dirty="0" smtClean="0"/>
          </a:p>
          <a:p>
            <a:pPr lvl="1"/>
            <a:r>
              <a:rPr lang="zh-CN" altLang="en-US" dirty="0"/>
              <a:t>熟悉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</a:t>
            </a:r>
            <a:r>
              <a:rPr lang="zh-CN" altLang="en-US" dirty="0"/>
              <a:t>关键</a:t>
            </a:r>
            <a:r>
              <a:rPr lang="zh-CN" altLang="en-US" dirty="0" smtClean="0"/>
              <a:t>流程和突出特点</a:t>
            </a:r>
            <a:endParaRPr lang="en-US" altLang="zh-CN" dirty="0" smtClean="0"/>
          </a:p>
          <a:p>
            <a:pPr lvl="1"/>
            <a:r>
              <a:rPr lang="zh-CN" altLang="en-US" dirty="0"/>
              <a:t>熟悉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的性能优化</a:t>
            </a:r>
            <a:endParaRPr lang="en-US" altLang="zh-CN" dirty="0" smtClean="0"/>
          </a:p>
          <a:p>
            <a:pPr lvl="1"/>
            <a:r>
              <a:rPr lang="zh-CN" altLang="en-US" dirty="0"/>
              <a:t>熟悉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的基本</a:t>
            </a:r>
            <a:r>
              <a:rPr lang="en-US" altLang="zh-CN" dirty="0" smtClean="0"/>
              <a:t>Shell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sz="2000" dirty="0"/>
              <a:t>本章详细介绍了</a:t>
            </a:r>
            <a:r>
              <a:rPr lang="en-US" altLang="zh-CN" sz="2000" dirty="0" err="1"/>
              <a:t>HBase</a:t>
            </a:r>
            <a:r>
              <a:rPr lang="zh-CN" altLang="en-US" sz="2000" dirty="0"/>
              <a:t>数据库的知识。</a:t>
            </a:r>
            <a:r>
              <a:rPr lang="en-US" altLang="zh-CN" sz="2000" dirty="0" err="1"/>
              <a:t>HBase</a:t>
            </a:r>
            <a:r>
              <a:rPr lang="zh-CN" altLang="en-US" sz="2000" dirty="0"/>
              <a:t>数据库是</a:t>
            </a:r>
            <a:r>
              <a:rPr lang="en-US" altLang="zh-CN" sz="2000" dirty="0" err="1"/>
              <a:t>BigTable</a:t>
            </a:r>
            <a:r>
              <a:rPr lang="zh-CN" altLang="en-US" sz="2000" dirty="0"/>
              <a:t>的开源实现，和</a:t>
            </a:r>
            <a:r>
              <a:rPr lang="en-US" altLang="zh-CN" sz="2000" dirty="0" err="1"/>
              <a:t>BigTable</a:t>
            </a:r>
            <a:r>
              <a:rPr lang="zh-CN" altLang="en-US" sz="2000" dirty="0"/>
              <a:t>一样，支持大规模海量数据，分布式并发数据处理效率极高，易于扩展且支持动态伸缩，适用于廉价设备</a:t>
            </a:r>
            <a:endParaRPr lang="zh-CN" altLang="en-US" sz="2000" dirty="0"/>
          </a:p>
          <a:p>
            <a:r>
              <a:rPr lang="en-US" altLang="zh-CN" sz="2000" dirty="0" err="1" smtClean="0"/>
              <a:t>HBase</a:t>
            </a:r>
            <a:r>
              <a:rPr lang="zh-CN" altLang="en-US" sz="2000" dirty="0"/>
              <a:t>实际上就是一个稀疏、多维、持久化存储的映射表，它采用行键、列键和时间戳进行索引，每个值都是未经解释的字符串。本章介绍了</a:t>
            </a:r>
            <a:r>
              <a:rPr lang="en-US" altLang="zh-CN" sz="2000" dirty="0" err="1"/>
              <a:t>HBase</a:t>
            </a:r>
            <a:r>
              <a:rPr lang="zh-CN" altLang="en-US" sz="2000" dirty="0"/>
              <a:t>数据在概念视图和物理视图中的</a:t>
            </a:r>
            <a:r>
              <a:rPr lang="zh-CN" altLang="en-US" sz="2000" dirty="0" smtClean="0"/>
              <a:t>差别。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中的数据以什么形式存储？</a:t>
            </a:r>
            <a:r>
              <a:rPr lang="en-US" altLang="zh-CN" dirty="0" smtClean="0"/>
              <a:t>(     )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err="1" smtClean="0"/>
              <a:t>Int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Long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String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Byte[]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altLang="zh-CN" dirty="0" err="1"/>
              <a:t>HBase</a:t>
            </a:r>
            <a:r>
              <a:rPr lang="zh-CN" altLang="en-US" dirty="0"/>
              <a:t>的分布式存储的最基本单元</a:t>
            </a:r>
            <a:r>
              <a:rPr lang="zh-CN" altLang="en-US" dirty="0" smtClean="0"/>
              <a:t>是？</a:t>
            </a:r>
            <a:r>
              <a:rPr lang="en-US" altLang="zh-CN" dirty="0" smtClean="0"/>
              <a:t>(     )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Region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Column Family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Column</a:t>
            </a:r>
            <a:endParaRPr lang="en-US" altLang="zh-CN" dirty="0" smtClean="0"/>
          </a:p>
          <a:p>
            <a:pPr marL="744220" lvl="1" indent="-342900">
              <a:buFont typeface="+mj-lt"/>
              <a:buAutoNum type="alphaUcPeriod"/>
            </a:pPr>
            <a:r>
              <a:rPr lang="en-US" altLang="zh-CN" dirty="0" smtClean="0"/>
              <a:t>Cell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 err="1" smtClean="0"/>
              <a:t>HBase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基本介绍</a:t>
            </a:r>
            <a:endParaRPr lang="en-US" altLang="zh-CN" b="1" dirty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相关概念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体系架构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是一个高可靠性、高性能、面向列、可伸缩的分布式存储系统。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适合于存储大表数据（表的规模可以达到数十亿行以及数百万列），并且对大表数据的读、写访问可以达到实时级别。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利用</a:t>
            </a:r>
            <a:r>
              <a:rPr lang="en-US" altLang="zh-CN" dirty="0" smtClean="0"/>
              <a:t>Hadoop HDFS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Hadoop Distributed File System</a:t>
            </a:r>
            <a:r>
              <a:rPr lang="zh-CN" altLang="en-US" dirty="0" smtClean="0"/>
              <a:t>）作为其文件存储系统，提供实时读写的分布式数据库系统。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利用</a:t>
            </a:r>
            <a:r>
              <a:rPr lang="en-US" altLang="zh-CN" dirty="0" err="1" smtClean="0"/>
              <a:t>ZooKeeper</a:t>
            </a:r>
            <a:r>
              <a:rPr lang="zh-CN" altLang="en-US" dirty="0" smtClean="0"/>
              <a:t>作为协同服务。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RDB</a:t>
            </a:r>
            <a:r>
              <a:rPr lang="zh-CN" altLang="en-US" dirty="0" smtClean="0"/>
              <a:t>的对比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400" dirty="0" err="1"/>
              <a:t>HBase</a:t>
            </a:r>
            <a:r>
              <a:rPr lang="zh-CN" altLang="en-US" sz="2400" dirty="0"/>
              <a:t>与传统的关系数据库的区别主要体现在以下几个方面：</a:t>
            </a:r>
            <a:endParaRPr lang="zh-CN" altLang="en-US" sz="2400" dirty="0"/>
          </a:p>
          <a:p>
            <a:pPr lvl="1"/>
            <a:r>
              <a:rPr lang="zh-CN" altLang="en-US" dirty="0"/>
              <a:t>数据索引：关系数据库通常可以针对不同列构建复杂的多个索引，以提高数据访问性能。</a:t>
            </a:r>
            <a:r>
              <a:rPr lang="en-US" altLang="zh-CN" dirty="0" err="1"/>
              <a:t>HBase</a:t>
            </a:r>
            <a:r>
              <a:rPr lang="zh-CN" altLang="en-US" dirty="0"/>
              <a:t>只有一个索引</a:t>
            </a:r>
            <a:r>
              <a:rPr lang="en-US" altLang="zh-CN" dirty="0" smtClean="0"/>
              <a:t>——</a:t>
            </a:r>
            <a:r>
              <a:rPr lang="zh-CN" altLang="en-US" dirty="0"/>
              <a:t>行键，通过巧妙的设计，</a:t>
            </a:r>
            <a:r>
              <a:rPr lang="en-US" altLang="zh-CN" dirty="0" err="1"/>
              <a:t>HBase</a:t>
            </a:r>
            <a:r>
              <a:rPr lang="zh-CN" altLang="en-US" dirty="0"/>
              <a:t>中的所有访问方法，或者通过行键访问，或者通过行键扫描，从而使得整个系统不会慢下来</a:t>
            </a:r>
            <a:endParaRPr lang="zh-CN" altLang="en-US" dirty="0"/>
          </a:p>
          <a:p>
            <a:pPr lvl="1"/>
            <a:r>
              <a:rPr lang="zh-CN" altLang="en-US" dirty="0"/>
              <a:t>数据维护：在关系数据库中，更新操作会用最新的当前值去替换记录中原来的旧值，旧值被覆盖后就不会存在。而在</a:t>
            </a:r>
            <a:r>
              <a:rPr lang="en-US" altLang="zh-CN" dirty="0" err="1"/>
              <a:t>HBase</a:t>
            </a:r>
            <a:r>
              <a:rPr lang="zh-CN" altLang="en-US" dirty="0"/>
              <a:t>中执行更新操作时，并不会删除数据旧的版本，而是生成一个新的版本，旧有的版本仍然保留</a:t>
            </a:r>
            <a:endParaRPr lang="zh-CN" altLang="en-US" dirty="0"/>
          </a:p>
          <a:p>
            <a:pPr lvl="1"/>
            <a:r>
              <a:rPr lang="zh-CN" altLang="en-US" dirty="0"/>
              <a:t>可伸缩性：关系数据库很难实现横向扩展，纵向扩展的空间也比较有限。相反，</a:t>
            </a:r>
            <a:r>
              <a:rPr lang="en-US" altLang="zh-CN" dirty="0" err="1"/>
              <a:t>HBase</a:t>
            </a:r>
            <a:r>
              <a:rPr lang="zh-CN" altLang="en-US" dirty="0"/>
              <a:t>和</a:t>
            </a:r>
            <a:r>
              <a:rPr lang="en-US" altLang="zh-CN" dirty="0" err="1"/>
              <a:t>BigTable</a:t>
            </a:r>
            <a:r>
              <a:rPr lang="zh-CN" altLang="en-US" dirty="0"/>
              <a:t>这些分布式数据库就是为了实现灵活的水平扩展而开发的，能够轻易地通过在集群中增加或者减少硬件数量来实现性能的伸缩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应用场景</a:t>
            </a:r>
            <a:endParaRPr lang="zh-CN" altLang="en-US" dirty="0"/>
          </a:p>
        </p:txBody>
      </p:sp>
      <p:graphicFrame>
        <p:nvGraphicFramePr>
          <p:cNvPr id="8" name="图示 7"/>
          <p:cNvGraphicFramePr/>
          <p:nvPr/>
        </p:nvGraphicFramePr>
        <p:xfrm>
          <a:off x="2190458" y="1237009"/>
          <a:ext cx="7848599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基本介绍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b="1" dirty="0" err="1" smtClean="0"/>
              <a:t>Hbase</a:t>
            </a:r>
            <a:r>
              <a:rPr lang="zh-CN" altLang="en-US" b="1" dirty="0" smtClean="0"/>
              <a:t>数据模型</a:t>
            </a:r>
            <a:endParaRPr lang="en-US" altLang="zh-CN" b="1" dirty="0"/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体系架构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关键流程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突出特点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性能优化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Hbase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常用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Shell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命令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5582</Words>
  <Application>WPS 文字</Application>
  <PresentationFormat>宽屏</PresentationFormat>
  <Paragraphs>523</Paragraphs>
  <Slides>43</Slides>
  <Notes>32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8" baseType="lpstr">
      <vt:lpstr>Arial</vt:lpstr>
      <vt:lpstr>方正书宋_GBK</vt:lpstr>
      <vt:lpstr>Wingdings</vt:lpstr>
      <vt:lpstr>Huawei Sans</vt:lpstr>
      <vt:lpstr>苹方-简</vt:lpstr>
      <vt:lpstr>方正兰亭黑简体</vt:lpstr>
      <vt:lpstr>MS PGothic</vt:lpstr>
      <vt:lpstr>微软雅黑</vt:lpstr>
      <vt:lpstr>Microsoft YaHei</vt:lpstr>
      <vt:lpstr>宋体</vt:lpstr>
      <vt:lpstr>汉仪书宋二KW</vt:lpstr>
      <vt:lpstr>Arial Unicode MS</vt:lpstr>
      <vt:lpstr>Wingdings</vt:lpstr>
      <vt:lpstr>宋体-简</vt:lpstr>
      <vt:lpstr>自定义设计方案</vt:lpstr>
      <vt:lpstr>PowerPoint 演示文稿</vt:lpstr>
      <vt:lpstr>HBase技术原理</vt:lpstr>
      <vt:lpstr>PowerPoint 演示文稿</vt:lpstr>
      <vt:lpstr>PowerPoint 演示文稿</vt:lpstr>
      <vt:lpstr>PowerPoint 演示文稿</vt:lpstr>
      <vt:lpstr>HBase简介</vt:lpstr>
      <vt:lpstr>HBase与RDB的对比</vt:lpstr>
      <vt:lpstr>HBase应用场景</vt:lpstr>
      <vt:lpstr>PowerPoint 演示文稿</vt:lpstr>
      <vt:lpstr>数据模型</vt:lpstr>
      <vt:lpstr>Hbase表结构 (1)</vt:lpstr>
      <vt:lpstr>Hbase表结构 - 2</vt:lpstr>
      <vt:lpstr>行存储</vt:lpstr>
      <vt:lpstr>列存储</vt:lpstr>
      <vt:lpstr>PowerPoint 演示文稿</vt:lpstr>
      <vt:lpstr>HBase架构介绍 - 1</vt:lpstr>
      <vt:lpstr>HBase架构介绍 - 2</vt:lpstr>
      <vt:lpstr>HBase架构介绍 - 3</vt:lpstr>
      <vt:lpstr>表和Region</vt:lpstr>
      <vt:lpstr>HMaster</vt:lpstr>
      <vt:lpstr>HRegionServer</vt:lpstr>
      <vt:lpstr>PowerPoint 演示文稿</vt:lpstr>
      <vt:lpstr>用户读写数据过程</vt:lpstr>
      <vt:lpstr>缓存的刷新</vt:lpstr>
      <vt:lpstr>StoreFile的合并</vt:lpstr>
      <vt:lpstr>Store工作原理</vt:lpstr>
      <vt:lpstr>HLog工作原理 - 1</vt:lpstr>
      <vt:lpstr>HLog工作原理 - 2</vt:lpstr>
      <vt:lpstr>PowerPoint 演示文稿</vt:lpstr>
      <vt:lpstr>多HFile的影响</vt:lpstr>
      <vt:lpstr>Compaction - 1</vt:lpstr>
      <vt:lpstr>Compaction - 2</vt:lpstr>
      <vt:lpstr>OpenScanner</vt:lpstr>
      <vt:lpstr>BloomFilter</vt:lpstr>
      <vt:lpstr>PowerPoint 演示文稿</vt:lpstr>
      <vt:lpstr>行键（Row Key）</vt:lpstr>
      <vt:lpstr>构建HBase二级索引 - 1</vt:lpstr>
      <vt:lpstr>PowerPoint 演示文稿</vt:lpstr>
      <vt:lpstr>HBase常用Shell命令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zeng</cp:lastModifiedBy>
  <cp:revision>247</cp:revision>
  <dcterms:created xsi:type="dcterms:W3CDTF">2021-08-27T15:28:03Z</dcterms:created>
  <dcterms:modified xsi:type="dcterms:W3CDTF">2021-08-27T15:28:03Z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(3)y1PIOHItR2w5nspwTKO+7OmHmEV1uYQOPYqZ1nkLQakoWWcpce1UvABVcqRKunQtRYwr+tGO
oKGXD90LPMfBrCfdaVl61Xr6e4jyh7OIg/Q6UngimuBS2oIIzzGNbfOnzNYbAivcZS0cCW6x
nFZyoU+pXnoVAQdmCxtO+cNsA1yn0wyVGvh93rre3+mqW4T0m21Kpt1EGDeDT+OBmSJ8vUxG
OOKryZhxHnmZSObpHv</vt:lpwstr>
  </property>
  <property fmtid="{D5CDD505-2E9C-101B-9397-08002B2CF9AE}" pid="3" name="_2015_ms_pID_7253431">
    <vt:lpwstr>ojnFXm4YBRPCLd3nbTLIbxOXYugQG7mhA0i1lJnic8qIBXYJiqWifV
Pg4K59PlrdcakLcdDByn5aCgaT4Bjj8R8dml2QWkZmq/EGy+/DNc1zGAPiSlEQj7yRpp8Tz2
imGzYVw1hUIdV6qup0uRQjO3YTo26CGWBcHtHbVkL1fJuQBHHW22RCtRHQG3aLK9z/eQ/Wza
LAQwm0Q04VkVcckvBewPlVaAvZXQE41Lcr3G</vt:lpwstr>
  </property>
  <property fmtid="{D5CDD505-2E9C-101B-9397-08002B2CF9AE}" pid="4" name="_2015_ms_pID_7253432">
    <vt:lpwstr>tA==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1596804798</vt:lpwstr>
  </property>
  <property fmtid="{D5CDD505-2E9C-101B-9397-08002B2CF9AE}" pid="9" name="KSOProductBuildVer">
    <vt:lpwstr>2052-3.8.1.6116</vt:lpwstr>
  </property>
</Properties>
</file>