
<file path=[Content_Types].xml><?xml version="1.0" encoding="utf-8"?>
<Types xmlns="http://schemas.openxmlformats.org/package/2006/content-types">
  <Default Extension="jpeg" ContentType="image/jpe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648" r:id="rId1"/>
  </p:sldMasterIdLst>
  <p:notesMasterIdLst>
    <p:notesMasterId r:id="rId4"/>
  </p:notesMasterIdLst>
  <p:handoutMasterIdLst>
    <p:handoutMasterId r:id="rId52"/>
  </p:handoutMasterIdLst>
  <p:sldIdLst>
    <p:sldId id="256" r:id="rId3"/>
    <p:sldId id="257" r:id="rId5"/>
    <p:sldId id="258" r:id="rId6"/>
    <p:sldId id="259" r:id="rId7"/>
    <p:sldId id="260" r:id="rId8"/>
    <p:sldId id="262" r:id="rId9"/>
    <p:sldId id="263" r:id="rId10"/>
    <p:sldId id="271" r:id="rId11"/>
    <p:sldId id="272" r:id="rId12"/>
    <p:sldId id="309" r:id="rId13"/>
    <p:sldId id="276" r:id="rId14"/>
    <p:sldId id="273" r:id="rId15"/>
    <p:sldId id="277" r:id="rId16"/>
    <p:sldId id="274" r:id="rId17"/>
    <p:sldId id="280" r:id="rId18"/>
    <p:sldId id="281" r:id="rId19"/>
    <p:sldId id="278" r:id="rId20"/>
    <p:sldId id="282" r:id="rId21"/>
    <p:sldId id="284" r:id="rId22"/>
    <p:sldId id="285" r:id="rId23"/>
    <p:sldId id="286" r:id="rId24"/>
    <p:sldId id="288" r:id="rId25"/>
    <p:sldId id="283" r:id="rId26"/>
    <p:sldId id="287" r:id="rId27"/>
    <p:sldId id="289" r:id="rId28"/>
    <p:sldId id="310" r:id="rId29"/>
    <p:sldId id="290" r:id="rId30"/>
    <p:sldId id="291" r:id="rId31"/>
    <p:sldId id="292" r:id="rId32"/>
    <p:sldId id="293" r:id="rId33"/>
    <p:sldId id="294" r:id="rId34"/>
    <p:sldId id="295" r:id="rId35"/>
    <p:sldId id="296" r:id="rId36"/>
    <p:sldId id="311" r:id="rId37"/>
    <p:sldId id="298" r:id="rId38"/>
    <p:sldId id="297" r:id="rId39"/>
    <p:sldId id="299" r:id="rId40"/>
    <p:sldId id="300" r:id="rId41"/>
    <p:sldId id="301" r:id="rId42"/>
    <p:sldId id="302" r:id="rId43"/>
    <p:sldId id="303" r:id="rId44"/>
    <p:sldId id="304" r:id="rId45"/>
    <p:sldId id="305" r:id="rId46"/>
    <p:sldId id="306" r:id="rId47"/>
    <p:sldId id="265" r:id="rId48"/>
    <p:sldId id="267" r:id="rId49"/>
    <p:sldId id="312" r:id="rId50"/>
    <p:sldId id="270" r:id="rId51"/>
  </p:sldIdLst>
  <p:sldSz cx="12192000" cy="6858000"/>
  <p:notesSz cx="6797675" cy="9926320"/>
  <p:embeddedFontLst>
    <p:embeddedFont>
      <p:font typeface="方正兰亭黑简体" panose="02000000000000000000" pitchFamily="2" charset="-122"/>
      <p:regular r:id="rId57"/>
    </p:embeddedFont>
    <p:embeddedFont>
      <p:font typeface="Huawei Sans" panose="020C0503030203020204" pitchFamily="34" charset="0"/>
      <p:regular r:id="rId58"/>
      <p:bold r:id="rId59"/>
    </p:embeddedFont>
    <p:embeddedFont>
      <p:font typeface="微软雅黑" panose="020B0503020204020204" pitchFamily="34" charset="-122"/>
      <p:regular r:id="rId60"/>
      <p:bold r:id="rId61"/>
    </p:embeddedFont>
    <p:embeddedFont>
      <p:font typeface="FrutigerNext LT Regular" panose="020B0503040504020204" pitchFamily="34" charset="0"/>
      <p:regular r:id="rId62"/>
      <p:bold r:id="rId63"/>
      <p:italic r:id="rId64"/>
      <p:boldItalic r:id="rId65"/>
    </p:embeddedFont>
    <p:embeddedFont>
      <p:font typeface="华文细黑" panose="02010600040101010101" pitchFamily="2" charset="-122"/>
      <p:regular r:id="rId66"/>
    </p:embeddedFont>
    <p:embeddedFont>
      <p:font typeface="Arial Unicode MS" panose="020B0604020202020204" pitchFamily="34" charset="-122"/>
      <p:regular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mengdezjhw" initials="w" lastIdx="7" clrIdx="0"/>
  <p:cmAuthor id="2" name="Huanghaoyangzjhw (George)" initials="H(" lastIdx="14" clrIdx="1"/>
  <p:cmAuthor id="3" name="maojianzjhw" initials="m" lastIdx="19"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F000B"/>
    <a:srgbClr val="151515"/>
    <a:srgbClr val="C7000B"/>
    <a:srgbClr val="575756"/>
    <a:srgbClr val="FFFFFF"/>
    <a:srgbClr val="DD4654"/>
    <a:srgbClr val="F3D2D5"/>
    <a:srgbClr val="E6A8AD"/>
    <a:srgbClr val="E57B84"/>
    <a:srgbClr val="E57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2833802-FEF1-4C79-8D5D-14CF1EAF98D9}">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67421" autoAdjust="0"/>
  </p:normalViewPr>
  <p:slideViewPr>
    <p:cSldViewPr snapToGrid="0" snapToObjects="1">
      <p:cViewPr varScale="1">
        <p:scale>
          <a:sx n="69" d="100"/>
          <a:sy n="69" d="100"/>
        </p:scale>
        <p:origin x="48" y="132"/>
      </p:cViewPr>
      <p:guideLst/>
    </p:cSldViewPr>
  </p:slideViewPr>
  <p:outlineViewPr>
    <p:cViewPr>
      <p:scale>
        <a:sx n="33" d="100"/>
        <a:sy n="33" d="100"/>
      </p:scale>
      <p:origin x="0" y="-17832"/>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3" d="100"/>
          <a:sy n="63" d="100"/>
        </p:scale>
        <p:origin x="3144" y="82"/>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7" Type="http://schemas.openxmlformats.org/officeDocument/2006/relationships/font" Target="fonts/font11.fntdata"/><Relationship Id="rId66" Type="http://schemas.openxmlformats.org/officeDocument/2006/relationships/font" Target="fonts/font10.fntdata"/><Relationship Id="rId65" Type="http://schemas.openxmlformats.org/officeDocument/2006/relationships/font" Target="fonts/font9.fntdata"/><Relationship Id="rId64" Type="http://schemas.openxmlformats.org/officeDocument/2006/relationships/font" Target="fonts/font8.fntdata"/><Relationship Id="rId63" Type="http://schemas.openxmlformats.org/officeDocument/2006/relationships/font" Target="fonts/font7.fntdata"/><Relationship Id="rId62" Type="http://schemas.openxmlformats.org/officeDocument/2006/relationships/font" Target="fonts/font6.fntdata"/><Relationship Id="rId61" Type="http://schemas.openxmlformats.org/officeDocument/2006/relationships/font" Target="fonts/font5.fntdata"/><Relationship Id="rId60" Type="http://schemas.openxmlformats.org/officeDocument/2006/relationships/font" Target="fonts/font4.fntdata"/><Relationship Id="rId6" Type="http://schemas.openxmlformats.org/officeDocument/2006/relationships/slide" Target="slides/slide3.xml"/><Relationship Id="rId59" Type="http://schemas.openxmlformats.org/officeDocument/2006/relationships/font" Target="fonts/font3.fntdata"/><Relationship Id="rId58" Type="http://schemas.openxmlformats.org/officeDocument/2006/relationships/font" Target="fonts/font2.fntdata"/><Relationship Id="rId57" Type="http://schemas.openxmlformats.org/officeDocument/2006/relationships/font" Target="fonts/font1.fntdata"/><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FB48FD3-C847-4702-8400-4BA7A0E0C91E}"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zh-CN" altLang="en-US"/>
        </a:p>
      </dgm:t>
    </dgm:pt>
    <dgm:pt modelId="{6096F1E5-E430-463C-8A52-D33E0BB1F3B9}">
      <dgm:prSet phldrT="[文本]" custT="1"/>
      <dgm:spPr>
        <a:solidFill>
          <a:srgbClr val="047ABA"/>
        </a:solidFill>
      </dgm:spPr>
      <dgm:t>
        <a:bodyPr/>
        <a:lstStyle/>
        <a:p>
          <a:r>
            <a:rPr lang="zh-CN" altLang="en-US" sz="2400" dirty="0" smtClean="0"/>
            <a:t>统一身份认证管理模块</a:t>
          </a:r>
          <a:endParaRPr lang="zh-CN" altLang="en-US" sz="2400" dirty="0"/>
        </a:p>
      </dgm:t>
    </dgm:pt>
    <dgm:pt modelId="{65F1548A-9485-4630-AF64-3255348E736E}" cxnId="{F62642F7-1F74-4D62-8207-13A134A0B7D2}" type="parTrans">
      <dgm:prSet/>
      <dgm:spPr/>
      <dgm:t>
        <a:bodyPr/>
        <a:lstStyle/>
        <a:p>
          <a:endParaRPr lang="zh-CN" altLang="en-US"/>
        </a:p>
      </dgm:t>
    </dgm:pt>
    <dgm:pt modelId="{9A736E10-EA73-45A1-A7F6-383F19260051}" cxnId="{F62642F7-1F74-4D62-8207-13A134A0B7D2}" type="sibTrans">
      <dgm:prSet/>
      <dgm:spPr>
        <a:solidFill>
          <a:schemeClr val="bg1">
            <a:lumMod val="50000"/>
          </a:schemeClr>
        </a:solidFill>
      </dgm:spPr>
      <dgm:t>
        <a:bodyPr/>
        <a:lstStyle/>
        <a:p>
          <a:endParaRPr lang="zh-CN" altLang="en-US"/>
        </a:p>
      </dgm:t>
    </dgm:pt>
    <dgm:pt modelId="{41BB4969-A1CB-4597-A235-E8DB8EC78E0C}">
      <dgm:prSet phldrT="[文本]" custT="1"/>
      <dgm:spPr>
        <a:solidFill>
          <a:srgbClr val="25B0D2"/>
        </a:solidFill>
      </dgm:spPr>
      <dgm:t>
        <a:bodyPr/>
        <a:lstStyle/>
        <a:p>
          <a:r>
            <a:rPr lang="zh-CN" altLang="en-US" sz="2400" dirty="0" smtClean="0"/>
            <a:t>身份信息存储服务器</a:t>
          </a:r>
          <a:endParaRPr lang="zh-CN" altLang="en-US" sz="2400" dirty="0"/>
        </a:p>
      </dgm:t>
    </dgm:pt>
    <dgm:pt modelId="{8D62ECEB-EA6F-4387-9A0E-254476E44943}" cxnId="{0A963CA8-F063-4474-8BC1-D43A887FC7B7}" type="parTrans">
      <dgm:prSet/>
      <dgm:spPr/>
      <dgm:t>
        <a:bodyPr/>
        <a:lstStyle/>
        <a:p>
          <a:endParaRPr lang="zh-CN" altLang="en-US"/>
        </a:p>
      </dgm:t>
    </dgm:pt>
    <dgm:pt modelId="{F9C40533-76C8-47CA-80AB-45A3301D3B24}" cxnId="{0A963CA8-F063-4474-8BC1-D43A887FC7B7}" type="sibTrans">
      <dgm:prSet/>
      <dgm:spPr>
        <a:solidFill>
          <a:schemeClr val="bg1">
            <a:lumMod val="50000"/>
          </a:schemeClr>
        </a:solidFill>
      </dgm:spPr>
      <dgm:t>
        <a:bodyPr/>
        <a:lstStyle/>
        <a:p>
          <a:endParaRPr lang="zh-CN" altLang="en-US"/>
        </a:p>
      </dgm:t>
    </dgm:pt>
    <dgm:pt modelId="{52EDC0C9-D6DC-4BB9-8E18-ADC492035BD6}">
      <dgm:prSet phldrT="[文本]" custT="1"/>
      <dgm:spPr>
        <a:solidFill>
          <a:srgbClr val="58C4B8"/>
        </a:solidFill>
      </dgm:spPr>
      <dgm:t>
        <a:bodyPr/>
        <a:lstStyle/>
        <a:p>
          <a:r>
            <a:rPr lang="zh-CN" altLang="en-US" sz="2400" dirty="0" smtClean="0"/>
            <a:t>统一身份认证服务器</a:t>
          </a:r>
          <a:endParaRPr lang="zh-CN" altLang="en-US" sz="2400" dirty="0"/>
        </a:p>
      </dgm:t>
    </dgm:pt>
    <dgm:pt modelId="{76FEC818-86EA-4E49-B023-AFC4ECF1A0F8}" cxnId="{80BE5EB9-FEDE-460A-AC30-AC9F05DEE150}" type="parTrans">
      <dgm:prSet/>
      <dgm:spPr/>
      <dgm:t>
        <a:bodyPr/>
        <a:lstStyle/>
        <a:p>
          <a:endParaRPr lang="zh-CN" altLang="en-US"/>
        </a:p>
      </dgm:t>
    </dgm:pt>
    <dgm:pt modelId="{26BDEED6-19E6-4F44-9F16-AFDD30FC3BCE}" cxnId="{80BE5EB9-FEDE-460A-AC30-AC9F05DEE150}" type="sibTrans">
      <dgm:prSet/>
      <dgm:spPr>
        <a:solidFill>
          <a:schemeClr val="bg1">
            <a:lumMod val="50000"/>
          </a:schemeClr>
        </a:solidFill>
      </dgm:spPr>
      <dgm:t>
        <a:bodyPr/>
        <a:lstStyle/>
        <a:p>
          <a:endParaRPr lang="zh-CN" altLang="en-US"/>
        </a:p>
      </dgm:t>
    </dgm:pt>
    <dgm:pt modelId="{FBDAF55B-244B-4DBF-8A89-33BF811337B0}" type="pres">
      <dgm:prSet presAssocID="{0FB48FD3-C847-4702-8400-4BA7A0E0C91E}" presName="Name0" presStyleCnt="0">
        <dgm:presLayoutVars>
          <dgm:dir/>
          <dgm:resizeHandles val="exact"/>
        </dgm:presLayoutVars>
      </dgm:prSet>
      <dgm:spPr/>
      <dgm:t>
        <a:bodyPr/>
        <a:lstStyle/>
        <a:p>
          <a:endParaRPr lang="zh-CN" altLang="en-US"/>
        </a:p>
      </dgm:t>
    </dgm:pt>
    <dgm:pt modelId="{E0EE7BD1-616A-44F2-88C3-EA08AB5AEFE4}" type="pres">
      <dgm:prSet presAssocID="{6096F1E5-E430-463C-8A52-D33E0BB1F3B9}" presName="node" presStyleLbl="node1" presStyleIdx="0" presStyleCnt="3" custRadScaleRad="88203" custRadScaleInc="-3681">
        <dgm:presLayoutVars>
          <dgm:bulletEnabled val="1"/>
        </dgm:presLayoutVars>
      </dgm:prSet>
      <dgm:spPr/>
      <dgm:t>
        <a:bodyPr/>
        <a:lstStyle/>
        <a:p>
          <a:endParaRPr lang="zh-CN" altLang="en-US"/>
        </a:p>
      </dgm:t>
    </dgm:pt>
    <dgm:pt modelId="{2227EA63-E06F-468F-A198-A0549F054000}" type="pres">
      <dgm:prSet presAssocID="{9A736E10-EA73-45A1-A7F6-383F19260051}" presName="sibTrans" presStyleLbl="sibTrans2D1" presStyleIdx="0" presStyleCnt="3"/>
      <dgm:spPr/>
      <dgm:t>
        <a:bodyPr/>
        <a:lstStyle/>
        <a:p>
          <a:endParaRPr lang="zh-CN" altLang="en-US"/>
        </a:p>
      </dgm:t>
    </dgm:pt>
    <dgm:pt modelId="{6238B26F-D5BC-4C87-826C-1C90CC13A0A9}" type="pres">
      <dgm:prSet presAssocID="{9A736E10-EA73-45A1-A7F6-383F19260051}" presName="connectorText" presStyleLbl="sibTrans2D1" presStyleIdx="0" presStyleCnt="3"/>
      <dgm:spPr/>
      <dgm:t>
        <a:bodyPr/>
        <a:lstStyle/>
        <a:p>
          <a:endParaRPr lang="zh-CN" altLang="en-US"/>
        </a:p>
      </dgm:t>
    </dgm:pt>
    <dgm:pt modelId="{A5B3BFCF-1BF9-4482-AD89-C7AD04E81A81}" type="pres">
      <dgm:prSet presAssocID="{41BB4969-A1CB-4597-A235-E8DB8EC78E0C}" presName="node" presStyleLbl="node1" presStyleIdx="1" presStyleCnt="3">
        <dgm:presLayoutVars>
          <dgm:bulletEnabled val="1"/>
        </dgm:presLayoutVars>
      </dgm:prSet>
      <dgm:spPr/>
      <dgm:t>
        <a:bodyPr/>
        <a:lstStyle/>
        <a:p>
          <a:endParaRPr lang="zh-CN" altLang="en-US"/>
        </a:p>
      </dgm:t>
    </dgm:pt>
    <dgm:pt modelId="{CFBBD203-39EF-463C-8E7B-A7E4328A3F94}" type="pres">
      <dgm:prSet presAssocID="{F9C40533-76C8-47CA-80AB-45A3301D3B24}" presName="sibTrans" presStyleLbl="sibTrans2D1" presStyleIdx="1" presStyleCnt="3"/>
      <dgm:spPr/>
      <dgm:t>
        <a:bodyPr/>
        <a:lstStyle/>
        <a:p>
          <a:endParaRPr lang="zh-CN" altLang="en-US"/>
        </a:p>
      </dgm:t>
    </dgm:pt>
    <dgm:pt modelId="{38C69F5D-C3B1-41BC-8A1E-EA455D4C3ED8}" type="pres">
      <dgm:prSet presAssocID="{F9C40533-76C8-47CA-80AB-45A3301D3B24}" presName="connectorText" presStyleLbl="sibTrans2D1" presStyleIdx="1" presStyleCnt="3"/>
      <dgm:spPr/>
      <dgm:t>
        <a:bodyPr/>
        <a:lstStyle/>
        <a:p>
          <a:endParaRPr lang="zh-CN" altLang="en-US"/>
        </a:p>
      </dgm:t>
    </dgm:pt>
    <dgm:pt modelId="{952BA175-9EFF-4B8C-98A8-0F795D6AA98F}" type="pres">
      <dgm:prSet presAssocID="{52EDC0C9-D6DC-4BB9-8E18-ADC492035BD6}" presName="node" presStyleLbl="node1" presStyleIdx="2" presStyleCnt="3">
        <dgm:presLayoutVars>
          <dgm:bulletEnabled val="1"/>
        </dgm:presLayoutVars>
      </dgm:prSet>
      <dgm:spPr/>
      <dgm:t>
        <a:bodyPr/>
        <a:lstStyle/>
        <a:p>
          <a:endParaRPr lang="zh-CN" altLang="en-US"/>
        </a:p>
      </dgm:t>
    </dgm:pt>
    <dgm:pt modelId="{37EB6D76-57F4-4986-9D89-9755CE366F45}" type="pres">
      <dgm:prSet presAssocID="{26BDEED6-19E6-4F44-9F16-AFDD30FC3BCE}" presName="sibTrans" presStyleLbl="sibTrans2D1" presStyleIdx="2" presStyleCnt="3"/>
      <dgm:spPr/>
      <dgm:t>
        <a:bodyPr/>
        <a:lstStyle/>
        <a:p>
          <a:endParaRPr lang="zh-CN" altLang="en-US"/>
        </a:p>
      </dgm:t>
    </dgm:pt>
    <dgm:pt modelId="{CF8143EF-FC73-4752-977E-97416DC548D3}" type="pres">
      <dgm:prSet presAssocID="{26BDEED6-19E6-4F44-9F16-AFDD30FC3BCE}" presName="connectorText" presStyleLbl="sibTrans2D1" presStyleIdx="2" presStyleCnt="3"/>
      <dgm:spPr/>
      <dgm:t>
        <a:bodyPr/>
        <a:lstStyle/>
        <a:p>
          <a:endParaRPr lang="zh-CN" altLang="en-US"/>
        </a:p>
      </dgm:t>
    </dgm:pt>
  </dgm:ptLst>
  <dgm:cxnLst>
    <dgm:cxn modelId="{E20FD977-F04C-4A07-915F-8665BC2583BC}" type="presOf" srcId="{52EDC0C9-D6DC-4BB9-8E18-ADC492035BD6}" destId="{952BA175-9EFF-4B8C-98A8-0F795D6AA98F}" srcOrd="0" destOrd="0" presId="urn:microsoft.com/office/officeart/2005/8/layout/cycle7"/>
    <dgm:cxn modelId="{F4743D70-AE8B-47AD-AE0C-001FDBFEF53A}" type="presOf" srcId="{41BB4969-A1CB-4597-A235-E8DB8EC78E0C}" destId="{A5B3BFCF-1BF9-4482-AD89-C7AD04E81A81}" srcOrd="0" destOrd="0" presId="urn:microsoft.com/office/officeart/2005/8/layout/cycle7"/>
    <dgm:cxn modelId="{5D0789B4-A8A9-4581-A7DE-FF342086E657}" type="presOf" srcId="{9A736E10-EA73-45A1-A7F6-383F19260051}" destId="{6238B26F-D5BC-4C87-826C-1C90CC13A0A9}" srcOrd="1" destOrd="0" presId="urn:microsoft.com/office/officeart/2005/8/layout/cycle7"/>
    <dgm:cxn modelId="{0A963CA8-F063-4474-8BC1-D43A887FC7B7}" srcId="{0FB48FD3-C847-4702-8400-4BA7A0E0C91E}" destId="{41BB4969-A1CB-4597-A235-E8DB8EC78E0C}" srcOrd="1" destOrd="0" parTransId="{8D62ECEB-EA6F-4387-9A0E-254476E44943}" sibTransId="{F9C40533-76C8-47CA-80AB-45A3301D3B24}"/>
    <dgm:cxn modelId="{CF50FE34-B990-4062-9361-BE7B28D0D574}" type="presOf" srcId="{26BDEED6-19E6-4F44-9F16-AFDD30FC3BCE}" destId="{37EB6D76-57F4-4986-9D89-9755CE366F45}" srcOrd="0" destOrd="0" presId="urn:microsoft.com/office/officeart/2005/8/layout/cycle7"/>
    <dgm:cxn modelId="{6E7A7E11-034A-4D06-A744-24313C112EF2}" type="presOf" srcId="{6096F1E5-E430-463C-8A52-D33E0BB1F3B9}" destId="{E0EE7BD1-616A-44F2-88C3-EA08AB5AEFE4}" srcOrd="0" destOrd="0" presId="urn:microsoft.com/office/officeart/2005/8/layout/cycle7"/>
    <dgm:cxn modelId="{F62642F7-1F74-4D62-8207-13A134A0B7D2}" srcId="{0FB48FD3-C847-4702-8400-4BA7A0E0C91E}" destId="{6096F1E5-E430-463C-8A52-D33E0BB1F3B9}" srcOrd="0" destOrd="0" parTransId="{65F1548A-9485-4630-AF64-3255348E736E}" sibTransId="{9A736E10-EA73-45A1-A7F6-383F19260051}"/>
    <dgm:cxn modelId="{59C2E193-5F20-4AE3-AFB0-F45947ADFA4D}" type="presOf" srcId="{F9C40533-76C8-47CA-80AB-45A3301D3B24}" destId="{CFBBD203-39EF-463C-8E7B-A7E4328A3F94}" srcOrd="0" destOrd="0" presId="urn:microsoft.com/office/officeart/2005/8/layout/cycle7"/>
    <dgm:cxn modelId="{67DD9534-3B1D-4716-ABFA-FCD9D11E4351}" type="presOf" srcId="{9A736E10-EA73-45A1-A7F6-383F19260051}" destId="{2227EA63-E06F-468F-A198-A0549F054000}" srcOrd="0" destOrd="0" presId="urn:microsoft.com/office/officeart/2005/8/layout/cycle7"/>
    <dgm:cxn modelId="{453D1D0A-FA2A-42B9-BDD8-E8928B531C82}" type="presOf" srcId="{0FB48FD3-C847-4702-8400-4BA7A0E0C91E}" destId="{FBDAF55B-244B-4DBF-8A89-33BF811337B0}" srcOrd="0" destOrd="0" presId="urn:microsoft.com/office/officeart/2005/8/layout/cycle7"/>
    <dgm:cxn modelId="{718EBA34-4694-46D1-8D7D-E67F6A77C3D7}" type="presOf" srcId="{F9C40533-76C8-47CA-80AB-45A3301D3B24}" destId="{38C69F5D-C3B1-41BC-8A1E-EA455D4C3ED8}" srcOrd="1" destOrd="0" presId="urn:microsoft.com/office/officeart/2005/8/layout/cycle7"/>
    <dgm:cxn modelId="{80BE5EB9-FEDE-460A-AC30-AC9F05DEE150}" srcId="{0FB48FD3-C847-4702-8400-4BA7A0E0C91E}" destId="{52EDC0C9-D6DC-4BB9-8E18-ADC492035BD6}" srcOrd="2" destOrd="0" parTransId="{76FEC818-86EA-4E49-B023-AFC4ECF1A0F8}" sibTransId="{26BDEED6-19E6-4F44-9F16-AFDD30FC3BCE}"/>
    <dgm:cxn modelId="{8B339987-F8CB-4DAD-AAA7-7AC852C5183B}" type="presOf" srcId="{26BDEED6-19E6-4F44-9F16-AFDD30FC3BCE}" destId="{CF8143EF-FC73-4752-977E-97416DC548D3}" srcOrd="1" destOrd="0" presId="urn:microsoft.com/office/officeart/2005/8/layout/cycle7"/>
    <dgm:cxn modelId="{14B246C1-F8C0-42E5-B1F8-7F0993C57C5B}" type="presParOf" srcId="{FBDAF55B-244B-4DBF-8A89-33BF811337B0}" destId="{E0EE7BD1-616A-44F2-88C3-EA08AB5AEFE4}" srcOrd="0" destOrd="0" presId="urn:microsoft.com/office/officeart/2005/8/layout/cycle7"/>
    <dgm:cxn modelId="{798F00D4-7C7E-4DC7-9B94-9FD7839815EF}" type="presParOf" srcId="{FBDAF55B-244B-4DBF-8A89-33BF811337B0}" destId="{2227EA63-E06F-468F-A198-A0549F054000}" srcOrd="1" destOrd="0" presId="urn:microsoft.com/office/officeart/2005/8/layout/cycle7"/>
    <dgm:cxn modelId="{FE9B485C-7022-428D-9A90-E186EB00F75E}" type="presParOf" srcId="{2227EA63-E06F-468F-A198-A0549F054000}" destId="{6238B26F-D5BC-4C87-826C-1C90CC13A0A9}" srcOrd="0" destOrd="0" presId="urn:microsoft.com/office/officeart/2005/8/layout/cycle7"/>
    <dgm:cxn modelId="{B4267871-EFE4-46D7-9E48-92F94C5BAA03}" type="presParOf" srcId="{FBDAF55B-244B-4DBF-8A89-33BF811337B0}" destId="{A5B3BFCF-1BF9-4482-AD89-C7AD04E81A81}" srcOrd="2" destOrd="0" presId="urn:microsoft.com/office/officeart/2005/8/layout/cycle7"/>
    <dgm:cxn modelId="{E0BC0DAB-400E-41F4-8B6E-35A954E15C06}" type="presParOf" srcId="{FBDAF55B-244B-4DBF-8A89-33BF811337B0}" destId="{CFBBD203-39EF-463C-8E7B-A7E4328A3F94}" srcOrd="3" destOrd="0" presId="urn:microsoft.com/office/officeart/2005/8/layout/cycle7"/>
    <dgm:cxn modelId="{5EEB81F5-4D03-42C4-B914-F1EF21C54B74}" type="presParOf" srcId="{CFBBD203-39EF-463C-8E7B-A7E4328A3F94}" destId="{38C69F5D-C3B1-41BC-8A1E-EA455D4C3ED8}" srcOrd="0" destOrd="0" presId="urn:microsoft.com/office/officeart/2005/8/layout/cycle7"/>
    <dgm:cxn modelId="{9D642357-2433-4F8D-84DB-8E29A36FFE65}" type="presParOf" srcId="{FBDAF55B-244B-4DBF-8A89-33BF811337B0}" destId="{952BA175-9EFF-4B8C-98A8-0F795D6AA98F}" srcOrd="4" destOrd="0" presId="urn:microsoft.com/office/officeart/2005/8/layout/cycle7"/>
    <dgm:cxn modelId="{B3F1E5FC-4990-4902-A31C-5E75A929E281}" type="presParOf" srcId="{FBDAF55B-244B-4DBF-8A89-33BF811337B0}" destId="{37EB6D76-57F4-4986-9D89-9755CE366F45}" srcOrd="5" destOrd="0" presId="urn:microsoft.com/office/officeart/2005/8/layout/cycle7"/>
    <dgm:cxn modelId="{AA291CD1-1DC0-4591-9AFC-7591E5BDC871}" type="presParOf" srcId="{37EB6D76-57F4-4986-9D89-9755CE366F45}" destId="{CF8143EF-FC73-4752-977E-97416DC548D3}" srcOrd="0" destOrd="0" presId="urn:microsoft.com/office/officeart/2005/8/layout/cycle7"/>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003053" cy="3466829"/>
        <a:chOff x="0" y="0"/>
        <a:chExt cx="5003053" cy="3466829"/>
      </a:xfrm>
    </dsp:grpSpPr>
    <dsp:sp modelId="{E0EE7BD1-616A-44F2-88C3-EA08AB5AEFE4}">
      <dsp:nvSpPr>
        <dsp:cNvPr id="3" name="圆角矩形 2"/>
        <dsp:cNvSpPr/>
      </dsp:nvSpPr>
      <dsp:spPr bwMode="white">
        <a:xfrm>
          <a:off x="1544694" y="203102"/>
          <a:ext cx="1797270" cy="898635"/>
        </a:xfrm>
        <a:prstGeom prst="roundRect">
          <a:avLst>
            <a:gd name="adj" fmla="val 10000"/>
          </a:avLst>
        </a:prstGeom>
        <a:solidFill>
          <a:srgbClr val="047ABA"/>
        </a:solidFill>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smtClean="0"/>
            <a:t>统一身份认证管理模块</a:t>
          </a:r>
          <a:endParaRPr lang="zh-CN" altLang="en-US" sz="2400" dirty="0"/>
        </a:p>
      </dsp:txBody>
      <dsp:txXfrm>
        <a:off x="1544694" y="203102"/>
        <a:ext cx="1797270" cy="898635"/>
      </dsp:txXfrm>
    </dsp:sp>
    <dsp:sp modelId="{2227EA63-E06F-468F-A198-A0549F054000}">
      <dsp:nvSpPr>
        <dsp:cNvPr id="4" name="左右箭头 3"/>
        <dsp:cNvSpPr/>
      </dsp:nvSpPr>
      <dsp:spPr bwMode="white">
        <a:xfrm rot="3414855">
          <a:off x="2746511" y="1677704"/>
          <a:ext cx="934580" cy="314522"/>
        </a:xfrm>
        <a:prstGeom prst="leftRightArrow">
          <a:avLst>
            <a:gd name="adj1" fmla="val 60000"/>
            <a:gd name="adj2" fmla="val 50000"/>
          </a:avLst>
        </a:prstGeom>
        <a:solidFill>
          <a:schemeClr val="bg1">
            <a:lumMod val="50000"/>
          </a:schemeClr>
        </a:solidFill>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1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zh-CN" altLang="en-US"/>
        </a:p>
      </dsp:txBody>
      <dsp:txXfrm rot="3414855">
        <a:off x="2746511" y="1677704"/>
        <a:ext cx="934580" cy="314522"/>
      </dsp:txXfrm>
    </dsp:sp>
    <dsp:sp modelId="{A5B3BFCF-1BF9-4482-AD89-C7AD04E81A81}">
      <dsp:nvSpPr>
        <dsp:cNvPr id="5" name="圆角矩形 4"/>
        <dsp:cNvSpPr/>
      </dsp:nvSpPr>
      <dsp:spPr bwMode="white">
        <a:xfrm>
          <a:off x="3085639" y="2568194"/>
          <a:ext cx="1797270" cy="898635"/>
        </a:xfrm>
        <a:prstGeom prst="roundRect">
          <a:avLst>
            <a:gd name="adj" fmla="val 10000"/>
          </a:avLst>
        </a:prstGeom>
        <a:solidFill>
          <a:srgbClr val="25B0D2"/>
        </a:solidFill>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smtClean="0"/>
            <a:t>身份信息存储服务器</a:t>
          </a:r>
          <a:endParaRPr lang="zh-CN" altLang="en-US" sz="2400" dirty="0"/>
        </a:p>
      </dsp:txBody>
      <dsp:txXfrm>
        <a:off x="3085639" y="2568194"/>
        <a:ext cx="1797270" cy="898635"/>
      </dsp:txXfrm>
    </dsp:sp>
    <dsp:sp modelId="{CFBBD203-39EF-463C-8E7B-A7E4328A3F94}">
      <dsp:nvSpPr>
        <dsp:cNvPr id="6" name="左右箭头 5"/>
        <dsp:cNvSpPr/>
      </dsp:nvSpPr>
      <dsp:spPr bwMode="white">
        <a:xfrm rot="10800000">
          <a:off x="2034236" y="2860250"/>
          <a:ext cx="934580" cy="314522"/>
        </a:xfrm>
        <a:prstGeom prst="leftRightArrow">
          <a:avLst>
            <a:gd name="adj1" fmla="val 60000"/>
            <a:gd name="adj2" fmla="val 50000"/>
          </a:avLst>
        </a:prstGeom>
        <a:solidFill>
          <a:schemeClr val="bg1">
            <a:lumMod val="50000"/>
          </a:schemeClr>
        </a:solidFill>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11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zh-CN" altLang="en-US"/>
        </a:p>
      </dsp:txBody>
      <dsp:txXfrm rot="10800000">
        <a:off x="2034236" y="2860250"/>
        <a:ext cx="934580" cy="314522"/>
      </dsp:txXfrm>
    </dsp:sp>
    <dsp:sp modelId="{952BA175-9EFF-4B8C-98A8-0F795D6AA98F}">
      <dsp:nvSpPr>
        <dsp:cNvPr id="7" name="圆角矩形 6"/>
        <dsp:cNvSpPr/>
      </dsp:nvSpPr>
      <dsp:spPr bwMode="white">
        <a:xfrm>
          <a:off x="120144" y="2568194"/>
          <a:ext cx="1797270" cy="898635"/>
        </a:xfrm>
        <a:prstGeom prst="roundRect">
          <a:avLst>
            <a:gd name="adj" fmla="val 10000"/>
          </a:avLst>
        </a:prstGeom>
        <a:solidFill>
          <a:srgbClr val="58C4B8"/>
        </a:solidFill>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smtClean="0"/>
            <a:t>统一身份认证服务器</a:t>
          </a:r>
          <a:endParaRPr lang="zh-CN" altLang="en-US" sz="2400" dirty="0"/>
        </a:p>
      </dsp:txBody>
      <dsp:txXfrm>
        <a:off x="120144" y="2568194"/>
        <a:ext cx="1797270" cy="898635"/>
      </dsp:txXfrm>
    </dsp:sp>
    <dsp:sp modelId="{37EB6D76-57F4-4986-9D89-9755CE366F45}">
      <dsp:nvSpPr>
        <dsp:cNvPr id="8" name="左右箭头 7"/>
        <dsp:cNvSpPr/>
      </dsp:nvSpPr>
      <dsp:spPr bwMode="white">
        <a:xfrm rot="-3536308">
          <a:off x="1263764" y="1677704"/>
          <a:ext cx="934580" cy="314522"/>
        </a:xfrm>
        <a:prstGeom prst="leftRightArrow">
          <a:avLst>
            <a:gd name="adj1" fmla="val 60000"/>
            <a:gd name="adj2" fmla="val 50000"/>
          </a:avLst>
        </a:prstGeom>
        <a:solidFill>
          <a:schemeClr val="bg1">
            <a:lumMod val="50000"/>
          </a:schemeClr>
        </a:solidFill>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1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zh-CN" altLang="en-US"/>
        </a:p>
      </dsp:txBody>
      <dsp:txXfrm rot="-3536308">
        <a:off x="1263764" y="1677704"/>
        <a:ext cx="934580" cy="31452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Sty" val="arr"/>
                    <dgm:param type="endSty" val="arr"/>
                    <dgm:param type="begPts" val="radial"/>
                    <dgm:param type="endPts" val="radial"/>
                  </dgm:alg>
                </dgm:if>
                <dgm:else name="Name8">
                  <dgm:alg type="conn">
                    <dgm:param type="begSty" val="arr"/>
                    <dgm:param type="endSty" val="arr"/>
                    <dgm:param type="begPts" val="auto"/>
                    <dgm:param type="endPts" val="auto"/>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fld>
            <a:endParaRPr lang="en-US" dirty="0">
              <a:latin typeface="Huawei Sans" panose="020C0503030203020204" pitchFamily="34" charset="0"/>
            </a:endParaRP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fld>
            <a:endParaRPr lang="en-US" dirty="0">
              <a:latin typeface="Huawei Sans" panose="020C0503030203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4896" y="766800"/>
            <a:ext cx="5932800" cy="3337748"/>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454896" y="4603008"/>
            <a:ext cx="5932800" cy="5108400"/>
          </a:xfrm>
          <a:prstGeom prst="rect">
            <a:avLst/>
          </a:prstGeom>
        </p:spPr>
        <p:txBody>
          <a:bodyPr vert="horz" lIns="97200" tIns="45720" rIns="97200" bIns="45720" rtlCol="0"/>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 bg1="lt1" tx1="dk1" bg2="lt2" tx2="dk2" accent1="accent1" accent2="accent2" accent3="accent3" accent4="accent4" accent5="accent5" accent6="accent6" hlink="hlink" folHlink="folHlink"/>
  <p:notesStyle>
    <a:lvl1pPr marL="179705" indent="-179705" algn="l" defTabSz="1219200"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39750" indent="-179705" algn="l" defTabSz="1219200"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899795" indent="-179705" algn="l" defTabSz="1219200"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59840" indent="-179705" algn="l" defTabSz="1219200"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19885" indent="-179705" algn="l" defTabSz="1219200"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835" algn="l" defTabSz="1219200" rtl="0" eaLnBrk="1" latinLnBrk="0" hangingPunct="1">
      <a:defRPr sz="1600" kern="1200">
        <a:solidFill>
          <a:schemeClr val="tx1"/>
        </a:solidFill>
        <a:latin typeface="+mn-lt"/>
        <a:ea typeface="+mn-ea"/>
        <a:cs typeface="+mn-cs"/>
      </a:defRPr>
    </a:lvl8pPr>
    <a:lvl9pPr marL="487743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zh-CN" altLang="en-US" dirty="0"/>
          </a:p>
        </p:txBody>
      </p:sp>
      <p:sp>
        <p:nvSpPr>
          <p:cNvPr id="5" name="幻灯片图像占位符 4"/>
          <p:cNvSpPr>
            <a:spLocks noGrp="1" noRot="1" noChangeAspect="1"/>
          </p:cNvSpPr>
          <p:nvPr>
            <p:ph type="sldImg"/>
          </p:nvPr>
        </p:nvSpPr>
        <p:spPr>
          <a:xfrm>
            <a:off x="582613" y="766763"/>
            <a:ext cx="5934075" cy="3338512"/>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xfrm>
            <a:off x="125413" y="768350"/>
            <a:ext cx="6840537" cy="3848100"/>
          </a:xfrm>
        </p:spPr>
      </p:sp>
      <p:sp>
        <p:nvSpPr>
          <p:cNvPr id="2969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hangingPunct="1"/>
            <a:r>
              <a:rPr lang="en-US" altLang="zh-CN" dirty="0" smtClean="0"/>
              <a:t>X.500</a:t>
            </a:r>
            <a:r>
              <a:rPr lang="zh-CN" altLang="en-US" dirty="0" smtClean="0"/>
              <a:t>：一种构成全球分布式的目录服务系统的协议。</a:t>
            </a:r>
            <a:endParaRPr lang="en-US" altLang="zh-CN" dirty="0" smtClean="0"/>
          </a:p>
          <a:p>
            <a:pPr hangingPunct="1"/>
            <a:endParaRPr lang="zh-CN"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pPr marL="179705" marR="0" lvl="0" indent="-179705" algn="l" defTabSz="1219200" rtl="0" eaLnBrk="1" fontAlgn="ctr" latinLnBrk="0" hangingPunct="1">
              <a:lnSpc>
                <a:spcPct val="125000"/>
              </a:lnSpc>
              <a:spcBef>
                <a:spcPts val="0"/>
              </a:spcBef>
              <a:spcAft>
                <a:spcPts val="600"/>
              </a:spcAft>
              <a:buClrTx/>
              <a:buSzTx/>
              <a:buFont typeface="Huawei Sans" panose="020C0503030203020204" pitchFamily="34" charset="0"/>
              <a:buChar char="•"/>
              <a:defRPr/>
            </a:pPr>
            <a:r>
              <a:rPr lang="en-US" altLang="zh-CN" dirty="0" smtClean="0"/>
              <a:t>OpenLDAP</a:t>
            </a:r>
            <a:r>
              <a:rPr lang="zh-CN" altLang="en-US" dirty="0" smtClean="0"/>
              <a:t>项目，该项目是一个由志愿者组成的团队。</a:t>
            </a:r>
            <a:endParaRPr lang="en-US" altLang="zh-CN" dirty="0" smtClean="0"/>
          </a:p>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a:xfrm>
            <a:off x="125413" y="768350"/>
            <a:ext cx="6840537" cy="3848100"/>
          </a:xfrm>
        </p:spPr>
      </p:sp>
      <p:sp>
        <p:nvSpPr>
          <p:cNvPr id="3174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hangingPunct="1"/>
            <a:r>
              <a:rPr lang="zh-CN" altLang="en-US" dirty="0" smtClean="0"/>
              <a:t>有助于更好的了解我们的用户在数据库中的呈现方式，更好理解用户在组件服务中是怎么使用的，如何与权限关联。</a:t>
            </a:r>
            <a:endParaRPr lang="en-US" altLang="zh-CN" dirty="0" smtClean="0"/>
          </a:p>
          <a:p>
            <a:r>
              <a:rPr lang="zh-CN" altLang="en-US" dirty="0" smtClean="0"/>
              <a:t>在</a:t>
            </a:r>
            <a:r>
              <a:rPr lang="en-US" altLang="zh-CN" dirty="0" smtClean="0"/>
              <a:t>LDAP</a:t>
            </a:r>
            <a:r>
              <a:rPr lang="zh-CN" altLang="en-US" dirty="0" smtClean="0"/>
              <a:t>文件结构中</a:t>
            </a:r>
            <a:r>
              <a:rPr lang="en-US" altLang="zh-CN" dirty="0" smtClean="0"/>
              <a:t>, </a:t>
            </a:r>
            <a:r>
              <a:rPr lang="zh-CN" altLang="en-US" dirty="0" smtClean="0"/>
              <a:t>目录条目都被排列在一个分层树形结构。一般来说，这种结构反映了地域和组织界限。</a:t>
            </a:r>
            <a:endParaRPr lang="zh-CN" altLang="en-US" dirty="0" smtClean="0"/>
          </a:p>
          <a:p>
            <a:r>
              <a:rPr lang="zh-CN" altLang="en-US" dirty="0" smtClean="0"/>
              <a:t>代表国家的条目出现在树的顶端。</a:t>
            </a:r>
            <a:endParaRPr lang="zh-CN" altLang="en-US" dirty="0" smtClean="0"/>
          </a:p>
          <a:p>
            <a:r>
              <a:rPr lang="zh-CN" altLang="en-US" dirty="0" smtClean="0"/>
              <a:t>它们下面是代表省和国家组织的条目。</a:t>
            </a:r>
            <a:endParaRPr lang="zh-CN" altLang="en-US" dirty="0" smtClean="0"/>
          </a:p>
          <a:p>
            <a:r>
              <a:rPr lang="zh-CN" altLang="en-US" dirty="0" smtClean="0"/>
              <a:t>再下面可能是代表组织单位、人、打印机、文档或者其他任何东西，这种层级关系如图</a:t>
            </a:r>
            <a:r>
              <a:rPr lang="en-US" altLang="zh-CN" dirty="0" smtClean="0"/>
              <a:t>1.1</a:t>
            </a:r>
            <a:r>
              <a:rPr lang="zh-CN" altLang="en-US" dirty="0" smtClean="0"/>
              <a:t>所示。 </a:t>
            </a:r>
            <a:endParaRPr lang="zh-CN" altLang="en-US" dirty="0" smtClean="0"/>
          </a:p>
          <a:p>
            <a:pPr hangingPunct="1"/>
            <a:endParaRPr lang="zh-CN" altLang="en-US" dirty="0" smtClean="0"/>
          </a:p>
          <a:p>
            <a:pPr hangingPunct="1"/>
            <a:endParaRPr lang="zh-CN"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a:xfrm>
            <a:off x="125413" y="768350"/>
            <a:ext cx="6840537" cy="3848100"/>
          </a:xfrm>
        </p:spPr>
      </p:sp>
      <p:sp>
        <p:nvSpPr>
          <p:cNvPr id="3174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hangingPunct="1"/>
            <a:r>
              <a:rPr lang="zh-CN" altLang="en-US" dirty="0" smtClean="0"/>
              <a:t>该图就是代表一个学生的信息存储，其中</a:t>
            </a:r>
            <a:r>
              <a:rPr lang="en-US" altLang="zh-CN" dirty="0" smtClean="0"/>
              <a:t>dc</a:t>
            </a:r>
            <a:r>
              <a:rPr lang="zh-CN" altLang="en-US" dirty="0" smtClean="0"/>
              <a:t>为域名，对于</a:t>
            </a:r>
            <a:r>
              <a:rPr lang="en-US" altLang="zh-CN" dirty="0" err="1" smtClean="0"/>
              <a:t>edu</a:t>
            </a:r>
            <a:r>
              <a:rPr lang="zh-CN" altLang="en-US" dirty="0" smtClean="0"/>
              <a:t>的域名，我们可以切分细化为</a:t>
            </a:r>
            <a:r>
              <a:rPr lang="en-US" altLang="zh-CN" dirty="0" smtClean="0"/>
              <a:t>CN.edu</a:t>
            </a:r>
            <a:r>
              <a:rPr lang="zh-CN" altLang="en-US" dirty="0" smtClean="0"/>
              <a:t>。</a:t>
            </a:r>
            <a:endParaRPr lang="zh-CN" altLang="en-US" dirty="0" smtClean="0"/>
          </a:p>
          <a:p>
            <a:pPr hangingPunct="1"/>
            <a:endParaRPr lang="zh-CN"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a:xfrm>
            <a:off x="125413" y="768350"/>
            <a:ext cx="6840537" cy="3848100"/>
          </a:xfrm>
        </p:spPr>
      </p:sp>
      <p:sp>
        <p:nvSpPr>
          <p:cNvPr id="3174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hangingPunct="1"/>
            <a:r>
              <a:rPr lang="zh-CN" altLang="en-US" dirty="0" smtClean="0"/>
              <a:t>该图就是代表一个学生的信息存储，其中</a:t>
            </a:r>
            <a:r>
              <a:rPr lang="en-US" altLang="zh-CN" dirty="0" smtClean="0"/>
              <a:t>dc</a:t>
            </a:r>
            <a:r>
              <a:rPr lang="zh-CN" altLang="en-US" dirty="0" smtClean="0"/>
              <a:t>为域名，对于</a:t>
            </a:r>
            <a:r>
              <a:rPr lang="en-US" altLang="zh-CN" dirty="0" err="1" smtClean="0"/>
              <a:t>edu</a:t>
            </a:r>
            <a:r>
              <a:rPr lang="zh-CN" altLang="en-US" dirty="0" smtClean="0"/>
              <a:t>的域名，我们可以切分细化为</a:t>
            </a:r>
            <a:r>
              <a:rPr lang="en-US" altLang="zh-CN" dirty="0" smtClean="0"/>
              <a:t>CN.edu</a:t>
            </a:r>
            <a:r>
              <a:rPr lang="zh-CN" altLang="en-US" dirty="0" smtClean="0"/>
              <a:t>。</a:t>
            </a:r>
            <a:endParaRPr lang="en-US" altLang="zh-CN" dirty="0" smtClean="0"/>
          </a:p>
          <a:p>
            <a:pPr hangingPunct="1"/>
            <a:endParaRPr lang="zh-CN" altLang="en-US" dirty="0" smtClean="0"/>
          </a:p>
          <a:p>
            <a:pPr hangingPunct="1"/>
            <a:endParaRPr lang="zh-CN"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对于</a:t>
            </a:r>
            <a:r>
              <a:rPr lang="en-US" altLang="zh-CN" dirty="0" smtClean="0"/>
              <a:t>Hive</a:t>
            </a:r>
            <a:r>
              <a:rPr lang="zh-CN" altLang="en-US" dirty="0" smtClean="0"/>
              <a:t>的认证体系中，我们的应用侧先通过</a:t>
            </a:r>
            <a:r>
              <a:rPr lang="en-US" altLang="zh-CN" dirty="0" err="1" smtClean="0"/>
              <a:t>Ldap</a:t>
            </a:r>
            <a:r>
              <a:rPr lang="zh-CN" altLang="en-US" dirty="0" smtClean="0"/>
              <a:t>通过</a:t>
            </a:r>
            <a:r>
              <a:rPr lang="en-US" altLang="zh-CN" dirty="0" smtClean="0"/>
              <a:t>Thrift Service</a:t>
            </a:r>
            <a:r>
              <a:rPr lang="zh-CN" altLang="en-US" dirty="0" smtClean="0"/>
              <a:t>等</a:t>
            </a:r>
            <a:r>
              <a:rPr lang="en-US" altLang="zh-CN" dirty="0" smtClean="0"/>
              <a:t>Hive</a:t>
            </a:r>
            <a:r>
              <a:rPr lang="zh-CN" altLang="en-US" dirty="0" smtClean="0"/>
              <a:t>的接口进行认证，认证过程中会把用户的信息和</a:t>
            </a:r>
            <a:r>
              <a:rPr lang="en-US" altLang="zh-CN" dirty="0" err="1" smtClean="0"/>
              <a:t>Ldap</a:t>
            </a:r>
            <a:r>
              <a:rPr lang="zh-CN" altLang="en-US" dirty="0" smtClean="0"/>
              <a:t>服务器信息进行比对，如果一旦比对成功，即可使用</a:t>
            </a:r>
            <a:r>
              <a:rPr lang="en-US" altLang="zh-CN" dirty="0" smtClean="0"/>
              <a:t>hive</a:t>
            </a:r>
            <a:r>
              <a:rPr lang="zh-CN" altLang="en-US" dirty="0" smtClean="0"/>
              <a:t>，但是如果需要使用其他的组件还需要再次申请。</a:t>
            </a:r>
            <a:endParaRPr lang="en-US" altLang="zh-CN" dirty="0" smtClean="0"/>
          </a:p>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LdapServer</a:t>
            </a:r>
            <a:r>
              <a:rPr lang="zh-CN" altLang="en-US" dirty="0" smtClean="0"/>
              <a:t>只提供对用户和组的管理，对于角色的权限定义是由</a:t>
            </a:r>
            <a:r>
              <a:rPr lang="en-US" altLang="zh-CN" dirty="0" smtClean="0"/>
              <a:t>Hive</a:t>
            </a:r>
            <a:r>
              <a:rPr lang="zh-CN" altLang="en-US" dirty="0" smtClean="0"/>
              <a:t>本身定义并利用</a:t>
            </a:r>
            <a:r>
              <a:rPr lang="en-US" altLang="zh-CN" dirty="0" smtClean="0"/>
              <a:t>LdapServer</a:t>
            </a:r>
            <a:r>
              <a:rPr lang="zh-CN" altLang="en-US" dirty="0" smtClean="0"/>
              <a:t>进行统一的的权限赋予。</a:t>
            </a:r>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当用户访问应用系统资源时，不必每回都输入用户名和口令，也不必记住多套用户名及其口令，有助于改善用户体验。</a:t>
            </a:r>
            <a:endParaRPr lang="en-US" altLang="zh-CN" dirty="0" smtClean="0"/>
          </a:p>
          <a:p>
            <a:r>
              <a:rPr lang="zh-CN" altLang="en-US" dirty="0" smtClean="0"/>
              <a:t>多个应用系统共享一套用户账号和口令，因此系统管理员可以方便的对应用系统进行管理。</a:t>
            </a:r>
            <a:endParaRPr lang="en-US" altLang="zh-CN" dirty="0" smtClean="0"/>
          </a:p>
          <a:p>
            <a:r>
              <a:rPr lang="zh-CN" altLang="en-US" dirty="0" smtClean="0"/>
              <a:t>采用单点登录平台进行对用户的身份认证，可以大大简化应用系统的开发流程。由于单点登录是利用统一的认证平台对用户进行认证，所以应用系统可以省去用户认证模块的开发流程。</a:t>
            </a:r>
            <a:endParaRPr lang="en-US" altLang="zh-CN" dirty="0" smtClean="0"/>
          </a:p>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r>
              <a:rPr lang="zh-CN" altLang="en-US" dirty="0" smtClean="0"/>
              <a:t>基于</a:t>
            </a:r>
            <a:r>
              <a:rPr lang="en-US" altLang="zh-CN" dirty="0" smtClean="0"/>
              <a:t>cookies</a:t>
            </a:r>
            <a:r>
              <a:rPr lang="zh-CN" altLang="en-US" dirty="0" smtClean="0"/>
              <a:t>技术</a:t>
            </a:r>
            <a:endParaRPr lang="en-US" altLang="zh-CN" dirty="0" smtClean="0"/>
          </a:p>
          <a:p>
            <a:pPr lvl="1"/>
            <a:r>
              <a:rPr lang="zh-CN" altLang="en-US" dirty="0" smtClean="0"/>
              <a:t>用户登陆之后，用户的身份认证信息将被存到</a:t>
            </a:r>
            <a:r>
              <a:rPr lang="en-US" altLang="zh-CN" dirty="0" smtClean="0"/>
              <a:t>cookies</a:t>
            </a:r>
            <a:r>
              <a:rPr lang="zh-CN" altLang="en-US" dirty="0" smtClean="0"/>
              <a:t>中。当用户用访问应用服务器提供的受保护资源时，应用服务器就从</a:t>
            </a:r>
            <a:r>
              <a:rPr lang="en-US" altLang="zh-CN" dirty="0" smtClean="0"/>
              <a:t>cookies</a:t>
            </a:r>
            <a:r>
              <a:rPr lang="zh-CN" altLang="en-US" dirty="0" smtClean="0"/>
              <a:t>获取信息来验证用户是否已经认证通过。</a:t>
            </a:r>
            <a:endParaRPr lang="zh-CN" altLang="en-US" dirty="0" smtClean="0"/>
          </a:p>
          <a:p>
            <a:r>
              <a:rPr lang="zh-CN" altLang="en-US" dirty="0" smtClean="0"/>
              <a:t>基于</a:t>
            </a:r>
            <a:r>
              <a:rPr lang="en-US" altLang="zh-CN" dirty="0" smtClean="0"/>
              <a:t>Broker-based</a:t>
            </a:r>
            <a:r>
              <a:rPr lang="zh-CN" altLang="en-US" dirty="0" smtClean="0"/>
              <a:t>技术</a:t>
            </a:r>
            <a:endParaRPr lang="en-US" altLang="zh-CN" dirty="0" smtClean="0"/>
          </a:p>
          <a:p>
            <a:pPr lvl="1"/>
            <a:r>
              <a:rPr lang="zh-CN" altLang="en-US" dirty="0" smtClean="0"/>
              <a:t>该方法利用一种认证服务器专门对用户进行统一认证和管理用户的账号信息，而且给用户分发一个数字身份标识供访问应用服务器时使用。</a:t>
            </a:r>
            <a:r>
              <a:rPr lang="en-US" altLang="zh-CN" dirty="0" smtClean="0"/>
              <a:t>Kerberos</a:t>
            </a:r>
            <a:r>
              <a:rPr lang="zh-CN" altLang="en-US" dirty="0" smtClean="0"/>
              <a:t>方法就是通过该方法进行单点登陆。</a:t>
            </a:r>
            <a:endParaRPr lang="zh-CN" altLang="en-US" dirty="0" smtClean="0"/>
          </a:p>
          <a:p>
            <a:r>
              <a:rPr lang="zh-CN" altLang="en-US" dirty="0" smtClean="0"/>
              <a:t>基于</a:t>
            </a:r>
            <a:r>
              <a:rPr lang="en-US" altLang="zh-CN" dirty="0" smtClean="0"/>
              <a:t>Agent-based</a:t>
            </a:r>
            <a:r>
              <a:rPr lang="zh-CN" altLang="en-US" dirty="0" smtClean="0"/>
              <a:t>技术</a:t>
            </a:r>
            <a:endParaRPr lang="en-US" altLang="zh-CN" dirty="0" smtClean="0"/>
          </a:p>
          <a:p>
            <a:pPr lvl="1"/>
            <a:r>
              <a:rPr lang="zh-CN" altLang="en-US" dirty="0" smtClean="0"/>
              <a:t>该方法提供一个代理程序，可以布置在应用服务器上，介于应用服务器的认证系统和客户端认证方法之间办理一个翻译的角色。</a:t>
            </a:r>
            <a:endParaRPr lang="en-US" altLang="zh-CN" dirty="0" smtClean="0"/>
          </a:p>
          <a:p>
            <a:pPr lvl="0"/>
            <a:r>
              <a:rPr lang="zh-CN" altLang="en-US" dirty="0" smtClean="0"/>
              <a:t>基于</a:t>
            </a:r>
            <a:r>
              <a:rPr lang="en-US" altLang="zh-CN" dirty="0" smtClean="0"/>
              <a:t>Agent and Broker-based</a:t>
            </a:r>
            <a:r>
              <a:rPr lang="zh-CN" altLang="en-US" dirty="0" smtClean="0"/>
              <a:t>技术</a:t>
            </a:r>
            <a:endParaRPr lang="en-US" altLang="zh-CN" dirty="0" smtClean="0"/>
          </a:p>
          <a:p>
            <a:pPr lvl="1"/>
            <a:r>
              <a:rPr lang="zh-CN" altLang="en-US" dirty="0" smtClean="0"/>
              <a:t>这是基于代理和</a:t>
            </a:r>
            <a:r>
              <a:rPr lang="en-US" altLang="zh-CN" dirty="0" smtClean="0"/>
              <a:t>Broker-based</a:t>
            </a:r>
            <a:r>
              <a:rPr lang="zh-CN" altLang="en-US" dirty="0" smtClean="0"/>
              <a:t>结合的认证技术</a:t>
            </a:r>
            <a:endParaRPr lang="zh-CN" altLang="en-US" dirty="0" smtClean="0"/>
          </a:p>
          <a:p>
            <a:r>
              <a:rPr lang="zh-CN" altLang="en-US" dirty="0" smtClean="0"/>
              <a:t>基于</a:t>
            </a:r>
            <a:r>
              <a:rPr lang="en-US" altLang="zh-CN" dirty="0" smtClean="0"/>
              <a:t>Gateway-based</a:t>
            </a:r>
            <a:r>
              <a:rPr lang="zh-CN" altLang="en-US" dirty="0" smtClean="0"/>
              <a:t>技术</a:t>
            </a:r>
            <a:endParaRPr lang="en-US" altLang="zh-CN" dirty="0" smtClean="0"/>
          </a:p>
          <a:p>
            <a:pPr lvl="1"/>
            <a:r>
              <a:rPr lang="zh-CN" altLang="en-US" dirty="0" smtClean="0"/>
              <a:t>基于网关的身份认证，网关将客户端用户的身份信息记录下来，避免重读的认证请求处理和授权请求处理</a:t>
            </a:r>
            <a:endParaRPr lang="zh-CN" altLang="en-US" dirty="0" smtClean="0"/>
          </a:p>
          <a:p>
            <a:r>
              <a:rPr lang="zh-CN" altLang="en-US" dirty="0" smtClean="0"/>
              <a:t>基于</a:t>
            </a:r>
            <a:r>
              <a:rPr lang="en-US" altLang="zh-CN" dirty="0" smtClean="0"/>
              <a:t>Token-based</a:t>
            </a:r>
            <a:r>
              <a:rPr lang="zh-CN" altLang="en-US" dirty="0" smtClean="0"/>
              <a:t>技术</a:t>
            </a:r>
            <a:endParaRPr lang="zh-CN" altLang="en-US" dirty="0" smtClean="0"/>
          </a:p>
          <a:p>
            <a:pPr lvl="1"/>
            <a:r>
              <a:rPr lang="zh-CN" altLang="en-US" dirty="0" smtClean="0"/>
              <a:t>通过用户身份识别码和数字发生器组成。</a:t>
            </a:r>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r>
              <a:rPr lang="en-US" altLang="zh-CN" dirty="0" smtClean="0"/>
              <a:t>Kerberos</a:t>
            </a:r>
            <a:r>
              <a:rPr lang="zh-CN" altLang="en-US" dirty="0" smtClean="0"/>
              <a:t>是一种协议，最初由</a:t>
            </a:r>
            <a:r>
              <a:rPr lang="en-US" altLang="zh-CN" dirty="0" smtClean="0"/>
              <a:t>MIT</a:t>
            </a:r>
            <a:r>
              <a:rPr lang="zh-CN" altLang="en-US" dirty="0" smtClean="0"/>
              <a:t>研发，用来保护</a:t>
            </a:r>
            <a:r>
              <a:rPr lang="en-US" altLang="zh-CN" dirty="0" smtClean="0"/>
              <a:t>MIT</a:t>
            </a:r>
            <a:r>
              <a:rPr lang="zh-CN" altLang="en-US" dirty="0" smtClean="0"/>
              <a:t>内部提供的网络服务器。目前该协议存在多个版本；</a:t>
            </a:r>
            <a:endParaRPr lang="zh-CN" altLang="en-US" dirty="0" smtClean="0"/>
          </a:p>
          <a:p>
            <a:r>
              <a:rPr lang="zh-CN" altLang="en-US" dirty="0" smtClean="0"/>
              <a:t>版本</a:t>
            </a:r>
            <a:r>
              <a:rPr lang="en-US" altLang="zh-CN" dirty="0" smtClean="0"/>
              <a:t>1-3</a:t>
            </a:r>
            <a:r>
              <a:rPr lang="zh-CN" altLang="en-US" dirty="0" smtClean="0"/>
              <a:t>都只有麻省理工内部发行。 </a:t>
            </a:r>
            <a:endParaRPr lang="zh-CN" altLang="en-US" dirty="0" smtClean="0"/>
          </a:p>
          <a:p>
            <a:r>
              <a:rPr lang="zh-CN" altLang="en-US" dirty="0" smtClean="0"/>
              <a:t>版本</a:t>
            </a:r>
            <a:r>
              <a:rPr lang="en-US" altLang="zh-CN" dirty="0" smtClean="0"/>
              <a:t>4</a:t>
            </a:r>
            <a:r>
              <a:rPr lang="zh-CN" altLang="en-US" dirty="0" smtClean="0"/>
              <a:t>的主要设计者</a:t>
            </a:r>
            <a:r>
              <a:rPr lang="en-US" altLang="zh-CN" dirty="0" smtClean="0"/>
              <a:t>Steve Miller</a:t>
            </a:r>
            <a:r>
              <a:rPr lang="zh-CN" altLang="en-US" dirty="0" smtClean="0"/>
              <a:t>和</a:t>
            </a:r>
            <a:r>
              <a:rPr lang="en-US" altLang="zh-CN" dirty="0" smtClean="0"/>
              <a:t>Clifford </a:t>
            </a:r>
            <a:r>
              <a:rPr lang="en-US" altLang="zh-CN" dirty="0" err="1" smtClean="0"/>
              <a:t>Neuman</a:t>
            </a:r>
            <a:r>
              <a:rPr lang="zh-CN" altLang="en-US" dirty="0" smtClean="0"/>
              <a:t>，在</a:t>
            </a:r>
            <a:r>
              <a:rPr lang="en-US" altLang="zh-CN" dirty="0" smtClean="0"/>
              <a:t>1980</a:t>
            </a:r>
            <a:r>
              <a:rPr lang="zh-CN" altLang="en-US" dirty="0" smtClean="0"/>
              <a:t>年末发布了这个版本。</a:t>
            </a:r>
            <a:endParaRPr lang="zh-CN" altLang="en-US" dirty="0" smtClean="0"/>
          </a:p>
          <a:p>
            <a:r>
              <a:rPr lang="zh-CN" altLang="en-US" dirty="0" smtClean="0"/>
              <a:t>版本</a:t>
            </a:r>
            <a:r>
              <a:rPr lang="en-US" altLang="zh-CN" dirty="0" smtClean="0"/>
              <a:t>5</a:t>
            </a:r>
            <a:r>
              <a:rPr lang="zh-CN" altLang="en-US" dirty="0" smtClean="0"/>
              <a:t>由</a:t>
            </a:r>
            <a:r>
              <a:rPr lang="en-US" altLang="zh-CN" dirty="0" smtClean="0"/>
              <a:t>John Kohl</a:t>
            </a:r>
            <a:r>
              <a:rPr lang="zh-CN" altLang="en-US" dirty="0" smtClean="0"/>
              <a:t>和</a:t>
            </a:r>
            <a:r>
              <a:rPr lang="en-US" altLang="zh-CN" dirty="0" smtClean="0"/>
              <a:t>Clifford </a:t>
            </a:r>
            <a:r>
              <a:rPr lang="en-US" altLang="zh-CN" dirty="0" err="1" smtClean="0"/>
              <a:t>Neuman</a:t>
            </a:r>
            <a:r>
              <a:rPr lang="zh-CN" altLang="en-US" dirty="0" smtClean="0"/>
              <a:t>设计，在</a:t>
            </a:r>
            <a:r>
              <a:rPr lang="en-US" altLang="zh-CN" dirty="0" smtClean="0"/>
              <a:t>1993</a:t>
            </a:r>
            <a:r>
              <a:rPr lang="zh-CN" altLang="en-US" dirty="0" smtClean="0"/>
              <a:t>年作为</a:t>
            </a:r>
            <a:r>
              <a:rPr lang="en-US" altLang="zh-CN" dirty="0" smtClean="0"/>
              <a:t>RFC 1510</a:t>
            </a:r>
            <a:r>
              <a:rPr lang="zh-CN" altLang="en-US" dirty="0" smtClean="0"/>
              <a:t>颁布（在</a:t>
            </a:r>
            <a:r>
              <a:rPr lang="en-US" altLang="zh-CN" dirty="0" smtClean="0"/>
              <a:t>2005</a:t>
            </a:r>
            <a:r>
              <a:rPr lang="zh-CN" altLang="en-US" dirty="0" smtClean="0"/>
              <a:t>年由</a:t>
            </a:r>
            <a:r>
              <a:rPr lang="en-US" altLang="zh-CN" dirty="0" smtClean="0"/>
              <a:t>RFC 4120</a:t>
            </a:r>
            <a:r>
              <a:rPr lang="zh-CN" altLang="en-US" dirty="0" smtClean="0"/>
              <a:t>取代），目的在于解决版本</a:t>
            </a:r>
            <a:r>
              <a:rPr lang="en-US" altLang="zh-CN" dirty="0" smtClean="0"/>
              <a:t>4</a:t>
            </a:r>
            <a:r>
              <a:rPr lang="zh-CN" altLang="en-US" dirty="0" smtClean="0"/>
              <a:t>的局限性和安全问题。 </a:t>
            </a:r>
            <a:endParaRPr lang="zh-CN" altLang="en-US" dirty="0" smtClean="0"/>
          </a:p>
          <a:p>
            <a:r>
              <a:rPr lang="zh-CN" altLang="en-US" dirty="0" smtClean="0"/>
              <a:t>麻省理工在版权许可的情况下，制作了一个</a:t>
            </a:r>
            <a:r>
              <a:rPr lang="en-US" altLang="zh-CN" dirty="0" smtClean="0"/>
              <a:t>Kerberos</a:t>
            </a:r>
            <a:r>
              <a:rPr lang="zh-CN" altLang="en-US" dirty="0" smtClean="0"/>
              <a:t>的免费实现工具，这种情况类似于</a:t>
            </a:r>
            <a:r>
              <a:rPr lang="en-US" altLang="zh-CN" dirty="0" smtClean="0"/>
              <a:t>BSD</a:t>
            </a:r>
            <a:r>
              <a:rPr lang="zh-CN" altLang="en-US" dirty="0" smtClean="0"/>
              <a:t>。在</a:t>
            </a:r>
            <a:r>
              <a:rPr lang="en-US" altLang="zh-CN" dirty="0" smtClean="0"/>
              <a:t>2007</a:t>
            </a:r>
            <a:r>
              <a:rPr lang="zh-CN" altLang="en-US" dirty="0" smtClean="0"/>
              <a:t>年，麻省理工组成了一个</a:t>
            </a:r>
            <a:r>
              <a:rPr lang="en-US" altLang="zh-CN" dirty="0" smtClean="0"/>
              <a:t>Kerberos</a:t>
            </a:r>
            <a:r>
              <a:rPr lang="zh-CN" altLang="en-US" dirty="0" smtClean="0"/>
              <a:t>协会，以此推动</a:t>
            </a:r>
            <a:r>
              <a:rPr lang="en-US" altLang="zh-CN" dirty="0" smtClean="0"/>
              <a:t>Kerberos</a:t>
            </a:r>
            <a:r>
              <a:rPr lang="zh-CN" altLang="en-US" dirty="0" smtClean="0"/>
              <a:t>的持续发展。</a:t>
            </a:r>
            <a:endParaRPr lang="zh-CN" altLang="en-US" dirty="0" smtClean="0"/>
          </a:p>
          <a:p>
            <a:r>
              <a:rPr lang="en-US" altLang="zh-CN" dirty="0" smtClean="0"/>
              <a:t>DES(Data Encryption Standard </a:t>
            </a:r>
            <a:r>
              <a:rPr lang="zh-CN" altLang="en-US" dirty="0" smtClean="0"/>
              <a:t>标准加密技术</a:t>
            </a:r>
            <a:r>
              <a:rPr lang="en-US" altLang="zh-CN" dirty="0" smtClean="0"/>
              <a:t>)</a:t>
            </a:r>
            <a:r>
              <a:rPr lang="zh-CN" altLang="en-US" dirty="0" smtClean="0"/>
              <a:t>。</a:t>
            </a:r>
            <a:endParaRPr lang="zh-CN" altLang="en-US" dirty="0" smtClean="0"/>
          </a:p>
          <a:p>
            <a:r>
              <a:rPr lang="en-US" altLang="zh-CN" dirty="0" smtClean="0"/>
              <a:t>AES(Advanced Encryption Standard </a:t>
            </a:r>
            <a:r>
              <a:rPr lang="zh-CN" altLang="en-US" dirty="0" smtClean="0"/>
              <a:t>高级加密技术</a:t>
            </a:r>
            <a:r>
              <a:rPr lang="en-US" altLang="zh-CN" dirty="0" smtClean="0"/>
              <a:t>)</a:t>
            </a:r>
            <a:r>
              <a:rPr lang="zh-CN" altLang="en-US" dirty="0" smtClean="0"/>
              <a:t>。</a:t>
            </a:r>
            <a:endParaRPr lang="zh-CN" altLang="en-US" dirty="0" smtClean="0"/>
          </a:p>
          <a:p>
            <a:endParaRPr lang="zh-CN" altLang="en-US" dirty="0" smtClean="0"/>
          </a:p>
          <a:p>
            <a:endParaRPr lang="zh-CN" altLang="en-US" dirty="0" smtClean="0"/>
          </a:p>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r>
              <a:rPr lang="en-US" altLang="zh-CN" dirty="0" smtClean="0"/>
              <a:t>Kerberos client</a:t>
            </a:r>
            <a:endParaRPr lang="en-US" altLang="zh-CN" dirty="0" smtClean="0"/>
          </a:p>
          <a:p>
            <a:pPr lvl="1"/>
            <a:r>
              <a:rPr lang="zh-CN" altLang="en-US" dirty="0" smtClean="0"/>
              <a:t>集群中准备做</a:t>
            </a:r>
            <a:r>
              <a:rPr lang="en-US" altLang="zh-CN" dirty="0" err="1" smtClean="0"/>
              <a:t>kerberos</a:t>
            </a:r>
            <a:r>
              <a:rPr lang="zh-CN" altLang="en-US" dirty="0" smtClean="0"/>
              <a:t>认证的组件</a:t>
            </a:r>
            <a:endParaRPr lang="en-US" altLang="zh-CN" dirty="0" smtClean="0"/>
          </a:p>
          <a:p>
            <a:r>
              <a:rPr lang="en-US" altLang="zh-CN" dirty="0" smtClean="0"/>
              <a:t>Kerberos KDC Server</a:t>
            </a:r>
            <a:endParaRPr lang="en-US" altLang="zh-CN" dirty="0" smtClean="0"/>
          </a:p>
          <a:p>
            <a:pPr lvl="1"/>
            <a:r>
              <a:rPr lang="en-US" altLang="zh-CN" dirty="0" smtClean="0"/>
              <a:t>KDC</a:t>
            </a:r>
            <a:r>
              <a:rPr lang="zh-CN" altLang="en-US" dirty="0" smtClean="0"/>
              <a:t>服务提供者</a:t>
            </a:r>
            <a:endParaRPr lang="en-US" altLang="zh-CN" dirty="0" smtClean="0"/>
          </a:p>
          <a:p>
            <a:r>
              <a:rPr lang="en-US" altLang="zh-CN" dirty="0" smtClean="0"/>
              <a:t>KDC(Key Distribution Center)</a:t>
            </a:r>
            <a:endParaRPr lang="en-US" altLang="zh-CN" dirty="0" smtClean="0"/>
          </a:p>
          <a:p>
            <a:pPr lvl="1"/>
            <a:r>
              <a:rPr lang="zh-CN" altLang="en-US" dirty="0" smtClean="0"/>
              <a:t>主要工作为生成票据和会话密钥，由认证服务器和票据授权服务器组成。</a:t>
            </a:r>
            <a:endParaRPr lang="en-US" altLang="zh-CN" dirty="0" smtClean="0"/>
          </a:p>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KrbServer</a:t>
            </a:r>
            <a:r>
              <a:rPr lang="zh-CN" altLang="en-US" dirty="0" smtClean="0"/>
              <a:t>中的</a:t>
            </a:r>
            <a:r>
              <a:rPr lang="en-US" altLang="zh-CN" dirty="0" smtClean="0"/>
              <a:t>AS</a:t>
            </a:r>
            <a:r>
              <a:rPr lang="zh-CN" altLang="en-US" dirty="0" smtClean="0"/>
              <a:t>充当的游乐园门卫的角色</a:t>
            </a:r>
            <a:endParaRPr lang="en-US" altLang="zh-CN" dirty="0" smtClean="0"/>
          </a:p>
          <a:p>
            <a:pPr marL="179705" marR="0" lvl="0" indent="-179705" algn="l" defTabSz="1219200" rtl="0" eaLnBrk="1" fontAlgn="ctr" latinLnBrk="0" hangingPunct="1">
              <a:lnSpc>
                <a:spcPct val="125000"/>
              </a:lnSpc>
              <a:spcBef>
                <a:spcPts val="0"/>
              </a:spcBef>
              <a:spcAft>
                <a:spcPts val="600"/>
              </a:spcAft>
              <a:buClrTx/>
              <a:buSzTx/>
              <a:buFont typeface="Huawei Sans" panose="020C0503030203020204" pitchFamily="34" charset="0"/>
              <a:buChar char="•"/>
              <a:defRPr/>
            </a:pPr>
            <a:r>
              <a:rPr lang="zh-CN" altLang="en-US" dirty="0" smtClean="0"/>
              <a:t>当游客进行</a:t>
            </a:r>
            <a:r>
              <a:rPr lang="en-US" altLang="zh-CN" dirty="0" smtClean="0"/>
              <a:t>ID</a:t>
            </a:r>
            <a:r>
              <a:rPr lang="zh-CN" altLang="en-US" dirty="0" smtClean="0"/>
              <a:t>和</a:t>
            </a:r>
            <a:r>
              <a:rPr lang="en-US" altLang="zh-CN" dirty="0" smtClean="0"/>
              <a:t>PASS</a:t>
            </a:r>
            <a:r>
              <a:rPr lang="zh-CN" altLang="en-US" dirty="0" smtClean="0"/>
              <a:t>认证之后就会反馈</a:t>
            </a:r>
            <a:r>
              <a:rPr lang="en-US" altLang="zh-CN" dirty="0" smtClean="0"/>
              <a:t>TGT</a:t>
            </a:r>
            <a:r>
              <a:rPr lang="zh-CN" altLang="en-US" dirty="0" smtClean="0"/>
              <a:t>，之后游客就可以凭借</a:t>
            </a:r>
            <a:r>
              <a:rPr lang="en-US" altLang="zh-CN" dirty="0" smtClean="0"/>
              <a:t>TGT</a:t>
            </a:r>
            <a:r>
              <a:rPr lang="zh-CN" altLang="en-US" dirty="0" smtClean="0"/>
              <a:t>进入园区</a:t>
            </a:r>
            <a:endParaRPr lang="en-US" altLang="zh-CN" dirty="0" smtClean="0"/>
          </a:p>
          <a:p>
            <a:pPr marL="179705" marR="0" lvl="0" indent="-179705" algn="l" defTabSz="1219200" rtl="0" eaLnBrk="1" fontAlgn="ctr" latinLnBrk="0" hangingPunct="1">
              <a:lnSpc>
                <a:spcPct val="125000"/>
              </a:lnSpc>
              <a:spcBef>
                <a:spcPts val="0"/>
              </a:spcBef>
              <a:spcAft>
                <a:spcPts val="600"/>
              </a:spcAft>
              <a:buClrTx/>
              <a:buSzTx/>
              <a:buFont typeface="Huawei Sans" panose="020C0503030203020204" pitchFamily="34" charset="0"/>
              <a:buChar char="•"/>
              <a:defRPr/>
            </a:pPr>
            <a:r>
              <a:rPr lang="zh-CN" altLang="en-US" dirty="0" smtClean="0"/>
              <a:t>当进入园区之后如果还想玩其他项目，就必须要在去</a:t>
            </a:r>
            <a:r>
              <a:rPr lang="en-US" altLang="zh-CN" dirty="0" smtClean="0"/>
              <a:t>TGS</a:t>
            </a:r>
            <a:r>
              <a:rPr lang="zh-CN" altLang="en-US" dirty="0" smtClean="0"/>
              <a:t>进行购买，即权限认证。</a:t>
            </a:r>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r>
              <a:rPr lang="zh-CN" altLang="en-US" dirty="0" smtClean="0"/>
              <a:t>此时的游客已经来到了游乐场里面，现在他想玩摩天轮，但是摩天路管理员需要</a:t>
            </a:r>
            <a:r>
              <a:rPr lang="en-US" altLang="zh-CN" dirty="0" smtClean="0"/>
              <a:t>ST</a:t>
            </a:r>
            <a:r>
              <a:rPr lang="zh-CN" altLang="en-US" dirty="0" smtClean="0"/>
              <a:t>，即摩天轮的门票，而</a:t>
            </a:r>
            <a:r>
              <a:rPr lang="en-US" altLang="zh-CN" dirty="0" smtClean="0"/>
              <a:t>ST</a:t>
            </a:r>
            <a:r>
              <a:rPr lang="zh-CN" altLang="en-US" dirty="0" smtClean="0"/>
              <a:t>需要游客拿自己的</a:t>
            </a:r>
            <a:r>
              <a:rPr lang="en-US" altLang="zh-CN" dirty="0" smtClean="0"/>
              <a:t>TGT</a:t>
            </a:r>
            <a:r>
              <a:rPr lang="zh-CN" altLang="en-US" dirty="0" smtClean="0"/>
              <a:t>在</a:t>
            </a:r>
            <a:r>
              <a:rPr lang="en-US" altLang="zh-CN" dirty="0" smtClean="0"/>
              <a:t>TGS</a:t>
            </a:r>
            <a:r>
              <a:rPr lang="zh-CN" altLang="en-US" dirty="0" smtClean="0"/>
              <a:t>上进行刷新，如果游客拥有该权限，就可以拿到</a:t>
            </a:r>
            <a:r>
              <a:rPr lang="en-US" altLang="zh-CN" dirty="0" smtClean="0"/>
              <a:t>ST</a:t>
            </a:r>
            <a:r>
              <a:rPr lang="zh-CN" altLang="en-US" dirty="0" smtClean="0"/>
              <a:t>，如果没有，则无法获得</a:t>
            </a:r>
            <a:r>
              <a:rPr lang="en-US" altLang="zh-CN" dirty="0" smtClean="0"/>
              <a:t>ST</a:t>
            </a:r>
            <a:r>
              <a:rPr lang="zh-CN" altLang="en-US" dirty="0" smtClean="0"/>
              <a:t>。</a:t>
            </a:r>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r>
              <a:rPr lang="zh-CN" altLang="en-US" dirty="0" smtClean="0"/>
              <a:t>当游客拿到</a:t>
            </a:r>
            <a:r>
              <a:rPr lang="en-US" altLang="zh-CN" dirty="0" smtClean="0"/>
              <a:t>ST</a:t>
            </a:r>
            <a:r>
              <a:rPr lang="zh-CN" altLang="en-US" dirty="0" smtClean="0"/>
              <a:t>之后就可以进行游玩，其余的项目重复之前的动作即可。</a:t>
            </a:r>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第一步，用户首先向</a:t>
            </a:r>
            <a:r>
              <a:rPr lang="en-US" altLang="zh-CN" dirty="0" smtClean="0"/>
              <a:t>Kerberos</a:t>
            </a:r>
            <a:r>
              <a:rPr lang="zh-CN" altLang="en-US" dirty="0" smtClean="0"/>
              <a:t>认证服务器</a:t>
            </a:r>
            <a:r>
              <a:rPr lang="en-US" altLang="zh-CN" dirty="0" smtClean="0"/>
              <a:t>AS</a:t>
            </a:r>
            <a:r>
              <a:rPr lang="zh-CN" altLang="en-US" dirty="0" smtClean="0"/>
              <a:t>请求一个可以跟票据授权服务器进行通信的票据及会话密钥。用户向</a:t>
            </a:r>
            <a:r>
              <a:rPr lang="en-US" altLang="zh-CN" dirty="0" smtClean="0"/>
              <a:t>AS</a:t>
            </a:r>
            <a:r>
              <a:rPr lang="zh-CN" altLang="en-US" dirty="0" smtClean="0"/>
              <a:t>发送认证请求，请求信息包括用户唯一标识和票据授权服务器表示，申请可以跟票据授权服务器通信的票据和会话密钥。</a:t>
            </a:r>
            <a:endParaRPr lang="en-US" altLang="zh-CN" dirty="0" smtClean="0"/>
          </a:p>
          <a:p>
            <a:r>
              <a:rPr lang="zh-CN" altLang="en-US" dirty="0" smtClean="0"/>
              <a:t>第二步，</a:t>
            </a:r>
            <a:r>
              <a:rPr lang="en-US" altLang="zh-CN" dirty="0" err="1" smtClean="0"/>
              <a:t>KrbServer</a:t>
            </a:r>
            <a:r>
              <a:rPr lang="zh-CN" altLang="en-US" dirty="0" smtClean="0"/>
              <a:t>认证服务器</a:t>
            </a:r>
            <a:r>
              <a:rPr lang="en-US" altLang="zh-CN" dirty="0" smtClean="0"/>
              <a:t>AS</a:t>
            </a:r>
            <a:r>
              <a:rPr lang="zh-CN" altLang="en-US" dirty="0" smtClean="0"/>
              <a:t>验证该用户的唯一标识是否存储在数据库中，如果数据库中有记录，则生成一个</a:t>
            </a:r>
            <a:r>
              <a:rPr lang="en-US" altLang="zh-CN" dirty="0" smtClean="0"/>
              <a:t>Client—TGS</a:t>
            </a:r>
            <a:r>
              <a:rPr lang="zh-CN" altLang="en-US" dirty="0" smtClean="0"/>
              <a:t>会话密钥，并使用</a:t>
            </a:r>
            <a:r>
              <a:rPr lang="en-US" altLang="zh-CN" dirty="0" smtClean="0"/>
              <a:t>Client—AS</a:t>
            </a:r>
            <a:r>
              <a:rPr lang="zh-CN" altLang="en-US" dirty="0" smtClean="0"/>
              <a:t>的会话密钥加密，且生成用于用户访问</a:t>
            </a:r>
            <a:r>
              <a:rPr lang="en-US" altLang="zh-CN" dirty="0" smtClean="0"/>
              <a:t>TGS</a:t>
            </a:r>
            <a:r>
              <a:rPr lang="zh-CN" altLang="en-US" dirty="0" smtClean="0"/>
              <a:t>的票据许可票据</a:t>
            </a:r>
            <a:r>
              <a:rPr lang="en-US" altLang="zh-CN" dirty="0" smtClean="0"/>
              <a:t>TGT,</a:t>
            </a:r>
            <a:r>
              <a:rPr lang="zh-CN" altLang="en-US" dirty="0" smtClean="0"/>
              <a:t>使用票据授权服务器的密钥对其加密，并将此消息一并返回给请求的客户端用户。</a:t>
            </a:r>
            <a:endParaRPr lang="en-US" altLang="zh-CN" dirty="0" smtClean="0"/>
          </a:p>
          <a:p>
            <a:r>
              <a:rPr lang="zh-CN" altLang="en-US" dirty="0" smtClean="0"/>
              <a:t>第三步，用户接收认证服务器返回的信息后，解密获得用于跟票据授权服务器通话的会话密钥，然后向票据授权服务器发送用于认证的票据许可票据和访问请求消息，该访问请求消息使用</a:t>
            </a:r>
            <a:r>
              <a:rPr lang="en-US" altLang="zh-CN" dirty="0" smtClean="0"/>
              <a:t>Client-TGS</a:t>
            </a:r>
            <a:r>
              <a:rPr lang="zh-CN" altLang="en-US" dirty="0" smtClean="0"/>
              <a:t>的会话密钥加密。</a:t>
            </a:r>
            <a:endParaRPr lang="en-US" altLang="zh-CN" dirty="0" smtClean="0"/>
          </a:p>
          <a:p>
            <a:r>
              <a:rPr lang="zh-CN" altLang="en-US" dirty="0" smtClean="0"/>
              <a:t>第四步，票据授权服务器使用会话密钥解密接收到的消息，根据解密得到的时间戳验证用户的身份。如果验证用户身份，成功，就会产生一个用户客户端用户和服务器的会话密钥，并向用户签发许可票据</a:t>
            </a:r>
            <a:r>
              <a:rPr lang="en-US" altLang="zh-CN" dirty="0" smtClean="0"/>
              <a:t>ST</a:t>
            </a:r>
            <a:r>
              <a:rPr lang="zh-CN" altLang="en-US" dirty="0" smtClean="0"/>
              <a:t>。这些信息都使用票据授权服务器和用户之间的会话密钥进行加密。</a:t>
            </a:r>
            <a:endParaRPr lang="en-US" altLang="zh-CN" dirty="0" smtClean="0"/>
          </a:p>
          <a:p>
            <a:r>
              <a:rPr lang="zh-CN" altLang="en-US" dirty="0" smtClean="0"/>
              <a:t>第五步，用户解密票据授权服务器发来的信息，得到与应用服务器通信的会话密钥，并向远端应用服务器提交服务许可票据</a:t>
            </a:r>
            <a:r>
              <a:rPr lang="en-US" altLang="zh-CN" dirty="0" smtClean="0"/>
              <a:t>ST</a:t>
            </a:r>
            <a:r>
              <a:rPr lang="zh-CN" altLang="en-US" dirty="0" smtClean="0"/>
              <a:t>和用户自己生成的认证信息。</a:t>
            </a:r>
            <a:endParaRPr lang="en-US" altLang="zh-CN" dirty="0" smtClean="0"/>
          </a:p>
          <a:p>
            <a:r>
              <a:rPr lang="zh-CN" altLang="en-US" dirty="0" smtClean="0"/>
              <a:t>第六步，应用服务器比较用户发送的服务许可票据</a:t>
            </a:r>
            <a:r>
              <a:rPr lang="en-US" altLang="zh-CN" dirty="0" smtClean="0"/>
              <a:t>ST</a:t>
            </a:r>
            <a:r>
              <a:rPr lang="zh-CN" altLang="en-US" dirty="0" smtClean="0"/>
              <a:t>里的信息和认证信息。如果两者中包含的基本信息相同，就向用户提供相应的服务。用户接收到应用系统的确认信息后，对其解密获得时间戳并验证是否合法，从而应用服务器的身份也可以得到反向认证。</a:t>
            </a:r>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pPr hangingPunct="1"/>
            <a:r>
              <a:rPr lang="zh-CN" altLang="en-US" dirty="0" smtClean="0"/>
              <a:t>在</a:t>
            </a:r>
            <a:r>
              <a:rPr lang="en-US" altLang="zh-CN" dirty="0" err="1" smtClean="0"/>
              <a:t>WebUI</a:t>
            </a:r>
            <a:r>
              <a:rPr lang="zh-CN" altLang="en-US" dirty="0" smtClean="0"/>
              <a:t>登陆流程中，主要是对接</a:t>
            </a:r>
            <a:r>
              <a:rPr lang="en-US" altLang="zh-CN" dirty="0" err="1" smtClean="0"/>
              <a:t>cas</a:t>
            </a:r>
            <a:r>
              <a:rPr lang="zh-CN" altLang="en-US" dirty="0" smtClean="0"/>
              <a:t>使用，实现单点登陆。</a:t>
            </a:r>
            <a:endParaRPr lang="en-US" altLang="zh-CN" dirty="0" smtClean="0"/>
          </a:p>
          <a:p>
            <a:pPr hangingPunct="1"/>
            <a:r>
              <a:rPr lang="zh-CN" altLang="en-US" dirty="0" smtClean="0"/>
              <a:t>在组件登陆</a:t>
            </a:r>
            <a:r>
              <a:rPr lang="en-US" altLang="zh-CN" dirty="0" smtClean="0"/>
              <a:t>Kerberos</a:t>
            </a:r>
            <a:r>
              <a:rPr lang="zh-CN" altLang="en-US" dirty="0" smtClean="0"/>
              <a:t>流程中，主要是提供作业的安全认证。</a:t>
            </a:r>
            <a:endParaRPr lang="en-US" altLang="zh-CN" dirty="0" smtClean="0"/>
          </a:p>
          <a:p>
            <a:pPr hangingPunct="1"/>
            <a:r>
              <a:rPr lang="zh-CN" altLang="en-US" dirty="0" smtClean="0"/>
              <a:t>部署</a:t>
            </a:r>
            <a:r>
              <a:rPr lang="en-US" altLang="zh-CN" dirty="0" smtClean="0"/>
              <a:t>Ldap1</a:t>
            </a:r>
            <a:r>
              <a:rPr lang="zh-CN" altLang="en-US" dirty="0" smtClean="0"/>
              <a:t>和</a:t>
            </a:r>
            <a:r>
              <a:rPr lang="en-US" altLang="zh-CN" dirty="0" smtClean="0"/>
              <a:t>Ldap2</a:t>
            </a:r>
            <a:r>
              <a:rPr lang="zh-CN" altLang="en-US" dirty="0" smtClean="0"/>
              <a:t>是为了提升可靠性，避免</a:t>
            </a:r>
            <a:r>
              <a:rPr lang="en-US" altLang="zh-CN" dirty="0" smtClean="0"/>
              <a:t>oms</a:t>
            </a:r>
            <a:r>
              <a:rPr lang="zh-CN" altLang="en-US" dirty="0" smtClean="0"/>
              <a:t>或者集群中部署</a:t>
            </a:r>
            <a:r>
              <a:rPr lang="en-US" altLang="zh-CN" dirty="0" err="1" smtClean="0"/>
              <a:t>Ldap</a:t>
            </a:r>
            <a:r>
              <a:rPr lang="zh-CN" altLang="en-US" dirty="0" smtClean="0"/>
              <a:t>的节点故障后，无法登陆</a:t>
            </a:r>
            <a:r>
              <a:rPr lang="en-US" altLang="zh-CN" dirty="0" smtClean="0"/>
              <a:t>Manager</a:t>
            </a:r>
            <a:r>
              <a:rPr lang="zh-CN" altLang="en-US" dirty="0" smtClean="0"/>
              <a:t>进行基本的运维操作。这两个非角色关系（非集群中的服务</a:t>
            </a:r>
            <a:r>
              <a:rPr lang="en-US" altLang="zh-CN" dirty="0" smtClean="0"/>
              <a:t>-</a:t>
            </a:r>
            <a:r>
              <a:rPr lang="zh-CN" altLang="en-US" dirty="0" smtClean="0"/>
              <a:t>角色的概念），只是一个归属于</a:t>
            </a:r>
            <a:r>
              <a:rPr lang="en-US" altLang="zh-CN" dirty="0" smtClean="0"/>
              <a:t>oms</a:t>
            </a:r>
            <a:r>
              <a:rPr lang="zh-CN" altLang="en-US" dirty="0" smtClean="0"/>
              <a:t>管理</a:t>
            </a:r>
            <a:r>
              <a:rPr lang="en-US" altLang="zh-CN" dirty="0" smtClean="0"/>
              <a:t>(Ldap1)</a:t>
            </a:r>
            <a:r>
              <a:rPr lang="zh-CN" altLang="en-US" dirty="0" smtClean="0"/>
              <a:t>，作为进程存在；一个归属集群管理，作为一个组件存在</a:t>
            </a:r>
            <a:r>
              <a:rPr lang="en-US" altLang="zh-CN" dirty="0" smtClean="0"/>
              <a:t>(Ldap2)</a:t>
            </a:r>
            <a:r>
              <a:rPr lang="zh-CN" altLang="en-US" dirty="0" smtClean="0"/>
              <a:t>。</a:t>
            </a:r>
            <a:endParaRPr lang="en-US" altLang="zh-CN" dirty="0" smtClean="0"/>
          </a:p>
          <a:p>
            <a:pPr eaLnBrk="1" fontAlgn="t" hangingPunct="1"/>
            <a:r>
              <a:rPr lang="en-US" altLang="zh-CN" dirty="0" smtClean="0"/>
              <a:t>Manager </a:t>
            </a:r>
            <a:r>
              <a:rPr lang="zh-CN" altLang="en-US" dirty="0" smtClean="0"/>
              <a:t>：</a:t>
            </a:r>
            <a:r>
              <a:rPr lang="en-US" altLang="zh-CN" dirty="0" smtClean="0"/>
              <a:t>MRS Manager</a:t>
            </a:r>
            <a:endParaRPr lang="en-US" altLang="zh-CN" dirty="0" smtClean="0"/>
          </a:p>
          <a:p>
            <a:pPr eaLnBrk="1" fontAlgn="t" hangingPunct="1"/>
            <a:r>
              <a:rPr lang="en-US" altLang="zh-CN" dirty="0" smtClean="0"/>
              <a:t>Manager WS </a:t>
            </a:r>
            <a:r>
              <a:rPr lang="zh-CN" altLang="en-US" dirty="0" smtClean="0"/>
              <a:t>：</a:t>
            </a:r>
            <a:r>
              <a:rPr lang="en-US" altLang="zh-CN" dirty="0" smtClean="0"/>
              <a:t>MRS </a:t>
            </a:r>
            <a:r>
              <a:rPr lang="en-US" altLang="zh-CN" dirty="0" err="1" smtClean="0"/>
              <a:t>WebBrowser</a:t>
            </a:r>
            <a:endParaRPr lang="en-US" altLang="zh-CN" dirty="0" smtClean="0"/>
          </a:p>
          <a:p>
            <a:pPr eaLnBrk="1" fontAlgn="t" hangingPunct="1"/>
            <a:r>
              <a:rPr lang="en-US" altLang="zh-CN" dirty="0" smtClean="0"/>
              <a:t>Kerberos1</a:t>
            </a:r>
            <a:r>
              <a:rPr lang="zh-CN" altLang="en-US" dirty="0" smtClean="0"/>
              <a:t>：</a:t>
            </a:r>
            <a:r>
              <a:rPr lang="zh-CN" altLang="zh-CN" dirty="0" smtClean="0"/>
              <a:t>部署在</a:t>
            </a:r>
            <a:r>
              <a:rPr lang="en-US" altLang="zh-CN" dirty="0" smtClean="0"/>
              <a:t>oms</a:t>
            </a:r>
            <a:r>
              <a:rPr lang="zh-CN" altLang="zh-CN" dirty="0" smtClean="0"/>
              <a:t>中的</a:t>
            </a:r>
            <a:r>
              <a:rPr lang="en-US" altLang="zh-CN" dirty="0" err="1" smtClean="0"/>
              <a:t>kerberos</a:t>
            </a:r>
            <a:r>
              <a:rPr lang="en-US" altLang="zh-CN" dirty="0" smtClean="0"/>
              <a:t>(</a:t>
            </a:r>
            <a:r>
              <a:rPr lang="zh-CN" altLang="zh-CN" dirty="0" smtClean="0"/>
              <a:t>管理平面</a:t>
            </a:r>
            <a:r>
              <a:rPr lang="en-US" altLang="zh-CN" dirty="0" smtClean="0"/>
              <a:t>)</a:t>
            </a:r>
            <a:r>
              <a:rPr lang="zh-CN" altLang="zh-CN" dirty="0" smtClean="0"/>
              <a:t>服务。</a:t>
            </a:r>
            <a:endParaRPr lang="zh-CN" altLang="zh-CN" dirty="0" smtClean="0"/>
          </a:p>
          <a:p>
            <a:pPr eaLnBrk="1" fontAlgn="t" hangingPunct="1"/>
            <a:r>
              <a:rPr lang="en-US" altLang="zh-CN" dirty="0" smtClean="0"/>
              <a:t>Ldap1</a:t>
            </a:r>
            <a:r>
              <a:rPr lang="zh-CN" altLang="en-US" dirty="0" smtClean="0"/>
              <a:t>：</a:t>
            </a:r>
            <a:r>
              <a:rPr lang="zh-CN" altLang="zh-CN" dirty="0" smtClean="0"/>
              <a:t>部署在</a:t>
            </a:r>
            <a:r>
              <a:rPr lang="en-US" altLang="zh-CN" dirty="0" smtClean="0"/>
              <a:t>oms</a:t>
            </a:r>
            <a:r>
              <a:rPr lang="zh-CN" altLang="zh-CN" dirty="0" smtClean="0"/>
              <a:t>中的</a:t>
            </a:r>
            <a:r>
              <a:rPr lang="en-US" altLang="zh-CN" dirty="0" err="1" smtClean="0"/>
              <a:t>ldap</a:t>
            </a:r>
            <a:r>
              <a:rPr lang="en-US" altLang="zh-CN" dirty="0" smtClean="0"/>
              <a:t>(</a:t>
            </a:r>
            <a:r>
              <a:rPr lang="zh-CN" altLang="zh-CN" dirty="0" smtClean="0"/>
              <a:t>管理平面</a:t>
            </a:r>
            <a:r>
              <a:rPr lang="en-US" altLang="zh-CN" dirty="0" smtClean="0"/>
              <a:t>)</a:t>
            </a:r>
            <a:r>
              <a:rPr lang="zh-CN" altLang="zh-CN" dirty="0" smtClean="0"/>
              <a:t>服务。</a:t>
            </a:r>
            <a:endParaRPr lang="en-US" altLang="zh-CN" dirty="0" smtClean="0"/>
          </a:p>
          <a:p>
            <a:pPr eaLnBrk="1" fontAlgn="t" hangingPunct="1"/>
            <a:r>
              <a:rPr lang="en-US" altLang="zh-CN" dirty="0" smtClean="0"/>
              <a:t>Kerberos2</a:t>
            </a:r>
            <a:r>
              <a:rPr lang="zh-CN" altLang="en-US" dirty="0" smtClean="0"/>
              <a:t>：</a:t>
            </a:r>
            <a:r>
              <a:rPr lang="zh-CN" altLang="zh-CN" dirty="0" smtClean="0"/>
              <a:t>部署在集群中的</a:t>
            </a:r>
            <a:r>
              <a:rPr lang="en-US" altLang="zh-CN" dirty="0" err="1" smtClean="0"/>
              <a:t>kerberos</a:t>
            </a:r>
            <a:r>
              <a:rPr lang="en-US" altLang="zh-CN" dirty="0" smtClean="0"/>
              <a:t>(</a:t>
            </a:r>
            <a:r>
              <a:rPr lang="zh-CN" altLang="zh-CN" dirty="0" smtClean="0"/>
              <a:t>业务平面</a:t>
            </a:r>
            <a:r>
              <a:rPr lang="en-US" altLang="zh-CN" dirty="0" smtClean="0"/>
              <a:t>)</a:t>
            </a:r>
            <a:r>
              <a:rPr lang="zh-CN" altLang="zh-CN" dirty="0" smtClean="0"/>
              <a:t>服务。</a:t>
            </a:r>
            <a:endParaRPr lang="zh-CN" altLang="zh-CN" dirty="0" smtClean="0"/>
          </a:p>
          <a:p>
            <a:pPr eaLnBrk="1" fontAlgn="t" hangingPunct="1"/>
            <a:r>
              <a:rPr lang="en-US" altLang="zh-CN" dirty="0" smtClean="0"/>
              <a:t>Ldap2</a:t>
            </a:r>
            <a:r>
              <a:rPr lang="zh-CN" altLang="en-US" dirty="0" smtClean="0"/>
              <a:t>：</a:t>
            </a:r>
            <a:r>
              <a:rPr lang="zh-CN" altLang="zh-CN" dirty="0" smtClean="0"/>
              <a:t>部署在集群中的</a:t>
            </a:r>
            <a:r>
              <a:rPr lang="en-US" altLang="zh-CN" dirty="0" err="1" smtClean="0"/>
              <a:t>ldap</a:t>
            </a:r>
            <a:r>
              <a:rPr lang="en-US" altLang="zh-CN" dirty="0" smtClean="0"/>
              <a:t>(</a:t>
            </a:r>
            <a:r>
              <a:rPr lang="zh-CN" altLang="zh-CN" dirty="0" smtClean="0"/>
              <a:t>管理平面</a:t>
            </a:r>
            <a:r>
              <a:rPr lang="en-US" altLang="zh-CN" dirty="0" smtClean="0"/>
              <a:t>)</a:t>
            </a:r>
            <a:r>
              <a:rPr lang="zh-CN" altLang="zh-CN" dirty="0" smtClean="0"/>
              <a:t>服务。</a:t>
            </a:r>
            <a:endParaRPr lang="en-US" altLang="zh-CN" dirty="0" smtClean="0"/>
          </a:p>
          <a:p>
            <a:pPr eaLnBrk="1" fontAlgn="t" hangingPunct="1"/>
            <a:r>
              <a:rPr lang="zh-CN" altLang="en-US" dirty="0" smtClean="0"/>
              <a:t>非角色关系：</a:t>
            </a:r>
            <a:r>
              <a:rPr lang="zh-CN" altLang="zh-CN" dirty="0" smtClean="0"/>
              <a:t>非集群中的服务</a:t>
            </a:r>
            <a:r>
              <a:rPr lang="en-US" altLang="zh-CN" dirty="0" smtClean="0"/>
              <a:t>-</a:t>
            </a:r>
            <a:r>
              <a:rPr lang="zh-CN" altLang="zh-CN" dirty="0" smtClean="0"/>
              <a:t>角色的概念</a:t>
            </a:r>
            <a:r>
              <a:rPr lang="en-US" altLang="zh-CN" dirty="0" smtClean="0"/>
              <a:t>, </a:t>
            </a:r>
            <a:r>
              <a:rPr lang="zh-CN" altLang="zh-CN" dirty="0" smtClean="0"/>
              <a:t>仅仅是</a:t>
            </a:r>
            <a:r>
              <a:rPr lang="en-US" altLang="zh-CN" dirty="0" smtClean="0"/>
              <a:t>oms</a:t>
            </a:r>
            <a:r>
              <a:rPr lang="zh-CN" altLang="zh-CN" dirty="0" smtClean="0"/>
              <a:t>内的进程。</a:t>
            </a:r>
            <a:endParaRPr lang="en-US" altLang="zh-CN" dirty="0" smtClean="0"/>
          </a:p>
          <a:p>
            <a:pPr eaLnBrk="1" fontAlgn="t" hangingPunct="1"/>
            <a:r>
              <a:rPr lang="en-US" altLang="zh-CN" dirty="0" smtClean="0"/>
              <a:t>4.1 4.2</a:t>
            </a:r>
            <a:r>
              <a:rPr lang="zh-CN" altLang="en-US" dirty="0" smtClean="0"/>
              <a:t>是</a:t>
            </a:r>
            <a:r>
              <a:rPr lang="en-US" altLang="zh-CN" dirty="0" smtClean="0"/>
              <a:t>2</a:t>
            </a:r>
            <a:r>
              <a:rPr lang="zh-CN" altLang="en-US" dirty="0" smtClean="0"/>
              <a:t>个并行执行的流程。</a:t>
            </a:r>
            <a:endParaRPr lang="zh-CN" altLang="zh-CN" dirty="0" smtClean="0"/>
          </a:p>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r>
              <a:rPr lang="zh-CN" altLang="en-US" dirty="0" smtClean="0"/>
              <a:t>用户是作为</a:t>
            </a:r>
            <a:r>
              <a:rPr lang="en-US" altLang="zh-CN" dirty="0" smtClean="0"/>
              <a:t>MRS</a:t>
            </a:r>
            <a:r>
              <a:rPr lang="zh-CN" altLang="en-US" dirty="0" smtClean="0"/>
              <a:t>操作管理的一个实体，例如用户</a:t>
            </a:r>
            <a:r>
              <a:rPr lang="en-US" altLang="zh-CN" dirty="0" smtClean="0"/>
              <a:t>admin</a:t>
            </a:r>
            <a:r>
              <a:rPr lang="zh-CN" altLang="en-US" dirty="0" smtClean="0"/>
              <a:t>可以作为访问</a:t>
            </a:r>
            <a:r>
              <a:rPr lang="en-US" altLang="zh-CN" dirty="0" smtClean="0"/>
              <a:t>MRS Manager</a:t>
            </a:r>
            <a:r>
              <a:rPr lang="zh-CN" altLang="en-US" dirty="0" smtClean="0"/>
              <a:t>的</a:t>
            </a:r>
            <a:r>
              <a:rPr lang="en-US" altLang="zh-CN" dirty="0" smtClean="0"/>
              <a:t>Web</a:t>
            </a:r>
            <a:r>
              <a:rPr lang="zh-CN" altLang="en-US" dirty="0" smtClean="0"/>
              <a:t>页面。 </a:t>
            </a:r>
            <a:endParaRPr lang="zh-CN" altLang="en-US" dirty="0" smtClean="0"/>
          </a:p>
          <a:p>
            <a:r>
              <a:rPr lang="zh-CN" altLang="en-US" dirty="0" smtClean="0"/>
              <a:t>用户组为一批用户的集合，可对用户进行分组管理。系统中的用户可以单独存在也可以加入到某个用户组中。 </a:t>
            </a:r>
            <a:endParaRPr lang="zh-CN" altLang="en-US" dirty="0" smtClean="0"/>
          </a:p>
          <a:p>
            <a:r>
              <a:rPr lang="en-US" altLang="zh-CN" dirty="0" smtClean="0"/>
              <a:t>MRS</a:t>
            </a:r>
            <a:r>
              <a:rPr lang="zh-CN" altLang="en-US" dirty="0" smtClean="0"/>
              <a:t>提供的权限包括</a:t>
            </a:r>
            <a:r>
              <a:rPr lang="en-US" altLang="zh-CN" dirty="0" smtClean="0"/>
              <a:t>Manager</a:t>
            </a:r>
            <a:r>
              <a:rPr lang="zh-CN" altLang="en-US" dirty="0" smtClean="0"/>
              <a:t>和各组件（例如</a:t>
            </a:r>
            <a:r>
              <a:rPr lang="en-US" altLang="zh-CN" dirty="0" smtClean="0"/>
              <a:t>HDFS</a:t>
            </a:r>
            <a:r>
              <a:rPr lang="zh-CN" altLang="en-US" dirty="0" smtClean="0"/>
              <a:t>、</a:t>
            </a:r>
            <a:r>
              <a:rPr lang="en-US" altLang="zh-CN" dirty="0" err="1" smtClean="0"/>
              <a:t>HBase</a:t>
            </a:r>
            <a:r>
              <a:rPr lang="zh-CN" altLang="en-US" dirty="0" smtClean="0"/>
              <a:t>和</a:t>
            </a:r>
            <a:r>
              <a:rPr lang="en-US" altLang="zh-CN" dirty="0" smtClean="0"/>
              <a:t>Yarn</a:t>
            </a:r>
            <a:r>
              <a:rPr lang="zh-CN" altLang="en-US" dirty="0" smtClean="0"/>
              <a:t>等等）的操作维护权限，在实际应用时需根据业务场景为各用户分别配置不同权限。为了提升权限管理的易用性，</a:t>
            </a:r>
            <a:r>
              <a:rPr lang="en-US" altLang="zh-CN" dirty="0" smtClean="0"/>
              <a:t>MRS Manager</a:t>
            </a:r>
            <a:r>
              <a:rPr lang="zh-CN" altLang="en-US" dirty="0" smtClean="0"/>
              <a:t>引入角色的功能，通过选取指定的权限并统一授予角色，以权限集合的形式实现了权限集中查看和管理。 </a:t>
            </a:r>
            <a:endParaRPr lang="zh-CN" altLang="en-US" dirty="0" smtClean="0"/>
          </a:p>
          <a:p>
            <a:r>
              <a:rPr lang="zh-CN" altLang="en-US" dirty="0" smtClean="0"/>
              <a:t>对已分配角色的用户组来说，当用户添加到该组时，用户组分配的角色权限将授权给用户。</a:t>
            </a:r>
            <a:endParaRPr lang="zh-CN" altLang="en-US" dirty="0" smtClean="0"/>
          </a:p>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a:xfrm>
            <a:off x="125413" y="768350"/>
            <a:ext cx="6840537" cy="3848100"/>
          </a:xfrm>
        </p:spPr>
      </p:sp>
      <p:sp>
        <p:nvSpPr>
          <p:cNvPr id="5734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hangingPunct="1"/>
            <a:r>
              <a:rPr lang="zh-CN" altLang="en-US" sz="1400" dirty="0" smtClean="0"/>
              <a:t>以</a:t>
            </a:r>
            <a:r>
              <a:rPr lang="en-US" altLang="zh-CN" sz="1400" dirty="0" smtClean="0"/>
              <a:t>HDFS</a:t>
            </a:r>
            <a:r>
              <a:rPr lang="zh-CN" altLang="en-US" sz="1400" dirty="0" smtClean="0"/>
              <a:t>服务为例，说明服务端自身的认证流程</a:t>
            </a:r>
            <a:r>
              <a:rPr lang="en-US" altLang="zh-CN" sz="1400" dirty="0" smtClean="0"/>
              <a:t>:</a:t>
            </a:r>
            <a:endParaRPr lang="en-US" altLang="zh-CN" sz="1400" dirty="0" smtClean="0"/>
          </a:p>
          <a:p>
            <a:pPr marL="638175" lvl="1" indent="-285750" hangingPunct="1"/>
            <a:r>
              <a:rPr lang="en-US" altLang="zh-CN" sz="1400" dirty="0" smtClean="0"/>
              <a:t>HDFS</a:t>
            </a:r>
            <a:r>
              <a:rPr lang="zh-CN" altLang="en-US" sz="1400" dirty="0" smtClean="0"/>
              <a:t>服务</a:t>
            </a:r>
            <a:r>
              <a:rPr lang="en-US" altLang="zh-CN" sz="1400" dirty="0" smtClean="0"/>
              <a:t>prestart</a:t>
            </a:r>
            <a:r>
              <a:rPr lang="zh-CN" altLang="en-US" sz="1400" dirty="0" smtClean="0"/>
              <a:t>阶段，会调用</a:t>
            </a:r>
            <a:r>
              <a:rPr lang="en-US" altLang="zh-CN" sz="1400" dirty="0" err="1" smtClean="0"/>
              <a:t>api</a:t>
            </a:r>
            <a:r>
              <a:rPr lang="zh-CN" altLang="en-US" sz="1400" dirty="0" smtClean="0"/>
              <a:t>接口，将</a:t>
            </a:r>
            <a:r>
              <a:rPr lang="en-US" altLang="zh-CN" sz="1400" dirty="0" err="1" smtClean="0"/>
              <a:t>KerberosServer</a:t>
            </a:r>
            <a:r>
              <a:rPr lang="zh-CN" altLang="en-US" sz="1400" dirty="0" smtClean="0"/>
              <a:t>生成的</a:t>
            </a:r>
            <a:r>
              <a:rPr lang="en-US" altLang="zh-CN" sz="1400" dirty="0" err="1" smtClean="0"/>
              <a:t>keytab</a:t>
            </a:r>
            <a:r>
              <a:rPr lang="zh-CN" altLang="en-US" sz="1400" dirty="0" smtClean="0"/>
              <a:t>文件放到</a:t>
            </a:r>
            <a:r>
              <a:rPr lang="en-US" altLang="zh-CN" sz="1400" dirty="0" smtClean="0"/>
              <a:t>HDFS</a:t>
            </a:r>
            <a:r>
              <a:rPr lang="zh-CN" altLang="en-US" sz="1400" dirty="0" smtClean="0"/>
              <a:t>服务端某个文件目录下，同时</a:t>
            </a:r>
            <a:r>
              <a:rPr lang="en-US" altLang="zh-CN" sz="1400" dirty="0" smtClean="0"/>
              <a:t>HDFS</a:t>
            </a:r>
            <a:r>
              <a:rPr lang="zh-CN" altLang="en-US" sz="1400" dirty="0" smtClean="0"/>
              <a:t>的某个实例进程启动时，会加载</a:t>
            </a:r>
            <a:r>
              <a:rPr lang="en-US" altLang="zh-CN" sz="1400" dirty="0" smtClean="0"/>
              <a:t>Kerberos</a:t>
            </a:r>
            <a:r>
              <a:rPr lang="zh-CN" altLang="en-US" sz="1400" dirty="0" smtClean="0"/>
              <a:t>认证的</a:t>
            </a:r>
            <a:r>
              <a:rPr lang="en-US" altLang="zh-CN" sz="1400" dirty="0" smtClean="0"/>
              <a:t>krb5.conf</a:t>
            </a:r>
            <a:r>
              <a:rPr lang="zh-CN" altLang="en-US" sz="1400" dirty="0" smtClean="0"/>
              <a:t>文件用于</a:t>
            </a:r>
            <a:r>
              <a:rPr lang="en-US" altLang="zh-CN" sz="1400" dirty="0" err="1" smtClean="0"/>
              <a:t>kerberos</a:t>
            </a:r>
            <a:r>
              <a:rPr lang="zh-CN" altLang="en-US" sz="1400" dirty="0" smtClean="0"/>
              <a:t>认证，在后续</a:t>
            </a:r>
            <a:r>
              <a:rPr lang="en-US" altLang="zh-CN" sz="1400" dirty="0" smtClean="0"/>
              <a:t>HDFS</a:t>
            </a:r>
            <a:r>
              <a:rPr lang="zh-CN" altLang="en-US" sz="1400" dirty="0" smtClean="0"/>
              <a:t>的实例进程（如</a:t>
            </a:r>
            <a:r>
              <a:rPr lang="en-US" altLang="zh-CN" sz="1400" dirty="0" err="1" smtClean="0"/>
              <a:t>NameNode</a:t>
            </a:r>
            <a:r>
              <a:rPr lang="zh-CN" altLang="en-US" sz="1400" dirty="0" smtClean="0"/>
              <a:t>）收到请求后，会解析其中的</a:t>
            </a:r>
            <a:r>
              <a:rPr lang="en-US" altLang="zh-CN" sz="1400" dirty="0" smtClean="0"/>
              <a:t>ST</a:t>
            </a:r>
            <a:r>
              <a:rPr lang="zh-CN" altLang="en-US" sz="1400" dirty="0" smtClean="0"/>
              <a:t>，利用加载到进程的</a:t>
            </a:r>
            <a:r>
              <a:rPr lang="en-US" altLang="zh-CN" sz="1400" dirty="0" smtClean="0"/>
              <a:t>krb5.conf</a:t>
            </a:r>
            <a:r>
              <a:rPr lang="zh-CN" altLang="en-US" sz="1400" dirty="0" smtClean="0"/>
              <a:t>以及</a:t>
            </a:r>
            <a:r>
              <a:rPr lang="en-US" altLang="zh-CN" sz="1400" dirty="0" err="1" smtClean="0"/>
              <a:t>keytab</a:t>
            </a:r>
            <a:r>
              <a:rPr lang="zh-CN" altLang="en-US" sz="1400" dirty="0" smtClean="0"/>
              <a:t>解析</a:t>
            </a:r>
            <a:r>
              <a:rPr lang="en-US" altLang="zh-CN" sz="1400" dirty="0" smtClean="0"/>
              <a:t>ST</a:t>
            </a:r>
            <a:r>
              <a:rPr lang="zh-CN" altLang="en-US" sz="1400" dirty="0" smtClean="0"/>
              <a:t>相关信息。 </a:t>
            </a:r>
            <a:endParaRPr lang="en-US" altLang="zh-CN" sz="1400" dirty="0" smtClean="0"/>
          </a:p>
          <a:p>
            <a:pPr marL="638175" lvl="1" indent="-285750" hangingPunct="1"/>
            <a:r>
              <a:rPr lang="zh-CN" altLang="en-US" sz="1400" dirty="0" smtClean="0"/>
              <a:t>在周期性的服务检查中，也会调用</a:t>
            </a:r>
            <a:r>
              <a:rPr lang="en-US" altLang="zh-CN" sz="1400" dirty="0" smtClean="0"/>
              <a:t>Kerberos</a:t>
            </a:r>
            <a:r>
              <a:rPr lang="zh-CN" altLang="en-US" sz="1400" dirty="0" smtClean="0"/>
              <a:t>的</a:t>
            </a:r>
            <a:r>
              <a:rPr lang="en-US" altLang="zh-CN" sz="1400" dirty="0" err="1" smtClean="0"/>
              <a:t>api</a:t>
            </a:r>
            <a:r>
              <a:rPr lang="zh-CN" altLang="en-US" sz="1400" dirty="0" smtClean="0"/>
              <a:t>命令，使用</a:t>
            </a:r>
            <a:r>
              <a:rPr lang="en-US" altLang="zh-CN" sz="1400" dirty="0" smtClean="0"/>
              <a:t>prestart</a:t>
            </a:r>
            <a:r>
              <a:rPr lang="zh-CN" altLang="en-US" sz="1400" dirty="0" smtClean="0"/>
              <a:t>阶段生成的</a:t>
            </a:r>
            <a:r>
              <a:rPr lang="en-US" altLang="zh-CN" sz="1400" dirty="0" err="1" smtClean="0"/>
              <a:t>keytab</a:t>
            </a:r>
            <a:r>
              <a:rPr lang="zh-CN" altLang="en-US" sz="1400" dirty="0" smtClean="0"/>
              <a:t>进行认证，认证通过后，进行文件系统可用性检查。 </a:t>
            </a:r>
            <a:endParaRPr lang="en-US" altLang="zh-CN" sz="1400" dirty="0" smtClean="0"/>
          </a:p>
          <a:p>
            <a:endParaRPr lang="zh-CN"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a:xfrm>
            <a:off x="125413" y="768350"/>
            <a:ext cx="6840537" cy="3848100"/>
          </a:xfrm>
        </p:spPr>
      </p:sp>
      <p:sp>
        <p:nvSpPr>
          <p:cNvPr id="686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hangingPunct="1"/>
            <a:r>
              <a:rPr lang="en-US" altLang="zh-CN" smtClean="0"/>
              <a:t>KerberosServer</a:t>
            </a:r>
            <a:r>
              <a:rPr lang="zh-CN" altLang="en-US" smtClean="0"/>
              <a:t>主要是提供认证功能，</a:t>
            </a:r>
            <a:r>
              <a:rPr lang="en-US" altLang="zh-CN" smtClean="0"/>
              <a:t>KerberosAdmin</a:t>
            </a:r>
            <a:r>
              <a:rPr lang="zh-CN" altLang="en-US" smtClean="0"/>
              <a:t>主要提供用户管理功能。</a:t>
            </a:r>
            <a:endParaRPr lang="en-US" altLang="zh-CN" smtClean="0"/>
          </a:p>
          <a:p>
            <a:pPr hangingPunct="1"/>
            <a:r>
              <a:rPr lang="zh-CN" altLang="en-US" smtClean="0"/>
              <a:t>双主模式的选择取决于客户端对</a:t>
            </a:r>
            <a:r>
              <a:rPr lang="en-US" altLang="zh-CN" smtClean="0"/>
              <a:t>Krb5.conf</a:t>
            </a:r>
            <a:r>
              <a:rPr lang="zh-CN" altLang="en-US" smtClean="0"/>
              <a:t>文件的使用策略。</a:t>
            </a:r>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9705" marR="0" lvl="0" indent="-179705" algn="l" defTabSz="1219200" rtl="0" eaLnBrk="1" fontAlgn="ctr" latinLnBrk="0" hangingPunct="1">
              <a:lnSpc>
                <a:spcPct val="125000"/>
              </a:lnSpc>
              <a:spcBef>
                <a:spcPts val="0"/>
              </a:spcBef>
              <a:spcAft>
                <a:spcPts val="600"/>
              </a:spcAft>
              <a:buClrTx/>
              <a:buSzTx/>
              <a:buFont typeface="Huawei Sans" panose="020C0503030203020204" pitchFamily="34" charset="0"/>
              <a:buChar char="•"/>
              <a:defRPr/>
            </a:pPr>
            <a:r>
              <a:rPr lang="en-US" altLang="zh-CN" dirty="0" smtClean="0"/>
              <a:t>Kerboers</a:t>
            </a:r>
            <a:r>
              <a:rPr lang="zh-CN" altLang="en-US" dirty="0" smtClean="0"/>
              <a:t>在认证过程中一般认为，时间差在</a:t>
            </a:r>
            <a:r>
              <a:rPr lang="en-US" altLang="zh-CN" dirty="0" smtClean="0"/>
              <a:t>5</a:t>
            </a:r>
            <a:r>
              <a:rPr lang="zh-CN" altLang="en-US" dirty="0" smtClean="0"/>
              <a:t>分钟内就为新的消息，这也为重放攻击提供了条件。</a:t>
            </a:r>
            <a:endParaRPr lang="zh-CN" altLang="en-US" dirty="0" smtClean="0"/>
          </a:p>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a:xfrm>
            <a:off x="125413" y="768350"/>
            <a:ext cx="6840537" cy="3848100"/>
          </a:xfrm>
        </p:spPr>
      </p:sp>
      <p:sp>
        <p:nvSpPr>
          <p:cNvPr id="7065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hangingPunct="1"/>
            <a:r>
              <a:rPr lang="zh-CN" altLang="en-US" smtClean="0"/>
              <a:t>在</a:t>
            </a:r>
            <a:r>
              <a:rPr lang="en-US" altLang="zh-CN" smtClean="0"/>
              <a:t>Manager</a:t>
            </a:r>
            <a:r>
              <a:rPr lang="zh-CN" altLang="en-US" smtClean="0"/>
              <a:t>界面依次点击 服务管理</a:t>
            </a:r>
            <a:r>
              <a:rPr lang="en-US" altLang="zh-CN" smtClean="0"/>
              <a:t>&gt; Kerberos &gt; </a:t>
            </a:r>
            <a:r>
              <a:rPr lang="zh-CN" altLang="en-US" smtClean="0"/>
              <a:t>配置管理进行配置。默认配置：</a:t>
            </a:r>
            <a:endParaRPr lang="en-US" altLang="zh-CN" smtClean="0"/>
          </a:p>
          <a:p>
            <a:pPr eaLnBrk="1" fontAlgn="t" hangingPunct="1">
              <a:buFont typeface="Wingdings" panose="05000000000000000000" pitchFamily="2" charset="2"/>
              <a:buNone/>
            </a:pPr>
            <a:r>
              <a:rPr lang="en-US" altLang="zh-CN" smtClean="0"/>
              <a:t>    KADMIN_PORT 21730</a:t>
            </a:r>
            <a:endParaRPr lang="zh-CN" altLang="zh-CN" smtClean="0"/>
          </a:p>
          <a:p>
            <a:pPr eaLnBrk="1" fontAlgn="t" hangingPunct="1">
              <a:buFont typeface="Wingdings" panose="05000000000000000000" pitchFamily="2" charset="2"/>
              <a:buNone/>
            </a:pPr>
            <a:r>
              <a:rPr lang="en-US" altLang="zh-CN" smtClean="0"/>
              <a:t>    Kdc_ports 21732</a:t>
            </a:r>
            <a:endParaRPr lang="zh-CN" altLang="zh-CN" smtClean="0"/>
          </a:p>
          <a:p>
            <a:pPr eaLnBrk="1" fontAlgn="t" hangingPunct="1">
              <a:buFont typeface="Wingdings" panose="05000000000000000000" pitchFamily="2" charset="2"/>
              <a:buNone/>
            </a:pPr>
            <a:r>
              <a:rPr lang="en-US" altLang="zh-CN" smtClean="0"/>
              <a:t>    Kdc_timout 2500</a:t>
            </a:r>
            <a:r>
              <a:rPr lang="zh-CN" altLang="en-US" smtClean="0"/>
              <a:t>毫秒</a:t>
            </a:r>
            <a:endParaRPr lang="zh-CN" altLang="zh-CN" smtClean="0"/>
          </a:p>
          <a:p>
            <a:pPr eaLnBrk="1" fontAlgn="t" hangingPunct="1">
              <a:buFont typeface="Wingdings" panose="05000000000000000000" pitchFamily="2" charset="2"/>
              <a:buNone/>
            </a:pPr>
            <a:r>
              <a:rPr lang="en-US" altLang="zh-CN" smtClean="0"/>
              <a:t>    KPASSWD_PORT21731</a:t>
            </a:r>
            <a:endParaRPr lang="zh-CN" altLang="zh-CN" smtClean="0"/>
          </a:p>
          <a:p>
            <a:pPr eaLnBrk="1" fontAlgn="t" hangingPunct="1">
              <a:buFont typeface="Wingdings" panose="05000000000000000000" pitchFamily="2" charset="2"/>
              <a:buNone/>
            </a:pPr>
            <a:r>
              <a:rPr lang="en-US" altLang="zh-CN" smtClean="0"/>
              <a:t>    LDAP_OPTION_TIMEOUT 3000</a:t>
            </a:r>
            <a:r>
              <a:rPr lang="zh-CN" altLang="en-US" smtClean="0"/>
              <a:t>毫秒</a:t>
            </a:r>
            <a:endParaRPr lang="zh-CN" altLang="zh-CN" smtClean="0"/>
          </a:p>
          <a:p>
            <a:pPr eaLnBrk="1" fontAlgn="t" hangingPunct="1">
              <a:buFont typeface="Wingdings" panose="05000000000000000000" pitchFamily="2" charset="2"/>
              <a:buNone/>
            </a:pPr>
            <a:r>
              <a:rPr lang="en-US" altLang="zh-CN" smtClean="0"/>
              <a:t>    LDAP_SEARCH_TIMEOUT 3000</a:t>
            </a:r>
            <a:r>
              <a:rPr lang="zh-CN" altLang="en-US" smtClean="0"/>
              <a:t>毫秒</a:t>
            </a:r>
            <a:endParaRPr lang="zh-CN" altLang="zh-CN" smtClean="0"/>
          </a:p>
          <a:p>
            <a:pPr eaLnBrk="1" fontAlgn="t" hangingPunct="1">
              <a:buFont typeface="Wingdings" panose="05000000000000000000" pitchFamily="2" charset="2"/>
              <a:buNone/>
            </a:pPr>
            <a:r>
              <a:rPr lang="en-US" altLang="zh-CN" smtClean="0"/>
              <a:t>    max_retries 3</a:t>
            </a:r>
            <a:r>
              <a:rPr lang="zh-CN" altLang="en-US" smtClean="0"/>
              <a:t>次</a:t>
            </a:r>
            <a:endParaRPr lang="zh-CN" altLang="zh-CN" smtClean="0"/>
          </a:p>
          <a:p>
            <a:pPr hangingPunct="1"/>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a:xfrm>
            <a:off x="125413" y="768350"/>
            <a:ext cx="6840537" cy="3848100"/>
          </a:xfrm>
        </p:spPr>
      </p:sp>
      <p:sp>
        <p:nvSpPr>
          <p:cNvPr id="7270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hangingPunct="1"/>
            <a:r>
              <a:rPr lang="zh-CN" altLang="en-US" smtClean="0"/>
              <a:t>在各组件客户端中使用如上命令。</a:t>
            </a:r>
            <a:endParaRPr lang="zh-CN" altLang="en-US" smtClean="0"/>
          </a:p>
        </p:txBody>
      </p:sp>
      <p:sp>
        <p:nvSpPr>
          <p:cNvPr id="72708" name="灯片编号占位符 3"/>
          <p:cNvSpPr>
            <a:spLocks noGrp="1"/>
          </p:cNvSpPr>
          <p:nvPr>
            <p:ph type="sldNum" sz="quarter" idx="4294967295"/>
          </p:nvPr>
        </p:nvSpPr>
        <p:spPr bwMode="auto">
          <a:xfrm>
            <a:off x="4021138" y="9721850"/>
            <a:ext cx="3076575"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algn="just">
              <a:lnSpc>
                <a:spcPct val="125000"/>
              </a:lnSpc>
              <a:spcAft>
                <a:spcPts val="600"/>
              </a:spcAft>
              <a:buSzPct val="60000"/>
              <a:buFont typeface="Wingdings" panose="05000000000000000000" pitchFamily="2" charset="2"/>
              <a:buChar char="l"/>
              <a:defRPr sz="1100">
                <a:solidFill>
                  <a:schemeClr val="tx1"/>
                </a:solidFill>
                <a:latin typeface="FrutigerNext LT Regular" panose="020B0503040504020204" pitchFamily="34" charset="0"/>
                <a:ea typeface="华文细黑" panose="02010600040101010101" pitchFamily="2" charset="-122"/>
              </a:defRPr>
            </a:lvl1pPr>
            <a:lvl2pPr marL="742950" indent="-285750" algn="just">
              <a:lnSpc>
                <a:spcPct val="125000"/>
              </a:lnSpc>
              <a:spcAft>
                <a:spcPts val="600"/>
              </a:spcAft>
              <a:buSzPct val="50000"/>
              <a:buFont typeface="Wingdings" panose="05000000000000000000" pitchFamily="2" charset="2"/>
              <a:buChar char="p"/>
              <a:defRPr sz="1100">
                <a:solidFill>
                  <a:schemeClr val="tx1"/>
                </a:solidFill>
                <a:latin typeface="FrutigerNext LT Regular" panose="020B0503040504020204" pitchFamily="34" charset="0"/>
                <a:ea typeface="华文细黑" panose="02010600040101010101" pitchFamily="2" charset="-122"/>
              </a:defRPr>
            </a:lvl2pPr>
            <a:lvl3pPr marL="1143000" indent="-228600" algn="just">
              <a:lnSpc>
                <a:spcPct val="125000"/>
              </a:lnSpc>
              <a:spcAft>
                <a:spcPts val="600"/>
              </a:spcAft>
              <a:buSzPct val="50000"/>
              <a:buFont typeface="Wingdings" panose="05000000000000000000" pitchFamily="2" charset="2"/>
              <a:buChar char="n"/>
              <a:defRPr sz="1100">
                <a:solidFill>
                  <a:schemeClr val="tx1"/>
                </a:solidFill>
                <a:latin typeface="FrutigerNext LT Regular" panose="020B0503040504020204" pitchFamily="34" charset="0"/>
                <a:ea typeface="华文细黑" panose="02010600040101010101" pitchFamily="2" charset="-122"/>
              </a:defRPr>
            </a:lvl3pPr>
            <a:lvl4pPr marL="1600200" indent="-228600" algn="just">
              <a:spcBef>
                <a:spcPct val="30000"/>
              </a:spcBef>
              <a:defRPr sz="1100">
                <a:solidFill>
                  <a:schemeClr val="tx1"/>
                </a:solidFill>
                <a:latin typeface="FrutigerNext LT Regular" panose="020B0503040504020204" pitchFamily="34" charset="0"/>
                <a:ea typeface="华文细黑" panose="02010600040101010101" pitchFamily="2" charset="-122"/>
              </a:defRPr>
            </a:lvl4pPr>
            <a:lvl5pPr marL="2057400" indent="-228600" algn="just">
              <a:spcBef>
                <a:spcPct val="30000"/>
              </a:spcBef>
              <a:defRPr sz="1100">
                <a:solidFill>
                  <a:schemeClr val="tx1"/>
                </a:solidFill>
                <a:latin typeface="FrutigerNext LT Regular" panose="020B0503040504020204" pitchFamily="34" charset="0"/>
                <a:ea typeface="华文细黑" panose="02010600040101010101" pitchFamily="2" charset="-122"/>
              </a:defRPr>
            </a:lvl5pPr>
            <a:lvl6pPr marL="2514600" indent="-228600" algn="just" eaLnBrk="0" fontAlgn="base" hangingPunct="0">
              <a:spcBef>
                <a:spcPct val="30000"/>
              </a:spcBef>
              <a:spcAft>
                <a:spcPct val="0"/>
              </a:spcAft>
              <a:defRPr sz="1100">
                <a:solidFill>
                  <a:schemeClr val="tx1"/>
                </a:solidFill>
                <a:latin typeface="FrutigerNext LT Regular" panose="020B0503040504020204" pitchFamily="34" charset="0"/>
                <a:ea typeface="华文细黑" panose="02010600040101010101" pitchFamily="2" charset="-122"/>
              </a:defRPr>
            </a:lvl6pPr>
            <a:lvl7pPr marL="2971800" indent="-228600" algn="just" eaLnBrk="0" fontAlgn="base" hangingPunct="0">
              <a:spcBef>
                <a:spcPct val="30000"/>
              </a:spcBef>
              <a:spcAft>
                <a:spcPct val="0"/>
              </a:spcAft>
              <a:defRPr sz="1100">
                <a:solidFill>
                  <a:schemeClr val="tx1"/>
                </a:solidFill>
                <a:latin typeface="FrutigerNext LT Regular" panose="020B0503040504020204" pitchFamily="34" charset="0"/>
                <a:ea typeface="华文细黑" panose="02010600040101010101" pitchFamily="2" charset="-122"/>
              </a:defRPr>
            </a:lvl7pPr>
            <a:lvl8pPr marL="3429000" indent="-228600" algn="just" eaLnBrk="0" fontAlgn="base" hangingPunct="0">
              <a:spcBef>
                <a:spcPct val="30000"/>
              </a:spcBef>
              <a:spcAft>
                <a:spcPct val="0"/>
              </a:spcAft>
              <a:defRPr sz="1100">
                <a:solidFill>
                  <a:schemeClr val="tx1"/>
                </a:solidFill>
                <a:latin typeface="FrutigerNext LT Regular" panose="020B0503040504020204" pitchFamily="34" charset="0"/>
                <a:ea typeface="华文细黑" panose="02010600040101010101" pitchFamily="2" charset="-122"/>
              </a:defRPr>
            </a:lvl8pPr>
            <a:lvl9pPr marL="3886200" indent="-228600" algn="just" eaLnBrk="0" fontAlgn="base" hangingPunct="0">
              <a:spcBef>
                <a:spcPct val="30000"/>
              </a:spcBef>
              <a:spcAft>
                <a:spcPct val="0"/>
              </a:spcAft>
              <a:defRPr sz="1100">
                <a:solidFill>
                  <a:schemeClr val="tx1"/>
                </a:solidFill>
                <a:latin typeface="FrutigerNext LT Regular" panose="020B0503040504020204" pitchFamily="34" charset="0"/>
                <a:ea typeface="华文细黑" panose="02010600040101010101" pitchFamily="2" charset="-122"/>
              </a:defRPr>
            </a:lvl9pPr>
          </a:lstStyle>
          <a:p>
            <a:pPr algn="l" eaLnBrk="1" fontAlgn="t" hangingPunct="1">
              <a:lnSpc>
                <a:spcPct val="100000"/>
              </a:lnSpc>
              <a:spcAft>
                <a:spcPct val="0"/>
              </a:spcAft>
              <a:buSzTx/>
              <a:buFontTx/>
              <a:buNone/>
            </a:pPr>
            <a:fld id="{AB97DFFD-8F25-4C28-B68B-C6D92A4DB07B}" type="slidenum">
              <a:rPr lang="zh-CN" altLang="en-US" sz="1000">
                <a:cs typeface="Arial" panose="020B0604020202090204" pitchFamily="34" charset="0"/>
              </a:rPr>
            </a:fld>
            <a:endParaRPr lang="en-US" altLang="zh-CN" sz="1000">
              <a:cs typeface="Arial" panose="020B060402020209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pPr marL="179705" indent="-179705" hangingPunct="1"/>
            <a:r>
              <a:rPr lang="zh-CN" altLang="en-US" dirty="0" smtClean="0"/>
              <a:t>思考题</a:t>
            </a:r>
            <a:r>
              <a:rPr lang="en-US" altLang="zh-CN" dirty="0" smtClean="0"/>
              <a:t>1</a:t>
            </a:r>
            <a:r>
              <a:rPr lang="zh-CN" altLang="en-US" dirty="0" smtClean="0"/>
              <a:t>：</a:t>
            </a:r>
            <a:endParaRPr lang="en-US" altLang="zh-CN" dirty="0" smtClean="0"/>
          </a:p>
          <a:p>
            <a:pPr marL="539750" lvl="1" indent="-179705" hangingPunct="1"/>
            <a:r>
              <a:rPr lang="zh-CN" altLang="en-US" dirty="0" smtClean="0"/>
              <a:t>目前知道的，</a:t>
            </a:r>
            <a:r>
              <a:rPr lang="en-US" altLang="zh-CN" dirty="0" err="1" smtClean="0"/>
              <a:t>hd</a:t>
            </a:r>
            <a:r>
              <a:rPr lang="zh-CN" altLang="en-US" dirty="0" smtClean="0"/>
              <a:t>各组件，以及</a:t>
            </a:r>
            <a:r>
              <a:rPr lang="en-US" altLang="zh-CN" dirty="0" smtClean="0"/>
              <a:t>storm</a:t>
            </a:r>
            <a:r>
              <a:rPr lang="zh-CN" altLang="en-US" dirty="0" smtClean="0"/>
              <a:t>等业务组件都需要基于</a:t>
            </a:r>
            <a:r>
              <a:rPr lang="en-US" altLang="zh-CN" dirty="0" err="1" smtClean="0"/>
              <a:t>kerberos</a:t>
            </a:r>
            <a:r>
              <a:rPr lang="zh-CN" altLang="en-US" dirty="0" smtClean="0"/>
              <a:t>进行业务交互。</a:t>
            </a:r>
            <a:endParaRPr lang="en-US" altLang="zh-CN" dirty="0" smtClean="0"/>
          </a:p>
          <a:p>
            <a:pPr marL="539750" lvl="1" indent="-179705" hangingPunct="1"/>
            <a:r>
              <a:rPr lang="zh-CN" altLang="en-US" dirty="0" smtClean="0"/>
              <a:t>主要在如下流程：</a:t>
            </a:r>
            <a:endParaRPr lang="en-US" altLang="zh-CN" dirty="0" smtClean="0"/>
          </a:p>
          <a:p>
            <a:pPr marL="899795" lvl="2" indent="-179705" hangingPunct="1"/>
            <a:r>
              <a:rPr lang="zh-CN" altLang="en-US" dirty="0" smtClean="0"/>
              <a:t>服务端的运行过程中（包含服务自身的检查）</a:t>
            </a:r>
            <a:endParaRPr lang="en-US" altLang="zh-CN" dirty="0" smtClean="0"/>
          </a:p>
          <a:p>
            <a:pPr marL="899795" lvl="2" indent="-179705" hangingPunct="1"/>
            <a:r>
              <a:rPr lang="zh-CN" altLang="en-US" dirty="0" smtClean="0"/>
              <a:t>客户端与服务端交互过程中</a:t>
            </a:r>
            <a:endParaRPr lang="en-US" altLang="zh-CN" dirty="0" smtClean="0"/>
          </a:p>
          <a:p>
            <a:pPr marL="179705" indent="-179705" hangingPunct="1"/>
            <a:r>
              <a:rPr lang="zh-CN" altLang="en-US" dirty="0" smtClean="0"/>
              <a:t>思考题</a:t>
            </a:r>
            <a:r>
              <a:rPr lang="en-US" altLang="zh-CN" dirty="0" smtClean="0"/>
              <a:t>2</a:t>
            </a:r>
            <a:r>
              <a:rPr lang="zh-CN" altLang="en-US" dirty="0" smtClean="0"/>
              <a:t>：</a:t>
            </a:r>
            <a:endParaRPr lang="en-US" altLang="zh-CN" dirty="0" smtClean="0"/>
          </a:p>
          <a:p>
            <a:pPr marL="539750" lvl="1" indent="-179705" hangingPunct="1"/>
            <a:r>
              <a:rPr lang="zh-CN" altLang="en-US" dirty="0" smtClean="0"/>
              <a:t>差异是</a:t>
            </a:r>
            <a:r>
              <a:rPr lang="en-US" altLang="zh-CN" dirty="0" smtClean="0"/>
              <a:t>kinit</a:t>
            </a:r>
            <a:r>
              <a:rPr lang="zh-CN" altLang="en-US" dirty="0" smtClean="0"/>
              <a:t>命令是通过</a:t>
            </a:r>
            <a:r>
              <a:rPr lang="en-US" altLang="zh-CN" dirty="0" err="1" smtClean="0"/>
              <a:t>kerberosclient</a:t>
            </a:r>
            <a:r>
              <a:rPr lang="zh-CN" altLang="en-US" dirty="0" smtClean="0"/>
              <a:t>的</a:t>
            </a:r>
            <a:r>
              <a:rPr lang="en-US" altLang="zh-CN" dirty="0" err="1" smtClean="0"/>
              <a:t>api</a:t>
            </a:r>
            <a:r>
              <a:rPr lang="zh-CN" altLang="en-US" dirty="0" smtClean="0"/>
              <a:t>接口去访问</a:t>
            </a:r>
            <a:r>
              <a:rPr lang="en-US" altLang="zh-CN" dirty="0" err="1" smtClean="0"/>
              <a:t>kdc</a:t>
            </a:r>
            <a:r>
              <a:rPr lang="zh-CN" altLang="en-US" dirty="0" smtClean="0"/>
              <a:t>服务端，并且将获取到的</a:t>
            </a:r>
            <a:r>
              <a:rPr lang="en-US" altLang="zh-CN" dirty="0" err="1" smtClean="0"/>
              <a:t>tgt</a:t>
            </a:r>
            <a:r>
              <a:rPr lang="zh-CN" altLang="en-US" dirty="0" smtClean="0"/>
              <a:t>存在指定的目录下面，默认在</a:t>
            </a:r>
            <a:r>
              <a:rPr lang="en-US" altLang="zh-CN" dirty="0" smtClean="0"/>
              <a:t>/</a:t>
            </a:r>
            <a:r>
              <a:rPr lang="en-US" altLang="zh-CN" dirty="0" err="1" smtClean="0"/>
              <a:t>tmp</a:t>
            </a:r>
            <a:r>
              <a:rPr lang="zh-CN" altLang="en-US" dirty="0" smtClean="0"/>
              <a:t>下面</a:t>
            </a:r>
            <a:endParaRPr lang="en-US" altLang="zh-CN" dirty="0" smtClean="0"/>
          </a:p>
          <a:p>
            <a:pPr marL="539750" lvl="1" indent="-179705" hangingPunct="1"/>
            <a:r>
              <a:rPr lang="zh-CN" altLang="en-US" dirty="0" smtClean="0"/>
              <a:t>而调用二次开发的接口，是通过</a:t>
            </a:r>
            <a:r>
              <a:rPr lang="en-US" altLang="zh-CN" dirty="0" err="1" smtClean="0"/>
              <a:t>jdk</a:t>
            </a:r>
            <a:r>
              <a:rPr lang="zh-CN" altLang="en-US" dirty="0" smtClean="0"/>
              <a:t>的认证</a:t>
            </a:r>
            <a:r>
              <a:rPr lang="en-US" altLang="zh-CN" dirty="0" err="1" smtClean="0"/>
              <a:t>api</a:t>
            </a:r>
            <a:r>
              <a:rPr lang="zh-CN" altLang="en-US" dirty="0" smtClean="0"/>
              <a:t>接口去访问</a:t>
            </a:r>
            <a:r>
              <a:rPr lang="en-US" altLang="zh-CN" dirty="0" err="1" smtClean="0"/>
              <a:t>kdc</a:t>
            </a:r>
            <a:r>
              <a:rPr lang="zh-CN" altLang="en-US" dirty="0" smtClean="0"/>
              <a:t>服务端，并且将获取到的</a:t>
            </a:r>
            <a:r>
              <a:rPr lang="en-US" altLang="zh-CN" dirty="0" err="1" smtClean="0"/>
              <a:t>tgt</a:t>
            </a:r>
            <a:r>
              <a:rPr lang="zh-CN" altLang="en-US" dirty="0" smtClean="0"/>
              <a:t>存放在内存中。</a:t>
            </a:r>
            <a:endParaRPr lang="en-US" altLang="zh-CN" dirty="0" smtClean="0"/>
          </a:p>
          <a:p>
            <a:pPr lvl="1"/>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r>
              <a:rPr lang="zh-CN" altLang="en-US" dirty="0" smtClean="0"/>
              <a:t>学完本课程后，您将能够</a:t>
            </a:r>
            <a:r>
              <a:rPr lang="en-US" altLang="zh-CN" dirty="0" smtClean="0"/>
              <a:t>:</a:t>
            </a:r>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r>
              <a:rPr lang="zh-CN" altLang="en-US" dirty="0" smtClean="0"/>
              <a:t>统一身份认证应当包括身份认证和访问权限两个方面。</a:t>
            </a:r>
            <a:endParaRPr lang="en-US" altLang="zh-CN" dirty="0" smtClean="0"/>
          </a:p>
          <a:p>
            <a:r>
              <a:rPr lang="zh-CN" altLang="en-US" dirty="0" smtClean="0"/>
              <a:t>身份认证：验证用户的身份是否为合法用户。</a:t>
            </a:r>
            <a:endParaRPr lang="en-US" altLang="zh-CN" dirty="0" smtClean="0"/>
          </a:p>
          <a:p>
            <a:r>
              <a:rPr lang="zh-CN" altLang="en-US" dirty="0" smtClean="0"/>
              <a:t>访问授权功能：授予合法用户相应的数据访问权限。</a:t>
            </a:r>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pPr marL="179705" marR="0" lvl="0" indent="-179705" algn="l" defTabSz="1219200" rtl="0" eaLnBrk="1" fontAlgn="ctr" latinLnBrk="0" hangingPunct="1">
              <a:lnSpc>
                <a:spcPct val="125000"/>
              </a:lnSpc>
              <a:spcBef>
                <a:spcPts val="0"/>
              </a:spcBef>
              <a:spcAft>
                <a:spcPts val="600"/>
              </a:spcAft>
              <a:buClrTx/>
              <a:buSzTx/>
              <a:buFont typeface="Huawei Sans" panose="020C0503030203020204" pitchFamily="34" charset="0"/>
              <a:buChar char="•"/>
              <a:defRPr/>
            </a:pPr>
            <a:r>
              <a:rPr lang="zh-CN" altLang="en-US" dirty="0" smtClean="0"/>
              <a:t>用户登录到一个系统后，再转入到其他应用系统时不需要再次登录，简化了用户的操作，也保证了同一用户在不同的应用系统中身份的一致性。</a:t>
            </a:r>
            <a:endParaRPr lang="en-US" altLang="zh-CN" dirty="0" smtClean="0"/>
          </a:p>
          <a:p>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用户管理 ：能实现用户与组织创建、删除、维护与同步等功能；</a:t>
            </a:r>
            <a:endPar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用户认证：通过</a:t>
            </a:r>
            <a:r>
              <a:rPr lang="en-US" altLang="zh-CN"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SOA</a:t>
            </a:r>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服务，支持第三方认证系统；</a:t>
            </a:r>
            <a:endPar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单点登录 ：共享多应用系统之间的用户认证信息，实现在多个应用系统间自由切换；</a:t>
            </a:r>
            <a:endPar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分级管理 ：实现管理功能的分散，支持对用户、组织等管理功能的分级委托；</a:t>
            </a:r>
            <a:endPar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权限管理</a:t>
            </a:r>
            <a:r>
              <a:rPr lang="en-US" altLang="zh-CN"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 </a:t>
            </a:r>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系统提供了统一的，可以扩展的权限管理及接口，支持第三方应用系统通过接口获取用户权限。</a:t>
            </a:r>
            <a:endPar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会话管理： 查看、浏览与检索用户登录情况，管理员可以在线强制用户退出当前的应用登录；</a:t>
            </a:r>
            <a:endPar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支持</a:t>
            </a:r>
            <a:r>
              <a:rPr lang="en-US" altLang="zh-CN"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Windows</a:t>
            </a:r>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a:t>
            </a:r>
            <a:r>
              <a:rPr lang="en-US" altLang="zh-CN"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Linux</a:t>
            </a:r>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a:t>
            </a:r>
            <a:r>
              <a:rPr lang="en-US" altLang="zh-CN"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Solaris</a:t>
            </a:r>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等操作系统；支持</a:t>
            </a:r>
            <a:r>
              <a:rPr lang="en-US" altLang="zh-CN"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Tomcat</a:t>
            </a:r>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a:t>
            </a:r>
            <a:r>
              <a:rPr lang="en-US" altLang="zh-CN"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WebLogic</a:t>
            </a:r>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a:t>
            </a:r>
            <a:r>
              <a:rPr lang="en-US" altLang="zh-CN"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WebSphere</a:t>
            </a:r>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等应用服务器；支持</a:t>
            </a:r>
            <a:r>
              <a:rPr lang="en-US" altLang="zh-CN"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SQL Server</a:t>
            </a:r>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等数据库系统；</a:t>
            </a:r>
            <a:endPar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marL="179705" marR="0" lvl="0" indent="-179705" algn="l" defTabSz="1219200" rtl="0" eaLnBrk="1" fontAlgn="ctr" latinLnBrk="0" hangingPunct="1">
              <a:lnSpc>
                <a:spcPct val="125000"/>
              </a:lnSpc>
              <a:spcBef>
                <a:spcPts val="0"/>
              </a:spcBef>
              <a:spcAft>
                <a:spcPts val="600"/>
              </a:spcAft>
              <a:buClrTx/>
              <a:buSzTx/>
              <a:buFont typeface="Huawei Sans" panose="020C0503030203020204" pitchFamily="34" charset="0"/>
              <a:buChar char="•"/>
              <a:defRPr/>
            </a:pPr>
            <a:endParaRPr lang="en-US" altLang="zh-CN" dirty="0" smtClean="0"/>
          </a:p>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统一身份认证管理模块由管理工具和管理服务组成，实现用户组管理、用户管理；管理工具实现界面操作，并把操作数据递交给管理服务器，管理服务器在修改存储服务器中的内容。</a:t>
            </a:r>
            <a:endPar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统一身份认证服务器向应用程序提供统一的</a:t>
            </a:r>
            <a:r>
              <a:rPr lang="en-US" altLang="zh-CN" sz="1100" b="0" i="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Webservice</a:t>
            </a:r>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认证服务。它接收应用程序传递过来的用户名和密码，验证通过后把用户的认证令牌返回给应用程序。</a:t>
            </a:r>
            <a:endPar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身份存储服务器存储身份、权限数据。其中身份存储服务器可以选择关系型数据库、</a:t>
            </a:r>
            <a:r>
              <a:rPr lang="en-US" altLang="zh-CN"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LDAP</a:t>
            </a:r>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目录、</a:t>
            </a:r>
            <a:r>
              <a:rPr lang="en-US" altLang="zh-CN"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AD</a:t>
            </a:r>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等。另外可以将</a:t>
            </a:r>
            <a:r>
              <a:rPr lang="en-US" altLang="zh-CN"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CA</a:t>
            </a:r>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发放的数字证书存储在身份存储服务器。</a:t>
            </a:r>
            <a:endParaRPr lang="en-US" altLang="zh-CN"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引出</a:t>
            </a:r>
            <a:r>
              <a:rPr lang="en-US" altLang="zh-CN"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LDAP</a:t>
            </a:r>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和</a:t>
            </a:r>
            <a:r>
              <a:rPr lang="en-US" altLang="zh-CN" sz="1100" b="0" i="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Kerbero</a:t>
            </a:r>
            <a:r>
              <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技术</a:t>
            </a:r>
            <a:endParaRPr lang="zh-CN" altLang="en-US"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graphicFrame>
        <p:nvGraphicFramePr>
          <p:cNvPr id="3" name="Group 3"/>
          <p:cNvGraphicFramePr>
            <a:graphicFrameLocks noGrp="1"/>
          </p:cNvGraphicFramePr>
          <p:nvPr userDrawn="1"/>
        </p:nvGraphicFramePr>
        <p:xfrm>
          <a:off x="1007140" y="1254490"/>
          <a:ext cx="10460715" cy="1082675"/>
        </p:xfrm>
        <a:graphic>
          <a:graphicData uri="http://schemas.openxmlformats.org/drawingml/2006/table">
            <a:tbl>
              <a:tblPr/>
              <a:tblGrid>
                <a:gridCol w="3119031"/>
                <a:gridCol w="1967450"/>
                <a:gridCol w="3023155"/>
                <a:gridCol w="2351079"/>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课程编码</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适用产品</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产品版本</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课程版本</a:t>
                      </a:r>
                      <a:endParaRPr kumimoji="1" lang="en-US" altLang="zh-CN"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 name="Group 21"/>
          <p:cNvGraphicFramePr>
            <a:graphicFrameLocks noGrp="1"/>
          </p:cNvGraphicFramePr>
          <p:nvPr userDrawn="1"/>
        </p:nvGraphicFramePr>
        <p:xfrm>
          <a:off x="1007140" y="2776902"/>
          <a:ext cx="10460714" cy="3038475"/>
        </p:xfrm>
        <a:graphic>
          <a:graphicData uri="http://schemas.openxmlformats.org/drawingml/2006/table">
            <a:tbl>
              <a:tblPr/>
              <a:tblGrid>
                <a:gridCol w="3119030"/>
                <a:gridCol w="1967450"/>
                <a:gridCol w="3023155"/>
                <a:gridCol w="2351079"/>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作者</a:t>
                      </a:r>
                      <a:r>
                        <a:rPr kumimoji="1" lang="en-US" altLang="zh-CN" sz="1800" b="1" i="0" u="none" strike="noStrike" cap="none" normalizeH="0" baseline="0" dirty="0">
                          <a:ln>
                            <a:noFill/>
                          </a:ln>
                          <a:solidFill>
                            <a:schemeClr val="tx1"/>
                          </a:solidFill>
                          <a:effectLst/>
                          <a:latin typeface="+mn-lt"/>
                          <a:ea typeface="+mn-ea"/>
                        </a:rPr>
                        <a:t>/</a:t>
                      </a:r>
                      <a:r>
                        <a:rPr kumimoji="1" lang="zh-CN" altLang="en-US" sz="1800" b="1" i="0" u="none" strike="noStrike" cap="none" normalizeH="0" baseline="0" dirty="0">
                          <a:ln>
                            <a:noFill/>
                          </a:ln>
                          <a:solidFill>
                            <a:schemeClr val="tx1"/>
                          </a:solidFill>
                          <a:effectLst/>
                          <a:latin typeface="+mn-lt"/>
                          <a:ea typeface="+mn-ea"/>
                        </a:rPr>
                        <a:t>工号</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时间</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审核人</a:t>
                      </a:r>
                      <a:r>
                        <a:rPr kumimoji="1" lang="en-US" altLang="zh-CN" sz="1800" b="1" i="0" u="none" strike="noStrike" cap="none" normalizeH="0" baseline="0" dirty="0">
                          <a:ln>
                            <a:noFill/>
                          </a:ln>
                          <a:solidFill>
                            <a:schemeClr val="tx1"/>
                          </a:solidFill>
                          <a:effectLst/>
                          <a:latin typeface="+mn-lt"/>
                          <a:ea typeface="+mn-ea"/>
                        </a:rPr>
                        <a:t>/</a:t>
                      </a:r>
                      <a:r>
                        <a:rPr kumimoji="1" lang="zh-CN" altLang="en-US" sz="1800" b="1" i="0" u="none" strike="noStrike" cap="none" normalizeH="0" baseline="0" dirty="0">
                          <a:ln>
                            <a:noFill/>
                          </a:ln>
                          <a:solidFill>
                            <a:schemeClr val="tx1"/>
                          </a:solidFill>
                          <a:effectLst/>
                          <a:latin typeface="+mn-lt"/>
                          <a:ea typeface="+mn-ea"/>
                        </a:rPr>
                        <a:t>工号</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zh-CN" altLang="zh-CN" sz="1800" b="1" i="0" u="none" strike="noStrike" cap="none" normalizeH="0" baseline="0" dirty="0">
                          <a:ln>
                            <a:noFill/>
                          </a:ln>
                          <a:solidFill>
                            <a:schemeClr val="tx1"/>
                          </a:solidFill>
                          <a:effectLst/>
                          <a:latin typeface="+mn-lt"/>
                          <a:ea typeface="+mn-ea"/>
                        </a:rPr>
                        <a:t>新开发/优化</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文本占位符 7"/>
          <p:cNvSpPr>
            <a:spLocks noGrp="1"/>
          </p:cNvSpPr>
          <p:nvPr>
            <p:ph type="body" sz="quarter" idx="17" hasCustomPrompt="1"/>
          </p:nvPr>
        </p:nvSpPr>
        <p:spPr>
          <a:xfrm>
            <a:off x="1007139" y="1825692"/>
            <a:ext cx="3119030"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课程编码</a:t>
            </a:r>
            <a:endParaRPr lang="zh-CN" altLang="en-US" dirty="0"/>
          </a:p>
        </p:txBody>
      </p:sp>
      <p:sp>
        <p:nvSpPr>
          <p:cNvPr id="6" name="文本占位符 7"/>
          <p:cNvSpPr>
            <a:spLocks noGrp="1"/>
          </p:cNvSpPr>
          <p:nvPr>
            <p:ph type="body" sz="quarter" idx="18" hasCustomPrompt="1"/>
          </p:nvPr>
        </p:nvSpPr>
        <p:spPr>
          <a:xfrm>
            <a:off x="4126170" y="1825692"/>
            <a:ext cx="1967450"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适用的产品</a:t>
            </a:r>
            <a:endParaRPr lang="zh-CN" altLang="en-US" dirty="0"/>
          </a:p>
        </p:txBody>
      </p:sp>
      <p:sp>
        <p:nvSpPr>
          <p:cNvPr id="7" name="文本占位符 7"/>
          <p:cNvSpPr>
            <a:spLocks noGrp="1"/>
          </p:cNvSpPr>
          <p:nvPr>
            <p:ph type="body" sz="quarter" idx="19" hasCustomPrompt="1"/>
          </p:nvPr>
        </p:nvSpPr>
        <p:spPr>
          <a:xfrm>
            <a:off x="6093619" y="1825692"/>
            <a:ext cx="3023155"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t>V5R2</a:t>
            </a:r>
            <a:endParaRPr lang="zh-CN" altLang="en-US" dirty="0"/>
          </a:p>
        </p:txBody>
      </p:sp>
      <p:sp>
        <p:nvSpPr>
          <p:cNvPr id="8" name="文本占位符 7"/>
          <p:cNvSpPr>
            <a:spLocks noGrp="1"/>
          </p:cNvSpPr>
          <p:nvPr>
            <p:ph type="body" sz="quarter" idx="20" hasCustomPrompt="1"/>
          </p:nvPr>
        </p:nvSpPr>
        <p:spPr>
          <a:xfrm>
            <a:off x="9116775" y="1825692"/>
            <a:ext cx="235107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t>V1R1</a:t>
            </a:r>
            <a:endParaRPr lang="zh-CN" altLang="en-US" dirty="0"/>
          </a:p>
        </p:txBody>
      </p:sp>
      <p:sp>
        <p:nvSpPr>
          <p:cNvPr id="9" name="文本占位符 7"/>
          <p:cNvSpPr>
            <a:spLocks noGrp="1"/>
          </p:cNvSpPr>
          <p:nvPr>
            <p:ph type="body" sz="quarter" idx="13" hasCustomPrompt="1"/>
          </p:nvPr>
        </p:nvSpPr>
        <p:spPr>
          <a:xfrm>
            <a:off x="1007042" y="3373862"/>
            <a:ext cx="3119128"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10" name="文本占位符 7"/>
          <p:cNvSpPr>
            <a:spLocks noGrp="1"/>
          </p:cNvSpPr>
          <p:nvPr>
            <p:ph type="body" sz="quarter" idx="14" hasCustomPrompt="1"/>
          </p:nvPr>
        </p:nvSpPr>
        <p:spPr>
          <a:xfrm>
            <a:off x="4126170" y="3373862"/>
            <a:ext cx="1967450"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11" name="文本占位符 7"/>
          <p:cNvSpPr>
            <a:spLocks noGrp="1"/>
          </p:cNvSpPr>
          <p:nvPr>
            <p:ph type="body" sz="quarter" idx="15" hasCustomPrompt="1"/>
          </p:nvPr>
        </p:nvSpPr>
        <p:spPr>
          <a:xfrm>
            <a:off x="6093619" y="3373862"/>
            <a:ext cx="3023155"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12" name="文本占位符 7"/>
          <p:cNvSpPr>
            <a:spLocks noGrp="1"/>
          </p:cNvSpPr>
          <p:nvPr>
            <p:ph type="body" sz="quarter" idx="16" hasCustomPrompt="1"/>
          </p:nvPr>
        </p:nvSpPr>
        <p:spPr>
          <a:xfrm>
            <a:off x="9116775" y="3337858"/>
            <a:ext cx="2351342" cy="504056"/>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新开发</a:t>
            </a:r>
            <a:endParaRPr lang="zh-CN" altLang="en-US" dirty="0"/>
          </a:p>
        </p:txBody>
      </p:sp>
      <p:sp>
        <p:nvSpPr>
          <p:cNvPr id="13" name="Rectangle 2"/>
          <p:cNvSpPr>
            <a:spLocks noChangeArrowheads="1"/>
          </p:cNvSpPr>
          <p:nvPr userDrawn="1"/>
        </p:nvSpPr>
        <p:spPr bwMode="auto">
          <a:xfrm>
            <a:off x="952130" y="368661"/>
            <a:ext cx="2802144" cy="479425"/>
          </a:xfrm>
          <a:prstGeom prst="rect">
            <a:avLst/>
          </a:prstGeom>
          <a:noFill/>
          <a:ln w="9525">
            <a:noFill/>
            <a:miter lim="800000"/>
          </a:ln>
        </p:spPr>
        <p:txBody>
          <a:bodyPr lIns="78227" tIns="39112" rIns="78227" bIns="39112" anchor="ctr"/>
          <a:lstStyle/>
          <a:p>
            <a:pPr algn="l" defTabSz="1000760" rtl="0" eaLnBrk="0" fontAlgn="ctr" hangingPunct="0">
              <a:spcBef>
                <a:spcPct val="0"/>
              </a:spcBef>
              <a:spcAft>
                <a:spcPct val="0"/>
              </a:spcAft>
            </a:pPr>
            <a:r>
              <a:rPr lang="zh-CN" altLang="en-US" sz="3500" b="1" kern="1200"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修订记录</a:t>
            </a:r>
            <a:endParaRPr lang="zh-CN" altLang="en-US" sz="3500" b="1" kern="1200"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4" name="Text Box 58"/>
          <p:cNvSpPr txBox="1">
            <a:spLocks noChangeArrowheads="1"/>
          </p:cNvSpPr>
          <p:nvPr userDrawn="1"/>
        </p:nvSpPr>
        <p:spPr bwMode="auto">
          <a:xfrm>
            <a:off x="8900835" y="296652"/>
            <a:ext cx="2771225" cy="707886"/>
          </a:xfrm>
          <a:prstGeom prst="rect">
            <a:avLst/>
          </a:prstGeom>
          <a:noFill/>
          <a:ln w="9525" algn="ctr">
            <a:noFill/>
            <a:miter lim="800000"/>
          </a:ln>
        </p:spPr>
        <p:txBody>
          <a:bodyPr wrap="square">
            <a:spAutoFit/>
          </a:bodyPr>
          <a:lstStyle/>
          <a:p>
            <a:pPr fontAlgn="ctr">
              <a:spcBef>
                <a:spcPct val="50000"/>
              </a:spcBef>
            </a:pPr>
            <a:r>
              <a:rPr lang="zh-CN" altLang="en-US" sz="4000" i="0" baseline="0" dirty="0">
                <a:solidFill>
                  <a:schemeClr val="bg2">
                    <a:lumMod val="50000"/>
                  </a:schemeClr>
                </a:solidFill>
                <a:latin typeface="Huawei Sans" panose="020C0503030203020204" pitchFamily="34" charset="0"/>
                <a:ea typeface="方正兰亭黑简体" panose="02000000000000000000" pitchFamily="2" charset="-122"/>
                <a:cs typeface="Huawei Sans" panose="020C0503030203020204" pitchFamily="34" charset="0"/>
              </a:rPr>
              <a:t>本页不打印</a:t>
            </a:r>
            <a:endParaRPr lang="zh-CN" altLang="en-US" sz="4000" i="0" baseline="0" dirty="0">
              <a:solidFill>
                <a:schemeClr val="bg2">
                  <a:lumMod val="50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5" name="文本占位符 7"/>
          <p:cNvSpPr>
            <a:spLocks noGrp="1"/>
          </p:cNvSpPr>
          <p:nvPr>
            <p:ph type="body" sz="quarter" idx="21" hasCustomPrompt="1"/>
          </p:nvPr>
        </p:nvSpPr>
        <p:spPr>
          <a:xfrm>
            <a:off x="1007042" y="3877918"/>
            <a:ext cx="3119128"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16" name="文本占位符 7"/>
          <p:cNvSpPr>
            <a:spLocks noGrp="1"/>
          </p:cNvSpPr>
          <p:nvPr>
            <p:ph type="body" sz="quarter" idx="22" hasCustomPrompt="1"/>
          </p:nvPr>
        </p:nvSpPr>
        <p:spPr>
          <a:xfrm>
            <a:off x="4126170" y="3877918"/>
            <a:ext cx="1967450"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17" name="文本占位符 7"/>
          <p:cNvSpPr>
            <a:spLocks noGrp="1"/>
          </p:cNvSpPr>
          <p:nvPr>
            <p:ph type="body" sz="quarter" idx="23" hasCustomPrompt="1"/>
          </p:nvPr>
        </p:nvSpPr>
        <p:spPr>
          <a:xfrm>
            <a:off x="6093619" y="3877918"/>
            <a:ext cx="3023155"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18" name="文本占位符 7"/>
          <p:cNvSpPr>
            <a:spLocks noGrp="1"/>
          </p:cNvSpPr>
          <p:nvPr>
            <p:ph type="body" sz="quarter" idx="24" hasCustomPrompt="1"/>
          </p:nvPr>
        </p:nvSpPr>
        <p:spPr>
          <a:xfrm>
            <a:off x="9116775" y="3841914"/>
            <a:ext cx="2351342" cy="504056"/>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endParaRPr lang="zh-CN" altLang="en-US" dirty="0"/>
          </a:p>
        </p:txBody>
      </p:sp>
      <p:sp>
        <p:nvSpPr>
          <p:cNvPr id="19" name="文本占位符 7"/>
          <p:cNvSpPr>
            <a:spLocks noGrp="1"/>
          </p:cNvSpPr>
          <p:nvPr>
            <p:ph type="body" sz="quarter" idx="25" hasCustomPrompt="1"/>
          </p:nvPr>
        </p:nvSpPr>
        <p:spPr>
          <a:xfrm>
            <a:off x="1007042" y="4345970"/>
            <a:ext cx="3119128"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20" name="文本占位符 7"/>
          <p:cNvSpPr>
            <a:spLocks noGrp="1"/>
          </p:cNvSpPr>
          <p:nvPr>
            <p:ph type="body" sz="quarter" idx="26" hasCustomPrompt="1"/>
          </p:nvPr>
        </p:nvSpPr>
        <p:spPr>
          <a:xfrm>
            <a:off x="4126170" y="4345970"/>
            <a:ext cx="1967450"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21" name="文本占位符 7"/>
          <p:cNvSpPr>
            <a:spLocks noGrp="1"/>
          </p:cNvSpPr>
          <p:nvPr>
            <p:ph type="body" sz="quarter" idx="27" hasCustomPrompt="1"/>
          </p:nvPr>
        </p:nvSpPr>
        <p:spPr>
          <a:xfrm>
            <a:off x="6093619" y="4345970"/>
            <a:ext cx="3023155"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22" name="文本占位符 7"/>
          <p:cNvSpPr>
            <a:spLocks noGrp="1"/>
          </p:cNvSpPr>
          <p:nvPr>
            <p:ph type="body" sz="quarter" idx="28" hasCustomPrompt="1"/>
          </p:nvPr>
        </p:nvSpPr>
        <p:spPr>
          <a:xfrm>
            <a:off x="9116775" y="4345970"/>
            <a:ext cx="2351342"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endParaRPr lang="zh-CN" altLang="en-US" dirty="0"/>
          </a:p>
        </p:txBody>
      </p:sp>
      <p:sp>
        <p:nvSpPr>
          <p:cNvPr id="23" name="文本占位符 7"/>
          <p:cNvSpPr>
            <a:spLocks noGrp="1"/>
          </p:cNvSpPr>
          <p:nvPr>
            <p:ph type="body" sz="quarter" idx="29" hasCustomPrompt="1"/>
          </p:nvPr>
        </p:nvSpPr>
        <p:spPr>
          <a:xfrm>
            <a:off x="1007042" y="4886030"/>
            <a:ext cx="3119128"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24" name="文本占位符 7"/>
          <p:cNvSpPr>
            <a:spLocks noGrp="1"/>
          </p:cNvSpPr>
          <p:nvPr>
            <p:ph type="body" sz="quarter" idx="30" hasCustomPrompt="1"/>
          </p:nvPr>
        </p:nvSpPr>
        <p:spPr>
          <a:xfrm>
            <a:off x="4126170" y="4886030"/>
            <a:ext cx="1967450"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25" name="文本占位符 7"/>
          <p:cNvSpPr>
            <a:spLocks noGrp="1"/>
          </p:cNvSpPr>
          <p:nvPr>
            <p:ph type="body" sz="quarter" idx="31" hasCustomPrompt="1"/>
          </p:nvPr>
        </p:nvSpPr>
        <p:spPr>
          <a:xfrm>
            <a:off x="6093619" y="4886030"/>
            <a:ext cx="3023155"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26" name="文本占位符 7"/>
          <p:cNvSpPr>
            <a:spLocks noGrp="1"/>
          </p:cNvSpPr>
          <p:nvPr>
            <p:ph type="body" sz="quarter" idx="32" hasCustomPrompt="1"/>
          </p:nvPr>
        </p:nvSpPr>
        <p:spPr>
          <a:xfrm>
            <a:off x="9116775" y="4886030"/>
            <a:ext cx="2351342"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endParaRPr lang="zh-CN" altLang="en-US" dirty="0"/>
          </a:p>
        </p:txBody>
      </p:sp>
      <p:sp>
        <p:nvSpPr>
          <p:cNvPr id="27" name="文本占位符 7"/>
          <p:cNvSpPr>
            <a:spLocks noGrp="1"/>
          </p:cNvSpPr>
          <p:nvPr>
            <p:ph type="body" sz="quarter" idx="33" hasCustomPrompt="1"/>
          </p:nvPr>
        </p:nvSpPr>
        <p:spPr>
          <a:xfrm>
            <a:off x="1007042" y="5354082"/>
            <a:ext cx="3119128"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28" name="文本占位符 7"/>
          <p:cNvSpPr>
            <a:spLocks noGrp="1"/>
          </p:cNvSpPr>
          <p:nvPr>
            <p:ph type="body" sz="quarter" idx="34" hasCustomPrompt="1"/>
          </p:nvPr>
        </p:nvSpPr>
        <p:spPr>
          <a:xfrm>
            <a:off x="4126170" y="5354082"/>
            <a:ext cx="1967450"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29" name="文本占位符 7"/>
          <p:cNvSpPr>
            <a:spLocks noGrp="1"/>
          </p:cNvSpPr>
          <p:nvPr>
            <p:ph type="body" sz="quarter" idx="35" hasCustomPrompt="1"/>
          </p:nvPr>
        </p:nvSpPr>
        <p:spPr>
          <a:xfrm>
            <a:off x="6093619" y="5354082"/>
            <a:ext cx="3023155"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30" name="文本占位符 7"/>
          <p:cNvSpPr>
            <a:spLocks noGrp="1"/>
          </p:cNvSpPr>
          <p:nvPr>
            <p:ph type="body" sz="quarter" idx="36" hasCustomPrompt="1"/>
          </p:nvPr>
        </p:nvSpPr>
        <p:spPr>
          <a:xfrm>
            <a:off x="9116775" y="5354082"/>
            <a:ext cx="2351342" cy="468052"/>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4" name="TextBox 10"/>
          <p:cNvSpPr txBox="1"/>
          <p:nvPr userDrawn="1"/>
        </p:nvSpPr>
        <p:spPr bwMode="auto">
          <a:xfrm>
            <a:off x="1594877" y="408780"/>
            <a:ext cx="1664752"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思考题</a:t>
            </a:r>
            <a:endPar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7" name="组合 6"/>
          <p:cNvGrpSpPr/>
          <p:nvPr userDrawn="1"/>
        </p:nvGrpSpPr>
        <p:grpSpPr>
          <a:xfrm>
            <a:off x="479190" y="424270"/>
            <a:ext cx="495425" cy="592462"/>
            <a:chOff x="5554662" y="2422526"/>
            <a:chExt cx="690564" cy="825500"/>
          </a:xfrm>
          <a:solidFill>
            <a:schemeClr val="bg1"/>
          </a:solidFill>
        </p:grpSpPr>
        <p:sp>
          <p:nvSpPr>
            <p:cNvPr id="8" name="Freeform 30"/>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9" name="Freeform 31"/>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0" name="Freeform 32"/>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1"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2"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3" name="Freeform 35"/>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4"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5"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6" name="Freeform 38"/>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7" name="Freeform 39"/>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8" name="Freeform 40"/>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9" name="Freeform 41"/>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0" name="Freeform 42"/>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
        <p:nvSpPr>
          <p:cNvPr id="21" name="Freeform 6"/>
          <p:cNvSpPr/>
          <p:nvPr userDrawn="1"/>
        </p:nvSpPr>
        <p:spPr bwMode="auto">
          <a:xfrm>
            <a:off x="3588303" y="296368"/>
            <a:ext cx="8603697"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1" fmla="*/ 7021 w 10000"/>
              <a:gd name="connsiteY0-2" fmla="*/ 0 h 10000"/>
              <a:gd name="connsiteX1-3" fmla="*/ 0 w 10000"/>
              <a:gd name="connsiteY1-4" fmla="*/ 0 h 10000"/>
              <a:gd name="connsiteX2-5" fmla="*/ 197 w 10000"/>
              <a:gd name="connsiteY2-6" fmla="*/ 5024 h 10000"/>
              <a:gd name="connsiteX3-7" fmla="*/ 0 w 10000"/>
              <a:gd name="connsiteY3-8" fmla="*/ 10000 h 10000"/>
              <a:gd name="connsiteX4-9" fmla="*/ 10000 w 10000"/>
              <a:gd name="connsiteY4-10" fmla="*/ 10000 h 10000"/>
              <a:gd name="connsiteX5-11" fmla="*/ 7736 w 10000"/>
              <a:gd name="connsiteY5-12" fmla="*/ 5574 h 10000"/>
              <a:gd name="connsiteX6-13" fmla="*/ 7021 w 10000"/>
              <a:gd name="connsiteY6-14" fmla="*/ 0 h 10000"/>
              <a:gd name="connsiteX0-15" fmla="*/ 7021 w 7736"/>
              <a:gd name="connsiteY0-16" fmla="*/ 0 h 10038"/>
              <a:gd name="connsiteX1-17" fmla="*/ 0 w 7736"/>
              <a:gd name="connsiteY1-18" fmla="*/ 0 h 10038"/>
              <a:gd name="connsiteX2-19" fmla="*/ 197 w 7736"/>
              <a:gd name="connsiteY2-20" fmla="*/ 5024 h 10038"/>
              <a:gd name="connsiteX3-21" fmla="*/ 0 w 7736"/>
              <a:gd name="connsiteY3-22" fmla="*/ 10000 h 10038"/>
              <a:gd name="connsiteX4-23" fmla="*/ 7017 w 7736"/>
              <a:gd name="connsiteY4-24" fmla="*/ 10038 h 10038"/>
              <a:gd name="connsiteX5-25" fmla="*/ 7736 w 7736"/>
              <a:gd name="connsiteY5-26" fmla="*/ 5574 h 10038"/>
              <a:gd name="connsiteX6-27" fmla="*/ 7021 w 7736"/>
              <a:gd name="connsiteY6-28" fmla="*/ 0 h 10038"/>
              <a:gd name="connsiteX0-29" fmla="*/ 9076 w 9316"/>
              <a:gd name="connsiteY0-30" fmla="*/ 0 h 10000"/>
              <a:gd name="connsiteX1-31" fmla="*/ 0 w 9316"/>
              <a:gd name="connsiteY1-32" fmla="*/ 0 h 10000"/>
              <a:gd name="connsiteX2-33" fmla="*/ 255 w 9316"/>
              <a:gd name="connsiteY2-34" fmla="*/ 5005 h 10000"/>
              <a:gd name="connsiteX3-35" fmla="*/ 0 w 9316"/>
              <a:gd name="connsiteY3-36" fmla="*/ 9962 h 10000"/>
              <a:gd name="connsiteX4-37" fmla="*/ 9071 w 9316"/>
              <a:gd name="connsiteY4-38" fmla="*/ 10000 h 10000"/>
              <a:gd name="connsiteX5-39" fmla="*/ 9316 w 9316"/>
              <a:gd name="connsiteY5-40" fmla="*/ 5668 h 10000"/>
              <a:gd name="connsiteX6-41" fmla="*/ 9076 w 9316"/>
              <a:gd name="connsiteY6-42" fmla="*/ 0 h 10000"/>
              <a:gd name="connsiteX0-43" fmla="*/ 9742 w 10000"/>
              <a:gd name="connsiteY0-44" fmla="*/ 0 h 10000"/>
              <a:gd name="connsiteX1-45" fmla="*/ 0 w 10000"/>
              <a:gd name="connsiteY1-46" fmla="*/ 0 h 10000"/>
              <a:gd name="connsiteX2-47" fmla="*/ 274 w 10000"/>
              <a:gd name="connsiteY2-48" fmla="*/ 5005 h 10000"/>
              <a:gd name="connsiteX3-49" fmla="*/ 0 w 10000"/>
              <a:gd name="connsiteY3-50" fmla="*/ 9962 h 10000"/>
              <a:gd name="connsiteX4-51" fmla="*/ 9737 w 10000"/>
              <a:gd name="connsiteY4-52" fmla="*/ 10000 h 10000"/>
              <a:gd name="connsiteX5-53" fmla="*/ 10000 w 10000"/>
              <a:gd name="connsiteY5-54" fmla="*/ 5668 h 10000"/>
              <a:gd name="connsiteX6-55" fmla="*/ 9742 w 10000"/>
              <a:gd name="connsiteY6-56" fmla="*/ 0 h 10000"/>
              <a:gd name="connsiteX0-57" fmla="*/ 9742 w 9877"/>
              <a:gd name="connsiteY0-58" fmla="*/ 0 h 10000"/>
              <a:gd name="connsiteX1-59" fmla="*/ 0 w 9877"/>
              <a:gd name="connsiteY1-60" fmla="*/ 0 h 10000"/>
              <a:gd name="connsiteX2-61" fmla="*/ 274 w 9877"/>
              <a:gd name="connsiteY2-62" fmla="*/ 5005 h 10000"/>
              <a:gd name="connsiteX3-63" fmla="*/ 0 w 9877"/>
              <a:gd name="connsiteY3-64" fmla="*/ 9962 h 10000"/>
              <a:gd name="connsiteX4-65" fmla="*/ 9737 w 9877"/>
              <a:gd name="connsiteY4-66" fmla="*/ 10000 h 10000"/>
              <a:gd name="connsiteX5-67" fmla="*/ 9738 w 9877"/>
              <a:gd name="connsiteY5-68" fmla="*/ 5783 h 10000"/>
              <a:gd name="connsiteX6-69" fmla="*/ 9742 w 9877"/>
              <a:gd name="connsiteY6-70" fmla="*/ 0 h 10000"/>
              <a:gd name="connsiteX0-71" fmla="*/ 9863 w 9991"/>
              <a:gd name="connsiteY0-72" fmla="*/ 0 h 10000"/>
              <a:gd name="connsiteX1-73" fmla="*/ 0 w 9991"/>
              <a:gd name="connsiteY1-74" fmla="*/ 0 h 10000"/>
              <a:gd name="connsiteX2-75" fmla="*/ 277 w 9991"/>
              <a:gd name="connsiteY2-76" fmla="*/ 5005 h 10000"/>
              <a:gd name="connsiteX3-77" fmla="*/ 0 w 9991"/>
              <a:gd name="connsiteY3-78" fmla="*/ 9962 h 10000"/>
              <a:gd name="connsiteX4-79" fmla="*/ 9858 w 9991"/>
              <a:gd name="connsiteY4-80" fmla="*/ 10000 h 10000"/>
              <a:gd name="connsiteX5-81" fmla="*/ 9817 w 9991"/>
              <a:gd name="connsiteY5-82" fmla="*/ 5783 h 10000"/>
              <a:gd name="connsiteX6-83" fmla="*/ 9863 w 9991"/>
              <a:gd name="connsiteY6-84" fmla="*/ 0 h 10000"/>
              <a:gd name="connsiteX0-85" fmla="*/ 9872 w 10014"/>
              <a:gd name="connsiteY0-86" fmla="*/ 0 h 10000"/>
              <a:gd name="connsiteX1-87" fmla="*/ 0 w 10014"/>
              <a:gd name="connsiteY1-88" fmla="*/ 0 h 10000"/>
              <a:gd name="connsiteX2-89" fmla="*/ 277 w 10014"/>
              <a:gd name="connsiteY2-90" fmla="*/ 5005 h 10000"/>
              <a:gd name="connsiteX3-91" fmla="*/ 0 w 10014"/>
              <a:gd name="connsiteY3-92" fmla="*/ 9962 h 10000"/>
              <a:gd name="connsiteX4-93" fmla="*/ 9867 w 10014"/>
              <a:gd name="connsiteY4-94" fmla="*/ 10000 h 10000"/>
              <a:gd name="connsiteX5-95" fmla="*/ 9890 w 10014"/>
              <a:gd name="connsiteY5-96" fmla="*/ 5745 h 10000"/>
              <a:gd name="connsiteX6-97" fmla="*/ 9872 w 10014"/>
              <a:gd name="connsiteY6-98" fmla="*/ 0 h 10000"/>
              <a:gd name="connsiteX0-99" fmla="*/ 9872 w 10030"/>
              <a:gd name="connsiteY0-100" fmla="*/ 0 h 10000"/>
              <a:gd name="connsiteX1-101" fmla="*/ 0 w 10030"/>
              <a:gd name="connsiteY1-102" fmla="*/ 0 h 10000"/>
              <a:gd name="connsiteX2-103" fmla="*/ 277 w 10030"/>
              <a:gd name="connsiteY2-104" fmla="*/ 5005 h 10000"/>
              <a:gd name="connsiteX3-105" fmla="*/ 0 w 10030"/>
              <a:gd name="connsiteY3-106" fmla="*/ 9962 h 10000"/>
              <a:gd name="connsiteX4-107" fmla="*/ 9867 w 10030"/>
              <a:gd name="connsiteY4-108" fmla="*/ 10000 h 10000"/>
              <a:gd name="connsiteX5-109" fmla="*/ 9890 w 10030"/>
              <a:gd name="connsiteY5-110" fmla="*/ 5745 h 10000"/>
              <a:gd name="connsiteX6-111" fmla="*/ 9872 w 10030"/>
              <a:gd name="connsiteY6-112" fmla="*/ 0 h 10000"/>
              <a:gd name="connsiteX0-113" fmla="*/ 9872 w 9921"/>
              <a:gd name="connsiteY0-114" fmla="*/ 0 h 10000"/>
              <a:gd name="connsiteX1-115" fmla="*/ 0 w 9921"/>
              <a:gd name="connsiteY1-116" fmla="*/ 0 h 10000"/>
              <a:gd name="connsiteX2-117" fmla="*/ 277 w 9921"/>
              <a:gd name="connsiteY2-118" fmla="*/ 5005 h 10000"/>
              <a:gd name="connsiteX3-119" fmla="*/ 0 w 9921"/>
              <a:gd name="connsiteY3-120" fmla="*/ 9962 h 10000"/>
              <a:gd name="connsiteX4-121" fmla="*/ 9867 w 9921"/>
              <a:gd name="connsiteY4-122" fmla="*/ 10000 h 10000"/>
              <a:gd name="connsiteX5-123" fmla="*/ 9890 w 9921"/>
              <a:gd name="connsiteY5-124" fmla="*/ 5745 h 10000"/>
              <a:gd name="connsiteX6-125" fmla="*/ 9872 w 9921"/>
              <a:gd name="connsiteY6-126" fmla="*/ 0 h 10000"/>
              <a:gd name="connsiteX0-127" fmla="*/ 9951 w 9974"/>
              <a:gd name="connsiteY0-128" fmla="*/ 0 h 10000"/>
              <a:gd name="connsiteX1-129" fmla="*/ 0 w 9974"/>
              <a:gd name="connsiteY1-130" fmla="*/ 0 h 10000"/>
              <a:gd name="connsiteX2-131" fmla="*/ 279 w 9974"/>
              <a:gd name="connsiteY2-132" fmla="*/ 5005 h 10000"/>
              <a:gd name="connsiteX3-133" fmla="*/ 0 w 9974"/>
              <a:gd name="connsiteY3-134" fmla="*/ 9962 h 10000"/>
              <a:gd name="connsiteX4-135" fmla="*/ 9946 w 9974"/>
              <a:gd name="connsiteY4-136" fmla="*/ 10000 h 10000"/>
              <a:gd name="connsiteX5-137" fmla="*/ 9969 w 9974"/>
              <a:gd name="connsiteY5-138" fmla="*/ 5745 h 10000"/>
              <a:gd name="connsiteX6-139" fmla="*/ 9951 w 9974"/>
              <a:gd name="connsiteY6-140" fmla="*/ 0 h 10000"/>
              <a:gd name="connsiteX0-141" fmla="*/ 9977 w 10001"/>
              <a:gd name="connsiteY0-142" fmla="*/ 0 h 10000"/>
              <a:gd name="connsiteX1-143" fmla="*/ 0 w 10001"/>
              <a:gd name="connsiteY1-144" fmla="*/ 0 h 10000"/>
              <a:gd name="connsiteX2-145" fmla="*/ 280 w 10001"/>
              <a:gd name="connsiteY2-146" fmla="*/ 5005 h 10000"/>
              <a:gd name="connsiteX3-147" fmla="*/ 0 w 10001"/>
              <a:gd name="connsiteY3-148" fmla="*/ 9962 h 10000"/>
              <a:gd name="connsiteX4-149" fmla="*/ 9972 w 10001"/>
              <a:gd name="connsiteY4-150" fmla="*/ 10000 h 10000"/>
              <a:gd name="connsiteX5-151" fmla="*/ 9995 w 10001"/>
              <a:gd name="connsiteY5-152" fmla="*/ 5745 h 10000"/>
              <a:gd name="connsiteX6-153" fmla="*/ 9977 w 10001"/>
              <a:gd name="connsiteY6-154" fmla="*/ 0 h 10000"/>
              <a:gd name="connsiteX0-155" fmla="*/ 9977 w 10001"/>
              <a:gd name="connsiteY0-156" fmla="*/ 0 h 10000"/>
              <a:gd name="connsiteX1-157" fmla="*/ 0 w 10001"/>
              <a:gd name="connsiteY1-158" fmla="*/ 0 h 10000"/>
              <a:gd name="connsiteX2-159" fmla="*/ 280 w 10001"/>
              <a:gd name="connsiteY2-160" fmla="*/ 5005 h 10000"/>
              <a:gd name="connsiteX3-161" fmla="*/ 0 w 10001"/>
              <a:gd name="connsiteY3-162" fmla="*/ 9962 h 10000"/>
              <a:gd name="connsiteX4-163" fmla="*/ 9972 w 10001"/>
              <a:gd name="connsiteY4-164" fmla="*/ 10000 h 10000"/>
              <a:gd name="connsiteX5-165" fmla="*/ 9995 w 10001"/>
              <a:gd name="connsiteY5-166" fmla="*/ 5745 h 10000"/>
              <a:gd name="connsiteX6-167" fmla="*/ 9977 w 10001"/>
              <a:gd name="connsiteY6-168" fmla="*/ 0 h 10000"/>
              <a:gd name="connsiteX0-169" fmla="*/ 9977 w 10001"/>
              <a:gd name="connsiteY0-170" fmla="*/ 0 h 10000"/>
              <a:gd name="connsiteX1-171" fmla="*/ 0 w 10001"/>
              <a:gd name="connsiteY1-172" fmla="*/ 0 h 10000"/>
              <a:gd name="connsiteX2-173" fmla="*/ 280 w 10001"/>
              <a:gd name="connsiteY2-174" fmla="*/ 5005 h 10000"/>
              <a:gd name="connsiteX3-175" fmla="*/ 0 w 10001"/>
              <a:gd name="connsiteY3-176" fmla="*/ 9962 h 10000"/>
              <a:gd name="connsiteX4-177" fmla="*/ 9972 w 10001"/>
              <a:gd name="connsiteY4-178" fmla="*/ 10000 h 10000"/>
              <a:gd name="connsiteX5-179" fmla="*/ 9995 w 10001"/>
              <a:gd name="connsiteY5-180" fmla="*/ 5745 h 10000"/>
              <a:gd name="connsiteX6-181" fmla="*/ 9977 w 10001"/>
              <a:gd name="connsiteY6-182" fmla="*/ 0 h 10000"/>
              <a:gd name="connsiteX0-183" fmla="*/ 9977 w 9995"/>
              <a:gd name="connsiteY0-184" fmla="*/ 0 h 10000"/>
              <a:gd name="connsiteX1-185" fmla="*/ 0 w 9995"/>
              <a:gd name="connsiteY1-186" fmla="*/ 0 h 10000"/>
              <a:gd name="connsiteX2-187" fmla="*/ 280 w 9995"/>
              <a:gd name="connsiteY2-188" fmla="*/ 5005 h 10000"/>
              <a:gd name="connsiteX3-189" fmla="*/ 0 w 9995"/>
              <a:gd name="connsiteY3-190" fmla="*/ 9962 h 10000"/>
              <a:gd name="connsiteX4-191" fmla="*/ 9972 w 9995"/>
              <a:gd name="connsiteY4-192" fmla="*/ 10000 h 10000"/>
              <a:gd name="connsiteX5-193" fmla="*/ 9995 w 9995"/>
              <a:gd name="connsiteY5-194" fmla="*/ 5745 h 10000"/>
              <a:gd name="connsiteX6-195" fmla="*/ 9977 w 9995"/>
              <a:gd name="connsiteY6-196" fmla="*/ 0 h 10000"/>
              <a:gd name="connsiteX0-197" fmla="*/ 9999 w 10000"/>
              <a:gd name="connsiteY0-198" fmla="*/ 0 h 10000"/>
              <a:gd name="connsiteX1-199" fmla="*/ 0 w 10000"/>
              <a:gd name="connsiteY1-200" fmla="*/ 0 h 10000"/>
              <a:gd name="connsiteX2-201" fmla="*/ 280 w 10000"/>
              <a:gd name="connsiteY2-202" fmla="*/ 5005 h 10000"/>
              <a:gd name="connsiteX3-203" fmla="*/ 0 w 10000"/>
              <a:gd name="connsiteY3-204" fmla="*/ 9962 h 10000"/>
              <a:gd name="connsiteX4-205" fmla="*/ 9977 w 10000"/>
              <a:gd name="connsiteY4-206" fmla="*/ 10000 h 10000"/>
              <a:gd name="connsiteX5-207" fmla="*/ 10000 w 10000"/>
              <a:gd name="connsiteY5-208" fmla="*/ 5745 h 10000"/>
              <a:gd name="connsiteX6-209" fmla="*/ 9999 w 10000"/>
              <a:gd name="connsiteY6-210" fmla="*/ 0 h 10000"/>
              <a:gd name="connsiteX0-211" fmla="*/ 9999 w 10004"/>
              <a:gd name="connsiteY0-212" fmla="*/ 0 h 10000"/>
              <a:gd name="connsiteX1-213" fmla="*/ 0 w 10004"/>
              <a:gd name="connsiteY1-214" fmla="*/ 0 h 10000"/>
              <a:gd name="connsiteX2-215" fmla="*/ 280 w 10004"/>
              <a:gd name="connsiteY2-216" fmla="*/ 5005 h 10000"/>
              <a:gd name="connsiteX3-217" fmla="*/ 0 w 10004"/>
              <a:gd name="connsiteY3-218" fmla="*/ 9962 h 10000"/>
              <a:gd name="connsiteX4-219" fmla="*/ 10000 w 10004"/>
              <a:gd name="connsiteY4-220" fmla="*/ 10000 h 10000"/>
              <a:gd name="connsiteX5-221" fmla="*/ 10000 w 10004"/>
              <a:gd name="connsiteY5-222" fmla="*/ 5745 h 10000"/>
              <a:gd name="connsiteX6-223" fmla="*/ 9999 w 10004"/>
              <a:gd name="connsiteY6-224" fmla="*/ 0 h 10000"/>
              <a:gd name="connsiteX0-225" fmla="*/ 9999 w 10000"/>
              <a:gd name="connsiteY0-226" fmla="*/ 0 h 10000"/>
              <a:gd name="connsiteX1-227" fmla="*/ 0 w 10000"/>
              <a:gd name="connsiteY1-228" fmla="*/ 0 h 10000"/>
              <a:gd name="connsiteX2-229" fmla="*/ 280 w 10000"/>
              <a:gd name="connsiteY2-230" fmla="*/ 5005 h 10000"/>
              <a:gd name="connsiteX3-231" fmla="*/ 0 w 10000"/>
              <a:gd name="connsiteY3-232" fmla="*/ 9962 h 10000"/>
              <a:gd name="connsiteX4-233" fmla="*/ 10000 w 10000"/>
              <a:gd name="connsiteY4-234" fmla="*/ 10000 h 10000"/>
              <a:gd name="connsiteX5-235" fmla="*/ 10000 w 10000"/>
              <a:gd name="connsiteY5-236" fmla="*/ 5745 h 10000"/>
              <a:gd name="connsiteX6-237" fmla="*/ 9999 w 10000"/>
              <a:gd name="connsiteY6-238" fmla="*/ 0 h 10000"/>
              <a:gd name="connsiteX0-239" fmla="*/ 14796 w 14796"/>
              <a:gd name="connsiteY0-240" fmla="*/ 0 h 10000"/>
              <a:gd name="connsiteX1-241" fmla="*/ 0 w 14796"/>
              <a:gd name="connsiteY1-242" fmla="*/ 0 h 10000"/>
              <a:gd name="connsiteX2-243" fmla="*/ 280 w 14796"/>
              <a:gd name="connsiteY2-244" fmla="*/ 5005 h 10000"/>
              <a:gd name="connsiteX3-245" fmla="*/ 0 w 14796"/>
              <a:gd name="connsiteY3-246" fmla="*/ 9962 h 10000"/>
              <a:gd name="connsiteX4-247" fmla="*/ 10000 w 14796"/>
              <a:gd name="connsiteY4-248" fmla="*/ 10000 h 10000"/>
              <a:gd name="connsiteX5-249" fmla="*/ 10000 w 14796"/>
              <a:gd name="connsiteY5-250" fmla="*/ 5745 h 10000"/>
              <a:gd name="connsiteX6-251" fmla="*/ 14796 w 14796"/>
              <a:gd name="connsiteY6-252" fmla="*/ 0 h 10000"/>
              <a:gd name="connsiteX0-253" fmla="*/ 14796 w 14796"/>
              <a:gd name="connsiteY0-254" fmla="*/ 0 h 9968"/>
              <a:gd name="connsiteX1-255" fmla="*/ 0 w 14796"/>
              <a:gd name="connsiteY1-256" fmla="*/ 0 h 9968"/>
              <a:gd name="connsiteX2-257" fmla="*/ 280 w 14796"/>
              <a:gd name="connsiteY2-258" fmla="*/ 5005 h 9968"/>
              <a:gd name="connsiteX3-259" fmla="*/ 0 w 14796"/>
              <a:gd name="connsiteY3-260" fmla="*/ 9962 h 9968"/>
              <a:gd name="connsiteX4-261" fmla="*/ 14788 w 14796"/>
              <a:gd name="connsiteY4-262" fmla="*/ 9968 h 9968"/>
              <a:gd name="connsiteX5-263" fmla="*/ 10000 w 14796"/>
              <a:gd name="connsiteY5-264" fmla="*/ 5745 h 9968"/>
              <a:gd name="connsiteX6-265" fmla="*/ 14796 w 14796"/>
              <a:gd name="connsiteY6-266" fmla="*/ 0 h 9968"/>
              <a:gd name="connsiteX0-267" fmla="*/ 10000 w 10000"/>
              <a:gd name="connsiteY0-268" fmla="*/ 0 h 10000"/>
              <a:gd name="connsiteX1-269" fmla="*/ 0 w 10000"/>
              <a:gd name="connsiteY1-270" fmla="*/ 0 h 10000"/>
              <a:gd name="connsiteX2-271" fmla="*/ 189 w 10000"/>
              <a:gd name="connsiteY2-272" fmla="*/ 5021 h 10000"/>
              <a:gd name="connsiteX3-273" fmla="*/ 0 w 10000"/>
              <a:gd name="connsiteY3-274" fmla="*/ 9994 h 10000"/>
              <a:gd name="connsiteX4-275" fmla="*/ 9995 w 10000"/>
              <a:gd name="connsiteY4-276" fmla="*/ 10000 h 10000"/>
              <a:gd name="connsiteX5-277" fmla="*/ 9998 w 10000"/>
              <a:gd name="connsiteY5-278" fmla="*/ 6152 h 10000"/>
              <a:gd name="connsiteX6-279" fmla="*/ 10000 w 10000"/>
              <a:gd name="connsiteY6-280"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22" name="Freeform 11"/>
          <p:cNvSpPr/>
          <p:nvPr userDrawn="1"/>
        </p:nvSpPr>
        <p:spPr bwMode="auto">
          <a:xfrm>
            <a:off x="3482973" y="296368"/>
            <a:ext cx="223610"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23" name="文本占位符 6"/>
          <p:cNvSpPr>
            <a:spLocks noGrp="1"/>
          </p:cNvSpPr>
          <p:nvPr>
            <p:ph type="body" sz="quarter" idx="11" hasCustomPrompt="1"/>
          </p:nvPr>
        </p:nvSpPr>
        <p:spPr>
          <a:xfrm>
            <a:off x="451191" y="1247555"/>
            <a:ext cx="11307600" cy="4680000"/>
          </a:xfrm>
          <a:prstGeom prst="rect">
            <a:avLst/>
          </a:prstGeom>
        </p:spPr>
        <p:txBody>
          <a:bodyPr/>
          <a:lstStyle>
            <a:lvl1pPr marL="457200" marR="0" indent="-457200" algn="just" defTabSz="801370" rtl="0" eaLnBrk="1" fontAlgn="ctr" latinLnBrk="0" hangingPunct="1">
              <a:lnSpc>
                <a:spcPct val="140000"/>
              </a:lnSpc>
              <a:spcBef>
                <a:spcPct val="30000"/>
              </a:spcBef>
              <a:spcAft>
                <a:spcPct val="0"/>
              </a:spcAft>
              <a:buClr>
                <a:schemeClr val="tx1"/>
              </a:buClr>
              <a:buSzPct val="100000"/>
              <a:buFont typeface="+mj-lt"/>
              <a:buAutoNum type="arabicPeriod"/>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401320" indent="0" algn="just">
              <a:buSzPct val="100000"/>
              <a:buFont typeface="+mj-lt"/>
              <a:buNone/>
              <a:defRPr sz="1800" baseline="0">
                <a:latin typeface="Huawei Sans" panose="020C0503030203020204" pitchFamily="34" charset="0"/>
              </a:defRPr>
            </a:lvl2pPr>
            <a:lvl3pPr>
              <a:defRPr/>
            </a:lvl3pPr>
            <a:lvl5pPr>
              <a:buNone/>
              <a:defRPr/>
            </a:lvl5pPr>
          </a:lstStyle>
          <a:p>
            <a:r>
              <a:rPr lang="zh-CN" altLang="en-US" dirty="0" smtClean="0"/>
              <a:t>此版式用于思考题</a:t>
            </a:r>
            <a:r>
              <a:rPr lang="en-US" altLang="zh-CN" dirty="0" smtClean="0"/>
              <a:t>-201501</a:t>
            </a:r>
            <a:r>
              <a:rPr lang="zh-CN" altLang="en-US" dirty="0" smtClean="0"/>
              <a:t>具体格式（序号格式需以模板展示）</a:t>
            </a:r>
            <a:endParaRPr lang="en-US" altLang="zh-CN" dirty="0" smtClean="0"/>
          </a:p>
          <a:p>
            <a:pPr lvl="1"/>
            <a:endParaRPr lang="en-US" altLang="zh-CN"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4" name="TextBox 10"/>
          <p:cNvSpPr txBox="1"/>
          <p:nvPr userDrawn="1"/>
        </p:nvSpPr>
        <p:spPr bwMode="auto">
          <a:xfrm>
            <a:off x="1594877" y="408780"/>
            <a:ext cx="2015437"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本节小结</a:t>
            </a:r>
            <a:endPar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7" name="组合 6"/>
          <p:cNvGrpSpPr/>
          <p:nvPr userDrawn="1"/>
        </p:nvGrpSpPr>
        <p:grpSpPr>
          <a:xfrm>
            <a:off x="515179" y="490849"/>
            <a:ext cx="470510" cy="475421"/>
            <a:chOff x="5540375" y="2868613"/>
            <a:chExt cx="1106488" cy="1117600"/>
          </a:xfrm>
          <a:solidFill>
            <a:schemeClr val="bg1"/>
          </a:solidFill>
        </p:grpSpPr>
        <p:sp>
          <p:nvSpPr>
            <p:cNvPr id="8" name="Freeform 6"/>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9" name="Freeform 7"/>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
        <p:nvSpPr>
          <p:cNvPr id="10" name="内容占位符 6"/>
          <p:cNvSpPr>
            <a:spLocks noGrp="1"/>
          </p:cNvSpPr>
          <p:nvPr>
            <p:ph sz="quarter" idx="10" hasCustomPrompt="1"/>
          </p:nvPr>
        </p:nvSpPr>
        <p:spPr>
          <a:xfrm>
            <a:off x="445283" y="1247555"/>
            <a:ext cx="11307600" cy="468000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smtClean="0"/>
              <a:t>此版式用于每一节的小结</a:t>
            </a:r>
            <a:endParaRPr lang="zh-CN" altLang="en-US" dirty="0" smtClean="0"/>
          </a:p>
          <a:p>
            <a:pPr lvl="1"/>
            <a:r>
              <a:rPr lang="zh-CN" altLang="en-US" dirty="0" smtClean="0"/>
              <a:t>第二</a:t>
            </a:r>
            <a:r>
              <a:rPr lang="zh-CN" altLang="en-US" dirty="0"/>
              <a:t>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3" name="TextBox 10"/>
          <p:cNvSpPr txBox="1"/>
          <p:nvPr userDrawn="1"/>
        </p:nvSpPr>
        <p:spPr bwMode="auto">
          <a:xfrm>
            <a:off x="1594877" y="408780"/>
            <a:ext cx="2015437"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本章总结</a:t>
            </a:r>
            <a:endPar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5"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6" name="组合 5"/>
          <p:cNvGrpSpPr/>
          <p:nvPr userDrawn="1"/>
        </p:nvGrpSpPr>
        <p:grpSpPr>
          <a:xfrm>
            <a:off x="515179" y="490849"/>
            <a:ext cx="470510" cy="475421"/>
            <a:chOff x="5540375" y="2868613"/>
            <a:chExt cx="1106488" cy="1117600"/>
          </a:xfrm>
          <a:solidFill>
            <a:schemeClr val="bg1"/>
          </a:solidFill>
        </p:grpSpPr>
        <p:sp>
          <p:nvSpPr>
            <p:cNvPr id="7" name="Freeform 6"/>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8" name="Freeform 7"/>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
        <p:nvSpPr>
          <p:cNvPr id="10" name="内容占位符 6"/>
          <p:cNvSpPr>
            <a:spLocks noGrp="1"/>
          </p:cNvSpPr>
          <p:nvPr>
            <p:ph sz="quarter" idx="10"/>
          </p:nvPr>
        </p:nvSpPr>
        <p:spPr>
          <a:xfrm>
            <a:off x="445283" y="1247555"/>
            <a:ext cx="11307600" cy="468000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445283" y="1247555"/>
            <a:ext cx="11307600" cy="468000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zh-CN" altLang="en-US" dirty="0"/>
              <a:t>此版式用于提供给学员更多学习信息。</a:t>
            </a:r>
            <a:endParaRPr lang="zh-CN" altLang="en-US" dirty="0"/>
          </a:p>
        </p:txBody>
      </p:sp>
      <p:sp>
        <p:nvSpPr>
          <p:cNvPr id="4" name="TextBox 10"/>
          <p:cNvSpPr txBox="1"/>
          <p:nvPr userDrawn="1"/>
        </p:nvSpPr>
        <p:spPr bwMode="auto">
          <a:xfrm>
            <a:off x="1594877" y="408780"/>
            <a:ext cx="5038592"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更多信息</a:t>
            </a:r>
            <a:endPar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7" name="组合 6"/>
          <p:cNvGrpSpPr/>
          <p:nvPr userDrawn="1"/>
        </p:nvGrpSpPr>
        <p:grpSpPr>
          <a:xfrm>
            <a:off x="479189" y="480269"/>
            <a:ext cx="496387" cy="496581"/>
            <a:chOff x="4485904" y="3429000"/>
            <a:chExt cx="2003425" cy="2003425"/>
          </a:xfrm>
          <a:solidFill>
            <a:schemeClr val="bg1"/>
          </a:solidFill>
        </p:grpSpPr>
        <p:sp>
          <p:nvSpPr>
            <p:cNvPr id="8"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9" name="Freeform 7"/>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0" name="Freeform 8"/>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1" name="Freeform 9"/>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445283" y="1247555"/>
            <a:ext cx="11307600" cy="468000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sp>
        <p:nvSpPr>
          <p:cNvPr id="4" name="TextBox 10"/>
          <p:cNvSpPr txBox="1"/>
          <p:nvPr userDrawn="1"/>
        </p:nvSpPr>
        <p:spPr bwMode="auto">
          <a:xfrm>
            <a:off x="1594877" y="408780"/>
            <a:ext cx="5038592"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学习推荐</a:t>
            </a:r>
            <a:endPar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7" name="组合 6"/>
          <p:cNvGrpSpPr/>
          <p:nvPr userDrawn="1"/>
        </p:nvGrpSpPr>
        <p:grpSpPr>
          <a:xfrm>
            <a:off x="515179" y="456929"/>
            <a:ext cx="461783" cy="485190"/>
            <a:chOff x="-779463" y="1835151"/>
            <a:chExt cx="1136650" cy="1193799"/>
          </a:xfrm>
          <a:solidFill>
            <a:schemeClr val="bg1"/>
          </a:solidFill>
        </p:grpSpPr>
        <p:sp>
          <p:nvSpPr>
            <p:cNvPr id="8" name="Freeform 6"/>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9"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0" name="Freeform 8"/>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1"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2"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3"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srcRect t="17896" b="10658"/>
          <a:stretch>
            <a:fillRect/>
          </a:stretch>
        </p:blipFill>
        <p:spPr bwMode="auto">
          <a:xfrm>
            <a:off x="1549" y="0"/>
            <a:ext cx="12188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2380" y="0"/>
            <a:ext cx="12187239"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marL="0" marR="0" indent="0" algn="l" defTabSz="913765" rtl="0" eaLnBrk="1" fontAlgn="ctr" latinLnBrk="0" hangingPunct="1">
              <a:lnSpc>
                <a:spcPct val="100000"/>
              </a:lnSpc>
              <a:spcBef>
                <a:spcPct val="0"/>
              </a:spcBef>
              <a:spcAft>
                <a:spcPct val="0"/>
              </a:spcAft>
              <a:buClrTx/>
              <a:buSzTx/>
              <a:buFontTx/>
              <a:buNone/>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148952" y="2637135"/>
            <a:ext cx="3894096" cy="1598831"/>
            <a:chOff x="4302972" y="2345035"/>
            <a:chExt cx="3895617" cy="1598831"/>
          </a:xfrm>
        </p:grpSpPr>
        <p:sp>
          <p:nvSpPr>
            <p:cNvPr id="14" name="矩形 13"/>
            <p:cNvSpPr/>
            <p:nvPr userDrawn="1"/>
          </p:nvSpPr>
          <p:spPr>
            <a:xfrm>
              <a:off x="5357748" y="2345035"/>
              <a:ext cx="1786065" cy="923330"/>
            </a:xfrm>
            <a:prstGeom prst="rect">
              <a:avLst/>
            </a:prstGeom>
            <a:noFill/>
          </p:spPr>
          <p:txBody>
            <a:bodyPr wrap="none" lIns="91440" tIns="45720" rIns="91440" bIns="45720">
              <a:spAutoFit/>
            </a:bodyPr>
            <a:lstStyle/>
            <a:p>
              <a:pPr algn="ctr" fontAlgn="ctr"/>
              <a:r>
                <a:rPr lang="zh-CN" altLang="en-US" sz="5400"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谢 谢</a:t>
              </a:r>
              <a:endParaRPr lang="en-US" altLang="zh-CN" sz="5400"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endParaRPr>
            </a:p>
          </p:txBody>
        </p:sp>
        <p:sp>
          <p:nvSpPr>
            <p:cNvPr id="15" name="矩形 14"/>
            <p:cNvSpPr/>
            <p:nvPr userDrawn="1"/>
          </p:nvSpPr>
          <p:spPr>
            <a:xfrm>
              <a:off x="4302972" y="3297535"/>
              <a:ext cx="3895617" cy="646331"/>
            </a:xfrm>
            <a:prstGeom prst="rect">
              <a:avLst/>
            </a:prstGeom>
            <a:noFill/>
          </p:spPr>
          <p:txBody>
            <a:bodyPr wrap="none" lIns="91440" tIns="45720" rIns="91440" bIns="45720">
              <a:spAutoFit/>
            </a:bodyPr>
            <a:lstStyle/>
            <a:p>
              <a:pPr algn="ctr" fontAlgn="ctr"/>
              <a:r>
                <a:rPr lang="en-US" altLang="zh-CN" sz="3600"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www.huawei.com</a:t>
              </a:r>
              <a:endParaRPr lang="zh-CN" altLang="en-US" sz="3600" b="0" cap="none" spc="0" baseline="0" dirty="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endParaRPr>
            </a:p>
          </p:txBody>
        </p:sp>
      </p:gr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灯片编号占位符 2"/>
          <p:cNvSpPr>
            <a:spLocks noGrp="1"/>
          </p:cNvSpPr>
          <p:nvPr>
            <p:ph type="sldNum" sz="quarter" idx="10"/>
          </p:nvPr>
        </p:nvSpPr>
        <p:spPr>
          <a:xfrm>
            <a:off x="8128000" y="6524627"/>
            <a:ext cx="2025651" cy="333375"/>
          </a:xfrm>
          <a:prstGeom prst="rect">
            <a:avLst/>
          </a:prstGeom>
        </p:spPr>
        <p:txBody>
          <a:bodyPr/>
          <a:lstStyle>
            <a:lvl1pPr>
              <a:defRPr/>
            </a:lvl1pPr>
          </a:lstStyle>
          <a:p>
            <a:r>
              <a:rPr lang="en-US" altLang="zh-CN"/>
              <a:t>Page</a:t>
            </a:r>
            <a:fld id="{09F8CA13-6817-4D26-B6E5-2EECD94D1A30}" type="slidenum">
              <a:rPr lang="en-US" altLang="zh-CN"/>
            </a:fld>
            <a:endParaRPr lang="en-US" altLang="zh-CN"/>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a:xfrm>
            <a:off x="8128000" y="6524627"/>
            <a:ext cx="2025651" cy="333375"/>
          </a:xfrm>
          <a:prstGeom prst="rect">
            <a:avLst/>
          </a:prstGeom>
        </p:spPr>
        <p:txBody>
          <a:bodyPr/>
          <a:lstStyle>
            <a:lvl1pPr>
              <a:defRPr/>
            </a:lvl1pPr>
          </a:lstStyle>
          <a:p>
            <a:r>
              <a:rPr lang="en-US" altLang="zh-CN"/>
              <a:t>Page</a:t>
            </a:r>
            <a:fld id="{B77D227A-1AE4-4BCD-9973-754D0181BA73}" type="slidenum">
              <a:rPr lang="en-US" altLang="zh-CN"/>
            </a:fld>
            <a:endParaRPr lang="en-US" altLang="zh-CN"/>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总标题">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542"/>
          <a:stretch>
            <a:fillRect/>
          </a:stretch>
        </p:blipFill>
        <p:spPr bwMode="auto">
          <a:xfrm>
            <a:off x="0" y="42"/>
            <a:ext cx="12187239" cy="68579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1"/>
          <p:cNvSpPr>
            <a:spLocks noGrp="1" noChangeArrowheads="1"/>
          </p:cNvSpPr>
          <p:nvPr>
            <p:ph type="ctrTitle" sz="quarter"/>
          </p:nvPr>
        </p:nvSpPr>
        <p:spPr>
          <a:xfrm>
            <a:off x="1030893" y="4957156"/>
            <a:ext cx="10437489" cy="831600"/>
          </a:xfrm>
          <a:prstGeom prst="rect">
            <a:avLst/>
          </a:prstGeom>
          <a:ln algn="ctr"/>
        </p:spPr>
        <p:txBody>
          <a:bodyPr lIns="87802" tIns="43901" rIns="87802" bIns="43901"/>
          <a:lstStyle>
            <a:lvl1pPr algn="l" defTabSz="800735" rtl="0" eaLnBrk="0" fontAlgn="ctr" hangingPunct="0">
              <a:spcBef>
                <a:spcPct val="0"/>
              </a:spcBef>
              <a:spcAft>
                <a:spcPct val="0"/>
              </a:spcAft>
              <a:defRPr lang="zh-CN" altLang="en-US" sz="4300" b="1" kern="1200" baseline="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r>
              <a:rPr lang="zh-CN" altLang="en-US" dirty="0"/>
              <a:t>单击此处编辑母版标题样式</a:t>
            </a:r>
            <a:endParaRPr lang="zh-CN" altLang="en-US" dirty="0"/>
          </a:p>
        </p:txBody>
      </p:sp>
      <p:sp>
        <p:nvSpPr>
          <p:cNvPr id="10" name="文本占位符 29"/>
          <p:cNvSpPr>
            <a:spLocks noGrp="1"/>
          </p:cNvSpPr>
          <p:nvPr>
            <p:ph type="body" sz="quarter" idx="10"/>
          </p:nvPr>
        </p:nvSpPr>
        <p:spPr>
          <a:xfrm>
            <a:off x="1030892" y="5816120"/>
            <a:ext cx="6909301" cy="493200"/>
          </a:xfrm>
          <a:prstGeom prst="rect">
            <a:avLst/>
          </a:prstGeom>
        </p:spPr>
        <p:txBody>
          <a:bodyPr/>
          <a:lstStyle>
            <a:lvl1pPr marL="0" indent="0" algn="l" defTabSz="800735" rtl="0" eaLnBrk="0" fontAlgn="ctr" hangingPunct="0">
              <a:spcBef>
                <a:spcPct val="0"/>
              </a:spcBef>
              <a:spcAft>
                <a:spcPct val="0"/>
              </a:spcAft>
              <a:buNone/>
              <a:defRPr lang="zh-CN" altLang="en-US" sz="2000" kern="1200" baseline="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单击此处编辑母版文本样式</a:t>
            </a:r>
            <a:endParaRPr lang="zh-CN" altLang="en-US" dirty="0"/>
          </a:p>
        </p:txBody>
      </p:sp>
      <p:sp>
        <p:nvSpPr>
          <p:cNvPr id="11" name="Rectangle 54"/>
          <p:cNvSpPr>
            <a:spLocks noChangeArrowheads="1"/>
          </p:cNvSpPr>
          <p:nvPr userDrawn="1"/>
        </p:nvSpPr>
        <p:spPr bwMode="auto">
          <a:xfrm>
            <a:off x="947058" y="6500581"/>
            <a:ext cx="2572620" cy="265520"/>
          </a:xfrm>
          <a:prstGeom prst="rect">
            <a:avLst/>
          </a:prstGeom>
          <a:noFill/>
          <a:ln w="9525" algn="ctr">
            <a:noFill/>
            <a:miter lim="800000"/>
          </a:ln>
          <a:effectLst/>
        </p:spPr>
        <p:txBody>
          <a:bodyPr wrap="none" lIns="80070" tIns="40036" rIns="80070" bIns="40036">
            <a:spAutoFit/>
          </a:bodyPr>
          <a:lstStyle/>
          <a:p>
            <a:pPr defTabSz="800735" eaLnBrk="0" fontAlgn="ctr" hangingPunct="0">
              <a:defRPr/>
            </a:pPr>
            <a:r>
              <a:rPr lang="zh-CN" altLang="en-US" sz="1200" baseline="0" dirty="0">
                <a:latin typeface="Huawei Sans" panose="020C0503030203020204" pitchFamily="34" charset="0"/>
                <a:ea typeface="方正兰亭黑简体" panose="02000000000000000000" pitchFamily="2" charset="-122"/>
                <a:cs typeface="Huawei Sans" panose="020C0503030203020204" pitchFamily="34" charset="0"/>
              </a:rPr>
              <a:t>版权所有</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 </a:t>
            </a:r>
            <a:r>
              <a:rPr lang="en-US" altLang="zh-CN" sz="1200" baseline="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zh-CN" altLang="en-US" sz="1200" baseline="0" dirty="0">
                <a:latin typeface="Huawei Sans" panose="020C0503030203020204" pitchFamily="34" charset="0"/>
                <a:ea typeface="方正兰亭黑简体" panose="02000000000000000000" pitchFamily="2" charset="-122"/>
                <a:cs typeface="Huawei Sans" panose="020C0503030203020204" pitchFamily="34" charset="0"/>
              </a:rPr>
              <a:t>华为技术有限公司</a:t>
            </a:r>
            <a:endParaRPr lang="zh-CN" altLang="en-US" sz="1200" baseline="0" dirty="0">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8026" y="251069"/>
            <a:ext cx="1964832" cy="43010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445851" y="1247556"/>
            <a:ext cx="11307600" cy="4679788"/>
          </a:xfrm>
          <a:prstGeom prst="rect">
            <a:avLst/>
          </a:prstGeom>
        </p:spPr>
        <p:txBody>
          <a:bodyPr/>
          <a:lstStyle>
            <a:lvl1pPr marL="302260" indent="-302260"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685" indent="-252095"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35" indent="-201295"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765" indent="-201295"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zh-CN" altLang="en-US" dirty="0"/>
              <a:t>本章主要讲述</a:t>
            </a:r>
            <a:r>
              <a:rPr lang="en-US" altLang="zh-CN" dirty="0"/>
              <a:t>...</a:t>
            </a:r>
            <a:endParaRPr lang="en-US" altLang="zh-CN" dirty="0"/>
          </a:p>
          <a:p>
            <a:pPr lvl="1"/>
            <a:r>
              <a:rPr lang="zh-CN" altLang="en-US" dirty="0"/>
              <a:t>第二</a:t>
            </a:r>
            <a:r>
              <a:rPr lang="zh-CN" altLang="en-US" dirty="0" smtClean="0"/>
              <a:t>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a:p>
            <a:pPr eaLnBrk="1" hangingPunct="1"/>
            <a:endParaRPr lang="en-US" altLang="zh-CN" dirty="0"/>
          </a:p>
        </p:txBody>
      </p:sp>
      <p:sp>
        <p:nvSpPr>
          <p:cNvPr id="16" name="TextBox 10"/>
          <p:cNvSpPr txBox="1"/>
          <p:nvPr userDrawn="1"/>
        </p:nvSpPr>
        <p:spPr bwMode="auto">
          <a:xfrm>
            <a:off x="1594877" y="408780"/>
            <a:ext cx="1664752" cy="639559"/>
          </a:xfrm>
          <a:prstGeom prst="rect">
            <a:avLst/>
          </a:prstGeom>
          <a:noFill/>
          <a:ln w="9525">
            <a:noFill/>
            <a:miter lim="800000"/>
          </a:ln>
        </p:spPr>
        <p:txBody>
          <a:bodyPr wrap="square" lIns="99941" tIns="49967" rIns="99941" bIns="49967" rtlCol="0">
            <a:spAutoFit/>
          </a:bodyPr>
          <a:lstStyle/>
          <a:p>
            <a:pPr algn="l" defTabSz="1000760" eaLnBrk="0" fontAlgn="auto"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前言</a:t>
            </a:r>
            <a:endPar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18"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19" name="组合 18"/>
          <p:cNvGrpSpPr/>
          <p:nvPr userDrawn="1"/>
        </p:nvGrpSpPr>
        <p:grpSpPr>
          <a:xfrm>
            <a:off x="335229" y="498828"/>
            <a:ext cx="627913" cy="459460"/>
            <a:chOff x="3275013" y="1363663"/>
            <a:chExt cx="5645150" cy="4129087"/>
          </a:xfrm>
          <a:solidFill>
            <a:schemeClr val="bg1"/>
          </a:solidFill>
        </p:grpSpPr>
        <p:sp>
          <p:nvSpPr>
            <p:cNvPr id="20"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1" name="Freeform 7"/>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2" name="Freeform 8"/>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3" name="Freeform 9"/>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4" name="Freeform 10"/>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
        <p:nvSpPr>
          <p:cNvPr id="25" name="Freeform 6"/>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1" fmla="*/ 7021 w 10000"/>
              <a:gd name="connsiteY0-2" fmla="*/ 0 h 10000"/>
              <a:gd name="connsiteX1-3" fmla="*/ 0 w 10000"/>
              <a:gd name="connsiteY1-4" fmla="*/ 0 h 10000"/>
              <a:gd name="connsiteX2-5" fmla="*/ 197 w 10000"/>
              <a:gd name="connsiteY2-6" fmla="*/ 5024 h 10000"/>
              <a:gd name="connsiteX3-7" fmla="*/ 0 w 10000"/>
              <a:gd name="connsiteY3-8" fmla="*/ 10000 h 10000"/>
              <a:gd name="connsiteX4-9" fmla="*/ 10000 w 10000"/>
              <a:gd name="connsiteY4-10" fmla="*/ 10000 h 10000"/>
              <a:gd name="connsiteX5-11" fmla="*/ 7736 w 10000"/>
              <a:gd name="connsiteY5-12" fmla="*/ 5574 h 10000"/>
              <a:gd name="connsiteX6-13" fmla="*/ 7021 w 10000"/>
              <a:gd name="connsiteY6-14" fmla="*/ 0 h 10000"/>
              <a:gd name="connsiteX0-15" fmla="*/ 7021 w 7736"/>
              <a:gd name="connsiteY0-16" fmla="*/ 0 h 10038"/>
              <a:gd name="connsiteX1-17" fmla="*/ 0 w 7736"/>
              <a:gd name="connsiteY1-18" fmla="*/ 0 h 10038"/>
              <a:gd name="connsiteX2-19" fmla="*/ 197 w 7736"/>
              <a:gd name="connsiteY2-20" fmla="*/ 5024 h 10038"/>
              <a:gd name="connsiteX3-21" fmla="*/ 0 w 7736"/>
              <a:gd name="connsiteY3-22" fmla="*/ 10000 h 10038"/>
              <a:gd name="connsiteX4-23" fmla="*/ 7017 w 7736"/>
              <a:gd name="connsiteY4-24" fmla="*/ 10038 h 10038"/>
              <a:gd name="connsiteX5-25" fmla="*/ 7736 w 7736"/>
              <a:gd name="connsiteY5-26" fmla="*/ 5574 h 10038"/>
              <a:gd name="connsiteX6-27" fmla="*/ 7021 w 7736"/>
              <a:gd name="connsiteY6-28" fmla="*/ 0 h 10038"/>
              <a:gd name="connsiteX0-29" fmla="*/ 9076 w 9316"/>
              <a:gd name="connsiteY0-30" fmla="*/ 0 h 10000"/>
              <a:gd name="connsiteX1-31" fmla="*/ 0 w 9316"/>
              <a:gd name="connsiteY1-32" fmla="*/ 0 h 10000"/>
              <a:gd name="connsiteX2-33" fmla="*/ 255 w 9316"/>
              <a:gd name="connsiteY2-34" fmla="*/ 5005 h 10000"/>
              <a:gd name="connsiteX3-35" fmla="*/ 0 w 9316"/>
              <a:gd name="connsiteY3-36" fmla="*/ 9962 h 10000"/>
              <a:gd name="connsiteX4-37" fmla="*/ 9071 w 9316"/>
              <a:gd name="connsiteY4-38" fmla="*/ 10000 h 10000"/>
              <a:gd name="connsiteX5-39" fmla="*/ 9316 w 9316"/>
              <a:gd name="connsiteY5-40" fmla="*/ 5668 h 10000"/>
              <a:gd name="connsiteX6-41" fmla="*/ 9076 w 9316"/>
              <a:gd name="connsiteY6-42" fmla="*/ 0 h 10000"/>
              <a:gd name="connsiteX0-43" fmla="*/ 9742 w 10000"/>
              <a:gd name="connsiteY0-44" fmla="*/ 0 h 10000"/>
              <a:gd name="connsiteX1-45" fmla="*/ 0 w 10000"/>
              <a:gd name="connsiteY1-46" fmla="*/ 0 h 10000"/>
              <a:gd name="connsiteX2-47" fmla="*/ 274 w 10000"/>
              <a:gd name="connsiteY2-48" fmla="*/ 5005 h 10000"/>
              <a:gd name="connsiteX3-49" fmla="*/ 0 w 10000"/>
              <a:gd name="connsiteY3-50" fmla="*/ 9962 h 10000"/>
              <a:gd name="connsiteX4-51" fmla="*/ 9737 w 10000"/>
              <a:gd name="connsiteY4-52" fmla="*/ 10000 h 10000"/>
              <a:gd name="connsiteX5-53" fmla="*/ 10000 w 10000"/>
              <a:gd name="connsiteY5-54" fmla="*/ 5668 h 10000"/>
              <a:gd name="connsiteX6-55" fmla="*/ 9742 w 10000"/>
              <a:gd name="connsiteY6-56" fmla="*/ 0 h 10000"/>
              <a:gd name="connsiteX0-57" fmla="*/ 9742 w 9877"/>
              <a:gd name="connsiteY0-58" fmla="*/ 0 h 10000"/>
              <a:gd name="connsiteX1-59" fmla="*/ 0 w 9877"/>
              <a:gd name="connsiteY1-60" fmla="*/ 0 h 10000"/>
              <a:gd name="connsiteX2-61" fmla="*/ 274 w 9877"/>
              <a:gd name="connsiteY2-62" fmla="*/ 5005 h 10000"/>
              <a:gd name="connsiteX3-63" fmla="*/ 0 w 9877"/>
              <a:gd name="connsiteY3-64" fmla="*/ 9962 h 10000"/>
              <a:gd name="connsiteX4-65" fmla="*/ 9737 w 9877"/>
              <a:gd name="connsiteY4-66" fmla="*/ 10000 h 10000"/>
              <a:gd name="connsiteX5-67" fmla="*/ 9738 w 9877"/>
              <a:gd name="connsiteY5-68" fmla="*/ 5783 h 10000"/>
              <a:gd name="connsiteX6-69" fmla="*/ 9742 w 9877"/>
              <a:gd name="connsiteY6-70" fmla="*/ 0 h 10000"/>
              <a:gd name="connsiteX0-71" fmla="*/ 9863 w 9991"/>
              <a:gd name="connsiteY0-72" fmla="*/ 0 h 10000"/>
              <a:gd name="connsiteX1-73" fmla="*/ 0 w 9991"/>
              <a:gd name="connsiteY1-74" fmla="*/ 0 h 10000"/>
              <a:gd name="connsiteX2-75" fmla="*/ 277 w 9991"/>
              <a:gd name="connsiteY2-76" fmla="*/ 5005 h 10000"/>
              <a:gd name="connsiteX3-77" fmla="*/ 0 w 9991"/>
              <a:gd name="connsiteY3-78" fmla="*/ 9962 h 10000"/>
              <a:gd name="connsiteX4-79" fmla="*/ 9858 w 9991"/>
              <a:gd name="connsiteY4-80" fmla="*/ 10000 h 10000"/>
              <a:gd name="connsiteX5-81" fmla="*/ 9817 w 9991"/>
              <a:gd name="connsiteY5-82" fmla="*/ 5783 h 10000"/>
              <a:gd name="connsiteX6-83" fmla="*/ 9863 w 9991"/>
              <a:gd name="connsiteY6-84" fmla="*/ 0 h 10000"/>
              <a:gd name="connsiteX0-85" fmla="*/ 9872 w 10014"/>
              <a:gd name="connsiteY0-86" fmla="*/ 0 h 10000"/>
              <a:gd name="connsiteX1-87" fmla="*/ 0 w 10014"/>
              <a:gd name="connsiteY1-88" fmla="*/ 0 h 10000"/>
              <a:gd name="connsiteX2-89" fmla="*/ 277 w 10014"/>
              <a:gd name="connsiteY2-90" fmla="*/ 5005 h 10000"/>
              <a:gd name="connsiteX3-91" fmla="*/ 0 w 10014"/>
              <a:gd name="connsiteY3-92" fmla="*/ 9962 h 10000"/>
              <a:gd name="connsiteX4-93" fmla="*/ 9867 w 10014"/>
              <a:gd name="connsiteY4-94" fmla="*/ 10000 h 10000"/>
              <a:gd name="connsiteX5-95" fmla="*/ 9890 w 10014"/>
              <a:gd name="connsiteY5-96" fmla="*/ 5745 h 10000"/>
              <a:gd name="connsiteX6-97" fmla="*/ 9872 w 10014"/>
              <a:gd name="connsiteY6-98" fmla="*/ 0 h 10000"/>
              <a:gd name="connsiteX0-99" fmla="*/ 9872 w 10030"/>
              <a:gd name="connsiteY0-100" fmla="*/ 0 h 10000"/>
              <a:gd name="connsiteX1-101" fmla="*/ 0 w 10030"/>
              <a:gd name="connsiteY1-102" fmla="*/ 0 h 10000"/>
              <a:gd name="connsiteX2-103" fmla="*/ 277 w 10030"/>
              <a:gd name="connsiteY2-104" fmla="*/ 5005 h 10000"/>
              <a:gd name="connsiteX3-105" fmla="*/ 0 w 10030"/>
              <a:gd name="connsiteY3-106" fmla="*/ 9962 h 10000"/>
              <a:gd name="connsiteX4-107" fmla="*/ 9867 w 10030"/>
              <a:gd name="connsiteY4-108" fmla="*/ 10000 h 10000"/>
              <a:gd name="connsiteX5-109" fmla="*/ 9890 w 10030"/>
              <a:gd name="connsiteY5-110" fmla="*/ 5745 h 10000"/>
              <a:gd name="connsiteX6-111" fmla="*/ 9872 w 10030"/>
              <a:gd name="connsiteY6-112" fmla="*/ 0 h 10000"/>
              <a:gd name="connsiteX0-113" fmla="*/ 9872 w 9921"/>
              <a:gd name="connsiteY0-114" fmla="*/ 0 h 10000"/>
              <a:gd name="connsiteX1-115" fmla="*/ 0 w 9921"/>
              <a:gd name="connsiteY1-116" fmla="*/ 0 h 10000"/>
              <a:gd name="connsiteX2-117" fmla="*/ 277 w 9921"/>
              <a:gd name="connsiteY2-118" fmla="*/ 5005 h 10000"/>
              <a:gd name="connsiteX3-119" fmla="*/ 0 w 9921"/>
              <a:gd name="connsiteY3-120" fmla="*/ 9962 h 10000"/>
              <a:gd name="connsiteX4-121" fmla="*/ 9867 w 9921"/>
              <a:gd name="connsiteY4-122" fmla="*/ 10000 h 10000"/>
              <a:gd name="connsiteX5-123" fmla="*/ 9890 w 9921"/>
              <a:gd name="connsiteY5-124" fmla="*/ 5745 h 10000"/>
              <a:gd name="connsiteX6-125" fmla="*/ 9872 w 9921"/>
              <a:gd name="connsiteY6-126" fmla="*/ 0 h 10000"/>
              <a:gd name="connsiteX0-127" fmla="*/ 9951 w 9974"/>
              <a:gd name="connsiteY0-128" fmla="*/ 0 h 10000"/>
              <a:gd name="connsiteX1-129" fmla="*/ 0 w 9974"/>
              <a:gd name="connsiteY1-130" fmla="*/ 0 h 10000"/>
              <a:gd name="connsiteX2-131" fmla="*/ 279 w 9974"/>
              <a:gd name="connsiteY2-132" fmla="*/ 5005 h 10000"/>
              <a:gd name="connsiteX3-133" fmla="*/ 0 w 9974"/>
              <a:gd name="connsiteY3-134" fmla="*/ 9962 h 10000"/>
              <a:gd name="connsiteX4-135" fmla="*/ 9946 w 9974"/>
              <a:gd name="connsiteY4-136" fmla="*/ 10000 h 10000"/>
              <a:gd name="connsiteX5-137" fmla="*/ 9969 w 9974"/>
              <a:gd name="connsiteY5-138" fmla="*/ 5745 h 10000"/>
              <a:gd name="connsiteX6-139" fmla="*/ 9951 w 9974"/>
              <a:gd name="connsiteY6-140" fmla="*/ 0 h 10000"/>
              <a:gd name="connsiteX0-141" fmla="*/ 9977 w 10001"/>
              <a:gd name="connsiteY0-142" fmla="*/ 0 h 10000"/>
              <a:gd name="connsiteX1-143" fmla="*/ 0 w 10001"/>
              <a:gd name="connsiteY1-144" fmla="*/ 0 h 10000"/>
              <a:gd name="connsiteX2-145" fmla="*/ 280 w 10001"/>
              <a:gd name="connsiteY2-146" fmla="*/ 5005 h 10000"/>
              <a:gd name="connsiteX3-147" fmla="*/ 0 w 10001"/>
              <a:gd name="connsiteY3-148" fmla="*/ 9962 h 10000"/>
              <a:gd name="connsiteX4-149" fmla="*/ 9972 w 10001"/>
              <a:gd name="connsiteY4-150" fmla="*/ 10000 h 10000"/>
              <a:gd name="connsiteX5-151" fmla="*/ 9995 w 10001"/>
              <a:gd name="connsiteY5-152" fmla="*/ 5745 h 10000"/>
              <a:gd name="connsiteX6-153" fmla="*/ 9977 w 10001"/>
              <a:gd name="connsiteY6-154" fmla="*/ 0 h 10000"/>
              <a:gd name="connsiteX0-155" fmla="*/ 9977 w 10001"/>
              <a:gd name="connsiteY0-156" fmla="*/ 0 h 10000"/>
              <a:gd name="connsiteX1-157" fmla="*/ 0 w 10001"/>
              <a:gd name="connsiteY1-158" fmla="*/ 0 h 10000"/>
              <a:gd name="connsiteX2-159" fmla="*/ 280 w 10001"/>
              <a:gd name="connsiteY2-160" fmla="*/ 5005 h 10000"/>
              <a:gd name="connsiteX3-161" fmla="*/ 0 w 10001"/>
              <a:gd name="connsiteY3-162" fmla="*/ 9962 h 10000"/>
              <a:gd name="connsiteX4-163" fmla="*/ 9972 w 10001"/>
              <a:gd name="connsiteY4-164" fmla="*/ 10000 h 10000"/>
              <a:gd name="connsiteX5-165" fmla="*/ 9995 w 10001"/>
              <a:gd name="connsiteY5-166" fmla="*/ 5745 h 10000"/>
              <a:gd name="connsiteX6-167" fmla="*/ 9977 w 10001"/>
              <a:gd name="connsiteY6-168" fmla="*/ 0 h 10000"/>
              <a:gd name="connsiteX0-169" fmla="*/ 9977 w 10001"/>
              <a:gd name="connsiteY0-170" fmla="*/ 0 h 10000"/>
              <a:gd name="connsiteX1-171" fmla="*/ 0 w 10001"/>
              <a:gd name="connsiteY1-172" fmla="*/ 0 h 10000"/>
              <a:gd name="connsiteX2-173" fmla="*/ 280 w 10001"/>
              <a:gd name="connsiteY2-174" fmla="*/ 5005 h 10000"/>
              <a:gd name="connsiteX3-175" fmla="*/ 0 w 10001"/>
              <a:gd name="connsiteY3-176" fmla="*/ 9962 h 10000"/>
              <a:gd name="connsiteX4-177" fmla="*/ 9972 w 10001"/>
              <a:gd name="connsiteY4-178" fmla="*/ 10000 h 10000"/>
              <a:gd name="connsiteX5-179" fmla="*/ 9995 w 10001"/>
              <a:gd name="connsiteY5-180" fmla="*/ 5745 h 10000"/>
              <a:gd name="connsiteX6-181" fmla="*/ 9977 w 10001"/>
              <a:gd name="connsiteY6-182" fmla="*/ 0 h 10000"/>
              <a:gd name="connsiteX0-183" fmla="*/ 9977 w 9995"/>
              <a:gd name="connsiteY0-184" fmla="*/ 0 h 10000"/>
              <a:gd name="connsiteX1-185" fmla="*/ 0 w 9995"/>
              <a:gd name="connsiteY1-186" fmla="*/ 0 h 10000"/>
              <a:gd name="connsiteX2-187" fmla="*/ 280 w 9995"/>
              <a:gd name="connsiteY2-188" fmla="*/ 5005 h 10000"/>
              <a:gd name="connsiteX3-189" fmla="*/ 0 w 9995"/>
              <a:gd name="connsiteY3-190" fmla="*/ 9962 h 10000"/>
              <a:gd name="connsiteX4-191" fmla="*/ 9972 w 9995"/>
              <a:gd name="connsiteY4-192" fmla="*/ 10000 h 10000"/>
              <a:gd name="connsiteX5-193" fmla="*/ 9995 w 9995"/>
              <a:gd name="connsiteY5-194" fmla="*/ 5745 h 10000"/>
              <a:gd name="connsiteX6-195" fmla="*/ 9977 w 9995"/>
              <a:gd name="connsiteY6-196" fmla="*/ 0 h 10000"/>
              <a:gd name="connsiteX0-197" fmla="*/ 9999 w 10000"/>
              <a:gd name="connsiteY0-198" fmla="*/ 0 h 10000"/>
              <a:gd name="connsiteX1-199" fmla="*/ 0 w 10000"/>
              <a:gd name="connsiteY1-200" fmla="*/ 0 h 10000"/>
              <a:gd name="connsiteX2-201" fmla="*/ 280 w 10000"/>
              <a:gd name="connsiteY2-202" fmla="*/ 5005 h 10000"/>
              <a:gd name="connsiteX3-203" fmla="*/ 0 w 10000"/>
              <a:gd name="connsiteY3-204" fmla="*/ 9962 h 10000"/>
              <a:gd name="connsiteX4-205" fmla="*/ 9977 w 10000"/>
              <a:gd name="connsiteY4-206" fmla="*/ 10000 h 10000"/>
              <a:gd name="connsiteX5-207" fmla="*/ 10000 w 10000"/>
              <a:gd name="connsiteY5-208" fmla="*/ 5745 h 10000"/>
              <a:gd name="connsiteX6-209" fmla="*/ 9999 w 10000"/>
              <a:gd name="connsiteY6-210" fmla="*/ 0 h 10000"/>
              <a:gd name="connsiteX0-211" fmla="*/ 9999 w 10004"/>
              <a:gd name="connsiteY0-212" fmla="*/ 0 h 10000"/>
              <a:gd name="connsiteX1-213" fmla="*/ 0 w 10004"/>
              <a:gd name="connsiteY1-214" fmla="*/ 0 h 10000"/>
              <a:gd name="connsiteX2-215" fmla="*/ 280 w 10004"/>
              <a:gd name="connsiteY2-216" fmla="*/ 5005 h 10000"/>
              <a:gd name="connsiteX3-217" fmla="*/ 0 w 10004"/>
              <a:gd name="connsiteY3-218" fmla="*/ 9962 h 10000"/>
              <a:gd name="connsiteX4-219" fmla="*/ 10000 w 10004"/>
              <a:gd name="connsiteY4-220" fmla="*/ 10000 h 10000"/>
              <a:gd name="connsiteX5-221" fmla="*/ 10000 w 10004"/>
              <a:gd name="connsiteY5-222" fmla="*/ 5745 h 10000"/>
              <a:gd name="connsiteX6-223" fmla="*/ 9999 w 10004"/>
              <a:gd name="connsiteY6-224" fmla="*/ 0 h 10000"/>
              <a:gd name="connsiteX0-225" fmla="*/ 9999 w 10000"/>
              <a:gd name="connsiteY0-226" fmla="*/ 0 h 10000"/>
              <a:gd name="connsiteX1-227" fmla="*/ 0 w 10000"/>
              <a:gd name="connsiteY1-228" fmla="*/ 0 h 10000"/>
              <a:gd name="connsiteX2-229" fmla="*/ 280 w 10000"/>
              <a:gd name="connsiteY2-230" fmla="*/ 5005 h 10000"/>
              <a:gd name="connsiteX3-231" fmla="*/ 0 w 10000"/>
              <a:gd name="connsiteY3-232" fmla="*/ 9962 h 10000"/>
              <a:gd name="connsiteX4-233" fmla="*/ 10000 w 10000"/>
              <a:gd name="connsiteY4-234" fmla="*/ 10000 h 10000"/>
              <a:gd name="connsiteX5-235" fmla="*/ 10000 w 10000"/>
              <a:gd name="connsiteY5-236" fmla="*/ 5745 h 10000"/>
              <a:gd name="connsiteX6-237" fmla="*/ 9999 w 10000"/>
              <a:gd name="connsiteY6-238" fmla="*/ 0 h 10000"/>
              <a:gd name="connsiteX0-239" fmla="*/ 14796 w 14796"/>
              <a:gd name="connsiteY0-240" fmla="*/ 0 h 10000"/>
              <a:gd name="connsiteX1-241" fmla="*/ 0 w 14796"/>
              <a:gd name="connsiteY1-242" fmla="*/ 0 h 10000"/>
              <a:gd name="connsiteX2-243" fmla="*/ 280 w 14796"/>
              <a:gd name="connsiteY2-244" fmla="*/ 5005 h 10000"/>
              <a:gd name="connsiteX3-245" fmla="*/ 0 w 14796"/>
              <a:gd name="connsiteY3-246" fmla="*/ 9962 h 10000"/>
              <a:gd name="connsiteX4-247" fmla="*/ 10000 w 14796"/>
              <a:gd name="connsiteY4-248" fmla="*/ 10000 h 10000"/>
              <a:gd name="connsiteX5-249" fmla="*/ 10000 w 14796"/>
              <a:gd name="connsiteY5-250" fmla="*/ 5745 h 10000"/>
              <a:gd name="connsiteX6-251" fmla="*/ 14796 w 14796"/>
              <a:gd name="connsiteY6-252" fmla="*/ 0 h 10000"/>
              <a:gd name="connsiteX0-253" fmla="*/ 14796 w 14796"/>
              <a:gd name="connsiteY0-254" fmla="*/ 0 h 9968"/>
              <a:gd name="connsiteX1-255" fmla="*/ 0 w 14796"/>
              <a:gd name="connsiteY1-256" fmla="*/ 0 h 9968"/>
              <a:gd name="connsiteX2-257" fmla="*/ 280 w 14796"/>
              <a:gd name="connsiteY2-258" fmla="*/ 5005 h 9968"/>
              <a:gd name="connsiteX3-259" fmla="*/ 0 w 14796"/>
              <a:gd name="connsiteY3-260" fmla="*/ 9962 h 9968"/>
              <a:gd name="connsiteX4-261" fmla="*/ 14788 w 14796"/>
              <a:gd name="connsiteY4-262" fmla="*/ 9968 h 9968"/>
              <a:gd name="connsiteX5-263" fmla="*/ 10000 w 14796"/>
              <a:gd name="connsiteY5-264" fmla="*/ 5745 h 9968"/>
              <a:gd name="connsiteX6-265" fmla="*/ 14796 w 14796"/>
              <a:gd name="connsiteY6-266" fmla="*/ 0 h 9968"/>
              <a:gd name="connsiteX0-267" fmla="*/ 10000 w 10000"/>
              <a:gd name="connsiteY0-268" fmla="*/ 0 h 10000"/>
              <a:gd name="connsiteX1-269" fmla="*/ 0 w 10000"/>
              <a:gd name="connsiteY1-270" fmla="*/ 0 h 10000"/>
              <a:gd name="connsiteX2-271" fmla="*/ 189 w 10000"/>
              <a:gd name="connsiteY2-272" fmla="*/ 5021 h 10000"/>
              <a:gd name="connsiteX3-273" fmla="*/ 0 w 10000"/>
              <a:gd name="connsiteY3-274" fmla="*/ 9994 h 10000"/>
              <a:gd name="connsiteX4-275" fmla="*/ 9995 w 10000"/>
              <a:gd name="connsiteY4-276" fmla="*/ 10000 h 10000"/>
              <a:gd name="connsiteX5-277" fmla="*/ 9998 w 10000"/>
              <a:gd name="connsiteY5-278" fmla="*/ 6152 h 10000"/>
              <a:gd name="connsiteX6-279" fmla="*/ 10000 w 10000"/>
              <a:gd name="connsiteY6-280"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26" name="Freeform 11"/>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4" name="TextBox 10"/>
          <p:cNvSpPr txBox="1"/>
          <p:nvPr userDrawn="1"/>
        </p:nvSpPr>
        <p:spPr bwMode="auto">
          <a:xfrm>
            <a:off x="1594877" y="408780"/>
            <a:ext cx="1664752"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目标</a:t>
            </a:r>
            <a:endParaRPr lang="en-US" altLang="zh-CN"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7" name="组合 6"/>
          <p:cNvGrpSpPr/>
          <p:nvPr userDrawn="1"/>
        </p:nvGrpSpPr>
        <p:grpSpPr>
          <a:xfrm>
            <a:off x="443199" y="440668"/>
            <a:ext cx="533761" cy="533470"/>
            <a:chOff x="2960687" y="4865687"/>
            <a:chExt cx="1698626" cy="1697038"/>
          </a:xfrm>
          <a:solidFill>
            <a:schemeClr val="bg1"/>
          </a:solidFill>
        </p:grpSpPr>
        <p:sp>
          <p:nvSpPr>
            <p:cNvPr id="8" name="Freeform 6"/>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9" name="Freeform 7"/>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0" name="Freeform 8"/>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1" name="Freeform 9"/>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2"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3"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
        <p:nvSpPr>
          <p:cNvPr id="14" name="Freeform 6"/>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1" fmla="*/ 7021 w 10000"/>
              <a:gd name="connsiteY0-2" fmla="*/ 0 h 10000"/>
              <a:gd name="connsiteX1-3" fmla="*/ 0 w 10000"/>
              <a:gd name="connsiteY1-4" fmla="*/ 0 h 10000"/>
              <a:gd name="connsiteX2-5" fmla="*/ 197 w 10000"/>
              <a:gd name="connsiteY2-6" fmla="*/ 5024 h 10000"/>
              <a:gd name="connsiteX3-7" fmla="*/ 0 w 10000"/>
              <a:gd name="connsiteY3-8" fmla="*/ 10000 h 10000"/>
              <a:gd name="connsiteX4-9" fmla="*/ 10000 w 10000"/>
              <a:gd name="connsiteY4-10" fmla="*/ 10000 h 10000"/>
              <a:gd name="connsiteX5-11" fmla="*/ 7736 w 10000"/>
              <a:gd name="connsiteY5-12" fmla="*/ 5574 h 10000"/>
              <a:gd name="connsiteX6-13" fmla="*/ 7021 w 10000"/>
              <a:gd name="connsiteY6-14" fmla="*/ 0 h 10000"/>
              <a:gd name="connsiteX0-15" fmla="*/ 7021 w 7736"/>
              <a:gd name="connsiteY0-16" fmla="*/ 0 h 10038"/>
              <a:gd name="connsiteX1-17" fmla="*/ 0 w 7736"/>
              <a:gd name="connsiteY1-18" fmla="*/ 0 h 10038"/>
              <a:gd name="connsiteX2-19" fmla="*/ 197 w 7736"/>
              <a:gd name="connsiteY2-20" fmla="*/ 5024 h 10038"/>
              <a:gd name="connsiteX3-21" fmla="*/ 0 w 7736"/>
              <a:gd name="connsiteY3-22" fmla="*/ 10000 h 10038"/>
              <a:gd name="connsiteX4-23" fmla="*/ 7017 w 7736"/>
              <a:gd name="connsiteY4-24" fmla="*/ 10038 h 10038"/>
              <a:gd name="connsiteX5-25" fmla="*/ 7736 w 7736"/>
              <a:gd name="connsiteY5-26" fmla="*/ 5574 h 10038"/>
              <a:gd name="connsiteX6-27" fmla="*/ 7021 w 7736"/>
              <a:gd name="connsiteY6-28" fmla="*/ 0 h 10038"/>
              <a:gd name="connsiteX0-29" fmla="*/ 9076 w 9316"/>
              <a:gd name="connsiteY0-30" fmla="*/ 0 h 10000"/>
              <a:gd name="connsiteX1-31" fmla="*/ 0 w 9316"/>
              <a:gd name="connsiteY1-32" fmla="*/ 0 h 10000"/>
              <a:gd name="connsiteX2-33" fmla="*/ 255 w 9316"/>
              <a:gd name="connsiteY2-34" fmla="*/ 5005 h 10000"/>
              <a:gd name="connsiteX3-35" fmla="*/ 0 w 9316"/>
              <a:gd name="connsiteY3-36" fmla="*/ 9962 h 10000"/>
              <a:gd name="connsiteX4-37" fmla="*/ 9071 w 9316"/>
              <a:gd name="connsiteY4-38" fmla="*/ 10000 h 10000"/>
              <a:gd name="connsiteX5-39" fmla="*/ 9316 w 9316"/>
              <a:gd name="connsiteY5-40" fmla="*/ 5668 h 10000"/>
              <a:gd name="connsiteX6-41" fmla="*/ 9076 w 9316"/>
              <a:gd name="connsiteY6-42" fmla="*/ 0 h 10000"/>
              <a:gd name="connsiteX0-43" fmla="*/ 9742 w 10000"/>
              <a:gd name="connsiteY0-44" fmla="*/ 0 h 10000"/>
              <a:gd name="connsiteX1-45" fmla="*/ 0 w 10000"/>
              <a:gd name="connsiteY1-46" fmla="*/ 0 h 10000"/>
              <a:gd name="connsiteX2-47" fmla="*/ 274 w 10000"/>
              <a:gd name="connsiteY2-48" fmla="*/ 5005 h 10000"/>
              <a:gd name="connsiteX3-49" fmla="*/ 0 w 10000"/>
              <a:gd name="connsiteY3-50" fmla="*/ 9962 h 10000"/>
              <a:gd name="connsiteX4-51" fmla="*/ 9737 w 10000"/>
              <a:gd name="connsiteY4-52" fmla="*/ 10000 h 10000"/>
              <a:gd name="connsiteX5-53" fmla="*/ 10000 w 10000"/>
              <a:gd name="connsiteY5-54" fmla="*/ 5668 h 10000"/>
              <a:gd name="connsiteX6-55" fmla="*/ 9742 w 10000"/>
              <a:gd name="connsiteY6-56" fmla="*/ 0 h 10000"/>
              <a:gd name="connsiteX0-57" fmla="*/ 9742 w 9877"/>
              <a:gd name="connsiteY0-58" fmla="*/ 0 h 10000"/>
              <a:gd name="connsiteX1-59" fmla="*/ 0 w 9877"/>
              <a:gd name="connsiteY1-60" fmla="*/ 0 h 10000"/>
              <a:gd name="connsiteX2-61" fmla="*/ 274 w 9877"/>
              <a:gd name="connsiteY2-62" fmla="*/ 5005 h 10000"/>
              <a:gd name="connsiteX3-63" fmla="*/ 0 w 9877"/>
              <a:gd name="connsiteY3-64" fmla="*/ 9962 h 10000"/>
              <a:gd name="connsiteX4-65" fmla="*/ 9737 w 9877"/>
              <a:gd name="connsiteY4-66" fmla="*/ 10000 h 10000"/>
              <a:gd name="connsiteX5-67" fmla="*/ 9738 w 9877"/>
              <a:gd name="connsiteY5-68" fmla="*/ 5783 h 10000"/>
              <a:gd name="connsiteX6-69" fmla="*/ 9742 w 9877"/>
              <a:gd name="connsiteY6-70" fmla="*/ 0 h 10000"/>
              <a:gd name="connsiteX0-71" fmla="*/ 9863 w 9991"/>
              <a:gd name="connsiteY0-72" fmla="*/ 0 h 10000"/>
              <a:gd name="connsiteX1-73" fmla="*/ 0 w 9991"/>
              <a:gd name="connsiteY1-74" fmla="*/ 0 h 10000"/>
              <a:gd name="connsiteX2-75" fmla="*/ 277 w 9991"/>
              <a:gd name="connsiteY2-76" fmla="*/ 5005 h 10000"/>
              <a:gd name="connsiteX3-77" fmla="*/ 0 w 9991"/>
              <a:gd name="connsiteY3-78" fmla="*/ 9962 h 10000"/>
              <a:gd name="connsiteX4-79" fmla="*/ 9858 w 9991"/>
              <a:gd name="connsiteY4-80" fmla="*/ 10000 h 10000"/>
              <a:gd name="connsiteX5-81" fmla="*/ 9817 w 9991"/>
              <a:gd name="connsiteY5-82" fmla="*/ 5783 h 10000"/>
              <a:gd name="connsiteX6-83" fmla="*/ 9863 w 9991"/>
              <a:gd name="connsiteY6-84" fmla="*/ 0 h 10000"/>
              <a:gd name="connsiteX0-85" fmla="*/ 9872 w 10014"/>
              <a:gd name="connsiteY0-86" fmla="*/ 0 h 10000"/>
              <a:gd name="connsiteX1-87" fmla="*/ 0 w 10014"/>
              <a:gd name="connsiteY1-88" fmla="*/ 0 h 10000"/>
              <a:gd name="connsiteX2-89" fmla="*/ 277 w 10014"/>
              <a:gd name="connsiteY2-90" fmla="*/ 5005 h 10000"/>
              <a:gd name="connsiteX3-91" fmla="*/ 0 w 10014"/>
              <a:gd name="connsiteY3-92" fmla="*/ 9962 h 10000"/>
              <a:gd name="connsiteX4-93" fmla="*/ 9867 w 10014"/>
              <a:gd name="connsiteY4-94" fmla="*/ 10000 h 10000"/>
              <a:gd name="connsiteX5-95" fmla="*/ 9890 w 10014"/>
              <a:gd name="connsiteY5-96" fmla="*/ 5745 h 10000"/>
              <a:gd name="connsiteX6-97" fmla="*/ 9872 w 10014"/>
              <a:gd name="connsiteY6-98" fmla="*/ 0 h 10000"/>
              <a:gd name="connsiteX0-99" fmla="*/ 9872 w 10030"/>
              <a:gd name="connsiteY0-100" fmla="*/ 0 h 10000"/>
              <a:gd name="connsiteX1-101" fmla="*/ 0 w 10030"/>
              <a:gd name="connsiteY1-102" fmla="*/ 0 h 10000"/>
              <a:gd name="connsiteX2-103" fmla="*/ 277 w 10030"/>
              <a:gd name="connsiteY2-104" fmla="*/ 5005 h 10000"/>
              <a:gd name="connsiteX3-105" fmla="*/ 0 w 10030"/>
              <a:gd name="connsiteY3-106" fmla="*/ 9962 h 10000"/>
              <a:gd name="connsiteX4-107" fmla="*/ 9867 w 10030"/>
              <a:gd name="connsiteY4-108" fmla="*/ 10000 h 10000"/>
              <a:gd name="connsiteX5-109" fmla="*/ 9890 w 10030"/>
              <a:gd name="connsiteY5-110" fmla="*/ 5745 h 10000"/>
              <a:gd name="connsiteX6-111" fmla="*/ 9872 w 10030"/>
              <a:gd name="connsiteY6-112" fmla="*/ 0 h 10000"/>
              <a:gd name="connsiteX0-113" fmla="*/ 9872 w 9921"/>
              <a:gd name="connsiteY0-114" fmla="*/ 0 h 10000"/>
              <a:gd name="connsiteX1-115" fmla="*/ 0 w 9921"/>
              <a:gd name="connsiteY1-116" fmla="*/ 0 h 10000"/>
              <a:gd name="connsiteX2-117" fmla="*/ 277 w 9921"/>
              <a:gd name="connsiteY2-118" fmla="*/ 5005 h 10000"/>
              <a:gd name="connsiteX3-119" fmla="*/ 0 w 9921"/>
              <a:gd name="connsiteY3-120" fmla="*/ 9962 h 10000"/>
              <a:gd name="connsiteX4-121" fmla="*/ 9867 w 9921"/>
              <a:gd name="connsiteY4-122" fmla="*/ 10000 h 10000"/>
              <a:gd name="connsiteX5-123" fmla="*/ 9890 w 9921"/>
              <a:gd name="connsiteY5-124" fmla="*/ 5745 h 10000"/>
              <a:gd name="connsiteX6-125" fmla="*/ 9872 w 9921"/>
              <a:gd name="connsiteY6-126" fmla="*/ 0 h 10000"/>
              <a:gd name="connsiteX0-127" fmla="*/ 9951 w 9974"/>
              <a:gd name="connsiteY0-128" fmla="*/ 0 h 10000"/>
              <a:gd name="connsiteX1-129" fmla="*/ 0 w 9974"/>
              <a:gd name="connsiteY1-130" fmla="*/ 0 h 10000"/>
              <a:gd name="connsiteX2-131" fmla="*/ 279 w 9974"/>
              <a:gd name="connsiteY2-132" fmla="*/ 5005 h 10000"/>
              <a:gd name="connsiteX3-133" fmla="*/ 0 w 9974"/>
              <a:gd name="connsiteY3-134" fmla="*/ 9962 h 10000"/>
              <a:gd name="connsiteX4-135" fmla="*/ 9946 w 9974"/>
              <a:gd name="connsiteY4-136" fmla="*/ 10000 h 10000"/>
              <a:gd name="connsiteX5-137" fmla="*/ 9969 w 9974"/>
              <a:gd name="connsiteY5-138" fmla="*/ 5745 h 10000"/>
              <a:gd name="connsiteX6-139" fmla="*/ 9951 w 9974"/>
              <a:gd name="connsiteY6-140" fmla="*/ 0 h 10000"/>
              <a:gd name="connsiteX0-141" fmla="*/ 9977 w 10001"/>
              <a:gd name="connsiteY0-142" fmla="*/ 0 h 10000"/>
              <a:gd name="connsiteX1-143" fmla="*/ 0 w 10001"/>
              <a:gd name="connsiteY1-144" fmla="*/ 0 h 10000"/>
              <a:gd name="connsiteX2-145" fmla="*/ 280 w 10001"/>
              <a:gd name="connsiteY2-146" fmla="*/ 5005 h 10000"/>
              <a:gd name="connsiteX3-147" fmla="*/ 0 w 10001"/>
              <a:gd name="connsiteY3-148" fmla="*/ 9962 h 10000"/>
              <a:gd name="connsiteX4-149" fmla="*/ 9972 w 10001"/>
              <a:gd name="connsiteY4-150" fmla="*/ 10000 h 10000"/>
              <a:gd name="connsiteX5-151" fmla="*/ 9995 w 10001"/>
              <a:gd name="connsiteY5-152" fmla="*/ 5745 h 10000"/>
              <a:gd name="connsiteX6-153" fmla="*/ 9977 w 10001"/>
              <a:gd name="connsiteY6-154" fmla="*/ 0 h 10000"/>
              <a:gd name="connsiteX0-155" fmla="*/ 9977 w 10001"/>
              <a:gd name="connsiteY0-156" fmla="*/ 0 h 10000"/>
              <a:gd name="connsiteX1-157" fmla="*/ 0 w 10001"/>
              <a:gd name="connsiteY1-158" fmla="*/ 0 h 10000"/>
              <a:gd name="connsiteX2-159" fmla="*/ 280 w 10001"/>
              <a:gd name="connsiteY2-160" fmla="*/ 5005 h 10000"/>
              <a:gd name="connsiteX3-161" fmla="*/ 0 w 10001"/>
              <a:gd name="connsiteY3-162" fmla="*/ 9962 h 10000"/>
              <a:gd name="connsiteX4-163" fmla="*/ 9972 w 10001"/>
              <a:gd name="connsiteY4-164" fmla="*/ 10000 h 10000"/>
              <a:gd name="connsiteX5-165" fmla="*/ 9995 w 10001"/>
              <a:gd name="connsiteY5-166" fmla="*/ 5745 h 10000"/>
              <a:gd name="connsiteX6-167" fmla="*/ 9977 w 10001"/>
              <a:gd name="connsiteY6-168" fmla="*/ 0 h 10000"/>
              <a:gd name="connsiteX0-169" fmla="*/ 9977 w 10001"/>
              <a:gd name="connsiteY0-170" fmla="*/ 0 h 10000"/>
              <a:gd name="connsiteX1-171" fmla="*/ 0 w 10001"/>
              <a:gd name="connsiteY1-172" fmla="*/ 0 h 10000"/>
              <a:gd name="connsiteX2-173" fmla="*/ 280 w 10001"/>
              <a:gd name="connsiteY2-174" fmla="*/ 5005 h 10000"/>
              <a:gd name="connsiteX3-175" fmla="*/ 0 w 10001"/>
              <a:gd name="connsiteY3-176" fmla="*/ 9962 h 10000"/>
              <a:gd name="connsiteX4-177" fmla="*/ 9972 w 10001"/>
              <a:gd name="connsiteY4-178" fmla="*/ 10000 h 10000"/>
              <a:gd name="connsiteX5-179" fmla="*/ 9995 w 10001"/>
              <a:gd name="connsiteY5-180" fmla="*/ 5745 h 10000"/>
              <a:gd name="connsiteX6-181" fmla="*/ 9977 w 10001"/>
              <a:gd name="connsiteY6-182" fmla="*/ 0 h 10000"/>
              <a:gd name="connsiteX0-183" fmla="*/ 9977 w 9995"/>
              <a:gd name="connsiteY0-184" fmla="*/ 0 h 10000"/>
              <a:gd name="connsiteX1-185" fmla="*/ 0 w 9995"/>
              <a:gd name="connsiteY1-186" fmla="*/ 0 h 10000"/>
              <a:gd name="connsiteX2-187" fmla="*/ 280 w 9995"/>
              <a:gd name="connsiteY2-188" fmla="*/ 5005 h 10000"/>
              <a:gd name="connsiteX3-189" fmla="*/ 0 w 9995"/>
              <a:gd name="connsiteY3-190" fmla="*/ 9962 h 10000"/>
              <a:gd name="connsiteX4-191" fmla="*/ 9972 w 9995"/>
              <a:gd name="connsiteY4-192" fmla="*/ 10000 h 10000"/>
              <a:gd name="connsiteX5-193" fmla="*/ 9995 w 9995"/>
              <a:gd name="connsiteY5-194" fmla="*/ 5745 h 10000"/>
              <a:gd name="connsiteX6-195" fmla="*/ 9977 w 9995"/>
              <a:gd name="connsiteY6-196" fmla="*/ 0 h 10000"/>
              <a:gd name="connsiteX0-197" fmla="*/ 9999 w 10000"/>
              <a:gd name="connsiteY0-198" fmla="*/ 0 h 10000"/>
              <a:gd name="connsiteX1-199" fmla="*/ 0 w 10000"/>
              <a:gd name="connsiteY1-200" fmla="*/ 0 h 10000"/>
              <a:gd name="connsiteX2-201" fmla="*/ 280 w 10000"/>
              <a:gd name="connsiteY2-202" fmla="*/ 5005 h 10000"/>
              <a:gd name="connsiteX3-203" fmla="*/ 0 w 10000"/>
              <a:gd name="connsiteY3-204" fmla="*/ 9962 h 10000"/>
              <a:gd name="connsiteX4-205" fmla="*/ 9977 w 10000"/>
              <a:gd name="connsiteY4-206" fmla="*/ 10000 h 10000"/>
              <a:gd name="connsiteX5-207" fmla="*/ 10000 w 10000"/>
              <a:gd name="connsiteY5-208" fmla="*/ 5745 h 10000"/>
              <a:gd name="connsiteX6-209" fmla="*/ 9999 w 10000"/>
              <a:gd name="connsiteY6-210" fmla="*/ 0 h 10000"/>
              <a:gd name="connsiteX0-211" fmla="*/ 9999 w 10004"/>
              <a:gd name="connsiteY0-212" fmla="*/ 0 h 10000"/>
              <a:gd name="connsiteX1-213" fmla="*/ 0 w 10004"/>
              <a:gd name="connsiteY1-214" fmla="*/ 0 h 10000"/>
              <a:gd name="connsiteX2-215" fmla="*/ 280 w 10004"/>
              <a:gd name="connsiteY2-216" fmla="*/ 5005 h 10000"/>
              <a:gd name="connsiteX3-217" fmla="*/ 0 w 10004"/>
              <a:gd name="connsiteY3-218" fmla="*/ 9962 h 10000"/>
              <a:gd name="connsiteX4-219" fmla="*/ 10000 w 10004"/>
              <a:gd name="connsiteY4-220" fmla="*/ 10000 h 10000"/>
              <a:gd name="connsiteX5-221" fmla="*/ 10000 w 10004"/>
              <a:gd name="connsiteY5-222" fmla="*/ 5745 h 10000"/>
              <a:gd name="connsiteX6-223" fmla="*/ 9999 w 10004"/>
              <a:gd name="connsiteY6-224" fmla="*/ 0 h 10000"/>
              <a:gd name="connsiteX0-225" fmla="*/ 9999 w 10000"/>
              <a:gd name="connsiteY0-226" fmla="*/ 0 h 10000"/>
              <a:gd name="connsiteX1-227" fmla="*/ 0 w 10000"/>
              <a:gd name="connsiteY1-228" fmla="*/ 0 h 10000"/>
              <a:gd name="connsiteX2-229" fmla="*/ 280 w 10000"/>
              <a:gd name="connsiteY2-230" fmla="*/ 5005 h 10000"/>
              <a:gd name="connsiteX3-231" fmla="*/ 0 w 10000"/>
              <a:gd name="connsiteY3-232" fmla="*/ 9962 h 10000"/>
              <a:gd name="connsiteX4-233" fmla="*/ 10000 w 10000"/>
              <a:gd name="connsiteY4-234" fmla="*/ 10000 h 10000"/>
              <a:gd name="connsiteX5-235" fmla="*/ 10000 w 10000"/>
              <a:gd name="connsiteY5-236" fmla="*/ 5745 h 10000"/>
              <a:gd name="connsiteX6-237" fmla="*/ 9999 w 10000"/>
              <a:gd name="connsiteY6-238" fmla="*/ 0 h 10000"/>
              <a:gd name="connsiteX0-239" fmla="*/ 14796 w 14796"/>
              <a:gd name="connsiteY0-240" fmla="*/ 0 h 10000"/>
              <a:gd name="connsiteX1-241" fmla="*/ 0 w 14796"/>
              <a:gd name="connsiteY1-242" fmla="*/ 0 h 10000"/>
              <a:gd name="connsiteX2-243" fmla="*/ 280 w 14796"/>
              <a:gd name="connsiteY2-244" fmla="*/ 5005 h 10000"/>
              <a:gd name="connsiteX3-245" fmla="*/ 0 w 14796"/>
              <a:gd name="connsiteY3-246" fmla="*/ 9962 h 10000"/>
              <a:gd name="connsiteX4-247" fmla="*/ 10000 w 14796"/>
              <a:gd name="connsiteY4-248" fmla="*/ 10000 h 10000"/>
              <a:gd name="connsiteX5-249" fmla="*/ 10000 w 14796"/>
              <a:gd name="connsiteY5-250" fmla="*/ 5745 h 10000"/>
              <a:gd name="connsiteX6-251" fmla="*/ 14796 w 14796"/>
              <a:gd name="connsiteY6-252" fmla="*/ 0 h 10000"/>
              <a:gd name="connsiteX0-253" fmla="*/ 14796 w 14796"/>
              <a:gd name="connsiteY0-254" fmla="*/ 0 h 9968"/>
              <a:gd name="connsiteX1-255" fmla="*/ 0 w 14796"/>
              <a:gd name="connsiteY1-256" fmla="*/ 0 h 9968"/>
              <a:gd name="connsiteX2-257" fmla="*/ 280 w 14796"/>
              <a:gd name="connsiteY2-258" fmla="*/ 5005 h 9968"/>
              <a:gd name="connsiteX3-259" fmla="*/ 0 w 14796"/>
              <a:gd name="connsiteY3-260" fmla="*/ 9962 h 9968"/>
              <a:gd name="connsiteX4-261" fmla="*/ 14788 w 14796"/>
              <a:gd name="connsiteY4-262" fmla="*/ 9968 h 9968"/>
              <a:gd name="connsiteX5-263" fmla="*/ 10000 w 14796"/>
              <a:gd name="connsiteY5-264" fmla="*/ 5745 h 9968"/>
              <a:gd name="connsiteX6-265" fmla="*/ 14796 w 14796"/>
              <a:gd name="connsiteY6-266" fmla="*/ 0 h 9968"/>
              <a:gd name="connsiteX0-267" fmla="*/ 10000 w 10000"/>
              <a:gd name="connsiteY0-268" fmla="*/ 0 h 10000"/>
              <a:gd name="connsiteX1-269" fmla="*/ 0 w 10000"/>
              <a:gd name="connsiteY1-270" fmla="*/ 0 h 10000"/>
              <a:gd name="connsiteX2-271" fmla="*/ 189 w 10000"/>
              <a:gd name="connsiteY2-272" fmla="*/ 5021 h 10000"/>
              <a:gd name="connsiteX3-273" fmla="*/ 0 w 10000"/>
              <a:gd name="connsiteY3-274" fmla="*/ 9994 h 10000"/>
              <a:gd name="connsiteX4-275" fmla="*/ 9995 w 10000"/>
              <a:gd name="connsiteY4-276" fmla="*/ 10000 h 10000"/>
              <a:gd name="connsiteX5-277" fmla="*/ 9998 w 10000"/>
              <a:gd name="connsiteY5-278" fmla="*/ 6152 h 10000"/>
              <a:gd name="connsiteX6-279" fmla="*/ 10000 w 10000"/>
              <a:gd name="connsiteY6-280"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15" name="Freeform 11"/>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16" name="文本占位符 6"/>
          <p:cNvSpPr>
            <a:spLocks noGrp="1"/>
          </p:cNvSpPr>
          <p:nvPr>
            <p:ph type="body" sz="quarter" idx="10" hasCustomPrompt="1"/>
          </p:nvPr>
        </p:nvSpPr>
        <p:spPr>
          <a:xfrm>
            <a:off x="445851" y="1247556"/>
            <a:ext cx="11307600" cy="4679788"/>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685" indent="-252095"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fontAlgn="ctr">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765" indent="-201295"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zh-CN" altLang="en-US" dirty="0" smtClean="0"/>
              <a:t>学完本课程后，您将能够：</a:t>
            </a:r>
            <a:endParaRPr lang="en-US" altLang="zh-CN" dirty="0"/>
          </a:p>
          <a:p>
            <a:pPr lvl="1"/>
            <a:r>
              <a:rPr lang="zh-CN" altLang="en-US" dirty="0"/>
              <a:t>第二</a:t>
            </a:r>
            <a:r>
              <a:rPr lang="zh-CN" altLang="en-US" dirty="0" smtClean="0"/>
              <a:t>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a:p>
            <a:pPr eaLnBrk="1" hangingPunct="1"/>
            <a:endParaRPr lang="en-US" altLang="zh-CN"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4" name="TextBox 10"/>
          <p:cNvSpPr txBox="1"/>
          <p:nvPr userDrawn="1"/>
        </p:nvSpPr>
        <p:spPr bwMode="auto">
          <a:xfrm>
            <a:off x="1594877" y="408780"/>
            <a:ext cx="1664752"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目录</a:t>
            </a:r>
            <a:endPar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7" name="组合 6"/>
          <p:cNvGrpSpPr/>
          <p:nvPr userDrawn="1"/>
        </p:nvGrpSpPr>
        <p:grpSpPr>
          <a:xfrm>
            <a:off x="587159" y="515380"/>
            <a:ext cx="358195" cy="426359"/>
            <a:chOff x="3295650" y="230188"/>
            <a:chExt cx="936625" cy="1114426"/>
          </a:xfrm>
          <a:solidFill>
            <a:schemeClr val="bg1"/>
          </a:solidFill>
        </p:grpSpPr>
        <p:sp>
          <p:nvSpPr>
            <p:cNvPr id="8"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9"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0"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1"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2"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3"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4" name="Freeform 22"/>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5"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6"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7"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8"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19"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0"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1"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2"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23"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
        <p:nvSpPr>
          <p:cNvPr id="24" name="Freeform 6"/>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1" fmla="*/ 7021 w 10000"/>
              <a:gd name="connsiteY0-2" fmla="*/ 0 h 10000"/>
              <a:gd name="connsiteX1-3" fmla="*/ 0 w 10000"/>
              <a:gd name="connsiteY1-4" fmla="*/ 0 h 10000"/>
              <a:gd name="connsiteX2-5" fmla="*/ 197 w 10000"/>
              <a:gd name="connsiteY2-6" fmla="*/ 5024 h 10000"/>
              <a:gd name="connsiteX3-7" fmla="*/ 0 w 10000"/>
              <a:gd name="connsiteY3-8" fmla="*/ 10000 h 10000"/>
              <a:gd name="connsiteX4-9" fmla="*/ 10000 w 10000"/>
              <a:gd name="connsiteY4-10" fmla="*/ 10000 h 10000"/>
              <a:gd name="connsiteX5-11" fmla="*/ 7736 w 10000"/>
              <a:gd name="connsiteY5-12" fmla="*/ 5574 h 10000"/>
              <a:gd name="connsiteX6-13" fmla="*/ 7021 w 10000"/>
              <a:gd name="connsiteY6-14" fmla="*/ 0 h 10000"/>
              <a:gd name="connsiteX0-15" fmla="*/ 7021 w 7736"/>
              <a:gd name="connsiteY0-16" fmla="*/ 0 h 10038"/>
              <a:gd name="connsiteX1-17" fmla="*/ 0 w 7736"/>
              <a:gd name="connsiteY1-18" fmla="*/ 0 h 10038"/>
              <a:gd name="connsiteX2-19" fmla="*/ 197 w 7736"/>
              <a:gd name="connsiteY2-20" fmla="*/ 5024 h 10038"/>
              <a:gd name="connsiteX3-21" fmla="*/ 0 w 7736"/>
              <a:gd name="connsiteY3-22" fmla="*/ 10000 h 10038"/>
              <a:gd name="connsiteX4-23" fmla="*/ 7017 w 7736"/>
              <a:gd name="connsiteY4-24" fmla="*/ 10038 h 10038"/>
              <a:gd name="connsiteX5-25" fmla="*/ 7736 w 7736"/>
              <a:gd name="connsiteY5-26" fmla="*/ 5574 h 10038"/>
              <a:gd name="connsiteX6-27" fmla="*/ 7021 w 7736"/>
              <a:gd name="connsiteY6-28" fmla="*/ 0 h 10038"/>
              <a:gd name="connsiteX0-29" fmla="*/ 9076 w 9316"/>
              <a:gd name="connsiteY0-30" fmla="*/ 0 h 10000"/>
              <a:gd name="connsiteX1-31" fmla="*/ 0 w 9316"/>
              <a:gd name="connsiteY1-32" fmla="*/ 0 h 10000"/>
              <a:gd name="connsiteX2-33" fmla="*/ 255 w 9316"/>
              <a:gd name="connsiteY2-34" fmla="*/ 5005 h 10000"/>
              <a:gd name="connsiteX3-35" fmla="*/ 0 w 9316"/>
              <a:gd name="connsiteY3-36" fmla="*/ 9962 h 10000"/>
              <a:gd name="connsiteX4-37" fmla="*/ 9071 w 9316"/>
              <a:gd name="connsiteY4-38" fmla="*/ 10000 h 10000"/>
              <a:gd name="connsiteX5-39" fmla="*/ 9316 w 9316"/>
              <a:gd name="connsiteY5-40" fmla="*/ 5668 h 10000"/>
              <a:gd name="connsiteX6-41" fmla="*/ 9076 w 9316"/>
              <a:gd name="connsiteY6-42" fmla="*/ 0 h 10000"/>
              <a:gd name="connsiteX0-43" fmla="*/ 9742 w 10000"/>
              <a:gd name="connsiteY0-44" fmla="*/ 0 h 10000"/>
              <a:gd name="connsiteX1-45" fmla="*/ 0 w 10000"/>
              <a:gd name="connsiteY1-46" fmla="*/ 0 h 10000"/>
              <a:gd name="connsiteX2-47" fmla="*/ 274 w 10000"/>
              <a:gd name="connsiteY2-48" fmla="*/ 5005 h 10000"/>
              <a:gd name="connsiteX3-49" fmla="*/ 0 w 10000"/>
              <a:gd name="connsiteY3-50" fmla="*/ 9962 h 10000"/>
              <a:gd name="connsiteX4-51" fmla="*/ 9737 w 10000"/>
              <a:gd name="connsiteY4-52" fmla="*/ 10000 h 10000"/>
              <a:gd name="connsiteX5-53" fmla="*/ 10000 w 10000"/>
              <a:gd name="connsiteY5-54" fmla="*/ 5668 h 10000"/>
              <a:gd name="connsiteX6-55" fmla="*/ 9742 w 10000"/>
              <a:gd name="connsiteY6-56" fmla="*/ 0 h 10000"/>
              <a:gd name="connsiteX0-57" fmla="*/ 9742 w 9877"/>
              <a:gd name="connsiteY0-58" fmla="*/ 0 h 10000"/>
              <a:gd name="connsiteX1-59" fmla="*/ 0 w 9877"/>
              <a:gd name="connsiteY1-60" fmla="*/ 0 h 10000"/>
              <a:gd name="connsiteX2-61" fmla="*/ 274 w 9877"/>
              <a:gd name="connsiteY2-62" fmla="*/ 5005 h 10000"/>
              <a:gd name="connsiteX3-63" fmla="*/ 0 w 9877"/>
              <a:gd name="connsiteY3-64" fmla="*/ 9962 h 10000"/>
              <a:gd name="connsiteX4-65" fmla="*/ 9737 w 9877"/>
              <a:gd name="connsiteY4-66" fmla="*/ 10000 h 10000"/>
              <a:gd name="connsiteX5-67" fmla="*/ 9738 w 9877"/>
              <a:gd name="connsiteY5-68" fmla="*/ 5783 h 10000"/>
              <a:gd name="connsiteX6-69" fmla="*/ 9742 w 9877"/>
              <a:gd name="connsiteY6-70" fmla="*/ 0 h 10000"/>
              <a:gd name="connsiteX0-71" fmla="*/ 9863 w 9991"/>
              <a:gd name="connsiteY0-72" fmla="*/ 0 h 10000"/>
              <a:gd name="connsiteX1-73" fmla="*/ 0 w 9991"/>
              <a:gd name="connsiteY1-74" fmla="*/ 0 h 10000"/>
              <a:gd name="connsiteX2-75" fmla="*/ 277 w 9991"/>
              <a:gd name="connsiteY2-76" fmla="*/ 5005 h 10000"/>
              <a:gd name="connsiteX3-77" fmla="*/ 0 w 9991"/>
              <a:gd name="connsiteY3-78" fmla="*/ 9962 h 10000"/>
              <a:gd name="connsiteX4-79" fmla="*/ 9858 w 9991"/>
              <a:gd name="connsiteY4-80" fmla="*/ 10000 h 10000"/>
              <a:gd name="connsiteX5-81" fmla="*/ 9817 w 9991"/>
              <a:gd name="connsiteY5-82" fmla="*/ 5783 h 10000"/>
              <a:gd name="connsiteX6-83" fmla="*/ 9863 w 9991"/>
              <a:gd name="connsiteY6-84" fmla="*/ 0 h 10000"/>
              <a:gd name="connsiteX0-85" fmla="*/ 9872 w 10014"/>
              <a:gd name="connsiteY0-86" fmla="*/ 0 h 10000"/>
              <a:gd name="connsiteX1-87" fmla="*/ 0 w 10014"/>
              <a:gd name="connsiteY1-88" fmla="*/ 0 h 10000"/>
              <a:gd name="connsiteX2-89" fmla="*/ 277 w 10014"/>
              <a:gd name="connsiteY2-90" fmla="*/ 5005 h 10000"/>
              <a:gd name="connsiteX3-91" fmla="*/ 0 w 10014"/>
              <a:gd name="connsiteY3-92" fmla="*/ 9962 h 10000"/>
              <a:gd name="connsiteX4-93" fmla="*/ 9867 w 10014"/>
              <a:gd name="connsiteY4-94" fmla="*/ 10000 h 10000"/>
              <a:gd name="connsiteX5-95" fmla="*/ 9890 w 10014"/>
              <a:gd name="connsiteY5-96" fmla="*/ 5745 h 10000"/>
              <a:gd name="connsiteX6-97" fmla="*/ 9872 w 10014"/>
              <a:gd name="connsiteY6-98" fmla="*/ 0 h 10000"/>
              <a:gd name="connsiteX0-99" fmla="*/ 9872 w 10030"/>
              <a:gd name="connsiteY0-100" fmla="*/ 0 h 10000"/>
              <a:gd name="connsiteX1-101" fmla="*/ 0 w 10030"/>
              <a:gd name="connsiteY1-102" fmla="*/ 0 h 10000"/>
              <a:gd name="connsiteX2-103" fmla="*/ 277 w 10030"/>
              <a:gd name="connsiteY2-104" fmla="*/ 5005 h 10000"/>
              <a:gd name="connsiteX3-105" fmla="*/ 0 w 10030"/>
              <a:gd name="connsiteY3-106" fmla="*/ 9962 h 10000"/>
              <a:gd name="connsiteX4-107" fmla="*/ 9867 w 10030"/>
              <a:gd name="connsiteY4-108" fmla="*/ 10000 h 10000"/>
              <a:gd name="connsiteX5-109" fmla="*/ 9890 w 10030"/>
              <a:gd name="connsiteY5-110" fmla="*/ 5745 h 10000"/>
              <a:gd name="connsiteX6-111" fmla="*/ 9872 w 10030"/>
              <a:gd name="connsiteY6-112" fmla="*/ 0 h 10000"/>
              <a:gd name="connsiteX0-113" fmla="*/ 9872 w 9921"/>
              <a:gd name="connsiteY0-114" fmla="*/ 0 h 10000"/>
              <a:gd name="connsiteX1-115" fmla="*/ 0 w 9921"/>
              <a:gd name="connsiteY1-116" fmla="*/ 0 h 10000"/>
              <a:gd name="connsiteX2-117" fmla="*/ 277 w 9921"/>
              <a:gd name="connsiteY2-118" fmla="*/ 5005 h 10000"/>
              <a:gd name="connsiteX3-119" fmla="*/ 0 w 9921"/>
              <a:gd name="connsiteY3-120" fmla="*/ 9962 h 10000"/>
              <a:gd name="connsiteX4-121" fmla="*/ 9867 w 9921"/>
              <a:gd name="connsiteY4-122" fmla="*/ 10000 h 10000"/>
              <a:gd name="connsiteX5-123" fmla="*/ 9890 w 9921"/>
              <a:gd name="connsiteY5-124" fmla="*/ 5745 h 10000"/>
              <a:gd name="connsiteX6-125" fmla="*/ 9872 w 9921"/>
              <a:gd name="connsiteY6-126" fmla="*/ 0 h 10000"/>
              <a:gd name="connsiteX0-127" fmla="*/ 9951 w 9974"/>
              <a:gd name="connsiteY0-128" fmla="*/ 0 h 10000"/>
              <a:gd name="connsiteX1-129" fmla="*/ 0 w 9974"/>
              <a:gd name="connsiteY1-130" fmla="*/ 0 h 10000"/>
              <a:gd name="connsiteX2-131" fmla="*/ 279 w 9974"/>
              <a:gd name="connsiteY2-132" fmla="*/ 5005 h 10000"/>
              <a:gd name="connsiteX3-133" fmla="*/ 0 w 9974"/>
              <a:gd name="connsiteY3-134" fmla="*/ 9962 h 10000"/>
              <a:gd name="connsiteX4-135" fmla="*/ 9946 w 9974"/>
              <a:gd name="connsiteY4-136" fmla="*/ 10000 h 10000"/>
              <a:gd name="connsiteX5-137" fmla="*/ 9969 w 9974"/>
              <a:gd name="connsiteY5-138" fmla="*/ 5745 h 10000"/>
              <a:gd name="connsiteX6-139" fmla="*/ 9951 w 9974"/>
              <a:gd name="connsiteY6-140" fmla="*/ 0 h 10000"/>
              <a:gd name="connsiteX0-141" fmla="*/ 9977 w 10001"/>
              <a:gd name="connsiteY0-142" fmla="*/ 0 h 10000"/>
              <a:gd name="connsiteX1-143" fmla="*/ 0 w 10001"/>
              <a:gd name="connsiteY1-144" fmla="*/ 0 h 10000"/>
              <a:gd name="connsiteX2-145" fmla="*/ 280 w 10001"/>
              <a:gd name="connsiteY2-146" fmla="*/ 5005 h 10000"/>
              <a:gd name="connsiteX3-147" fmla="*/ 0 w 10001"/>
              <a:gd name="connsiteY3-148" fmla="*/ 9962 h 10000"/>
              <a:gd name="connsiteX4-149" fmla="*/ 9972 w 10001"/>
              <a:gd name="connsiteY4-150" fmla="*/ 10000 h 10000"/>
              <a:gd name="connsiteX5-151" fmla="*/ 9995 w 10001"/>
              <a:gd name="connsiteY5-152" fmla="*/ 5745 h 10000"/>
              <a:gd name="connsiteX6-153" fmla="*/ 9977 w 10001"/>
              <a:gd name="connsiteY6-154" fmla="*/ 0 h 10000"/>
              <a:gd name="connsiteX0-155" fmla="*/ 9977 w 10001"/>
              <a:gd name="connsiteY0-156" fmla="*/ 0 h 10000"/>
              <a:gd name="connsiteX1-157" fmla="*/ 0 w 10001"/>
              <a:gd name="connsiteY1-158" fmla="*/ 0 h 10000"/>
              <a:gd name="connsiteX2-159" fmla="*/ 280 w 10001"/>
              <a:gd name="connsiteY2-160" fmla="*/ 5005 h 10000"/>
              <a:gd name="connsiteX3-161" fmla="*/ 0 w 10001"/>
              <a:gd name="connsiteY3-162" fmla="*/ 9962 h 10000"/>
              <a:gd name="connsiteX4-163" fmla="*/ 9972 w 10001"/>
              <a:gd name="connsiteY4-164" fmla="*/ 10000 h 10000"/>
              <a:gd name="connsiteX5-165" fmla="*/ 9995 w 10001"/>
              <a:gd name="connsiteY5-166" fmla="*/ 5745 h 10000"/>
              <a:gd name="connsiteX6-167" fmla="*/ 9977 w 10001"/>
              <a:gd name="connsiteY6-168" fmla="*/ 0 h 10000"/>
              <a:gd name="connsiteX0-169" fmla="*/ 9977 w 10001"/>
              <a:gd name="connsiteY0-170" fmla="*/ 0 h 10000"/>
              <a:gd name="connsiteX1-171" fmla="*/ 0 w 10001"/>
              <a:gd name="connsiteY1-172" fmla="*/ 0 h 10000"/>
              <a:gd name="connsiteX2-173" fmla="*/ 280 w 10001"/>
              <a:gd name="connsiteY2-174" fmla="*/ 5005 h 10000"/>
              <a:gd name="connsiteX3-175" fmla="*/ 0 w 10001"/>
              <a:gd name="connsiteY3-176" fmla="*/ 9962 h 10000"/>
              <a:gd name="connsiteX4-177" fmla="*/ 9972 w 10001"/>
              <a:gd name="connsiteY4-178" fmla="*/ 10000 h 10000"/>
              <a:gd name="connsiteX5-179" fmla="*/ 9995 w 10001"/>
              <a:gd name="connsiteY5-180" fmla="*/ 5745 h 10000"/>
              <a:gd name="connsiteX6-181" fmla="*/ 9977 w 10001"/>
              <a:gd name="connsiteY6-182" fmla="*/ 0 h 10000"/>
              <a:gd name="connsiteX0-183" fmla="*/ 9977 w 9995"/>
              <a:gd name="connsiteY0-184" fmla="*/ 0 h 10000"/>
              <a:gd name="connsiteX1-185" fmla="*/ 0 w 9995"/>
              <a:gd name="connsiteY1-186" fmla="*/ 0 h 10000"/>
              <a:gd name="connsiteX2-187" fmla="*/ 280 w 9995"/>
              <a:gd name="connsiteY2-188" fmla="*/ 5005 h 10000"/>
              <a:gd name="connsiteX3-189" fmla="*/ 0 w 9995"/>
              <a:gd name="connsiteY3-190" fmla="*/ 9962 h 10000"/>
              <a:gd name="connsiteX4-191" fmla="*/ 9972 w 9995"/>
              <a:gd name="connsiteY4-192" fmla="*/ 10000 h 10000"/>
              <a:gd name="connsiteX5-193" fmla="*/ 9995 w 9995"/>
              <a:gd name="connsiteY5-194" fmla="*/ 5745 h 10000"/>
              <a:gd name="connsiteX6-195" fmla="*/ 9977 w 9995"/>
              <a:gd name="connsiteY6-196" fmla="*/ 0 h 10000"/>
              <a:gd name="connsiteX0-197" fmla="*/ 9999 w 10000"/>
              <a:gd name="connsiteY0-198" fmla="*/ 0 h 10000"/>
              <a:gd name="connsiteX1-199" fmla="*/ 0 w 10000"/>
              <a:gd name="connsiteY1-200" fmla="*/ 0 h 10000"/>
              <a:gd name="connsiteX2-201" fmla="*/ 280 w 10000"/>
              <a:gd name="connsiteY2-202" fmla="*/ 5005 h 10000"/>
              <a:gd name="connsiteX3-203" fmla="*/ 0 w 10000"/>
              <a:gd name="connsiteY3-204" fmla="*/ 9962 h 10000"/>
              <a:gd name="connsiteX4-205" fmla="*/ 9977 w 10000"/>
              <a:gd name="connsiteY4-206" fmla="*/ 10000 h 10000"/>
              <a:gd name="connsiteX5-207" fmla="*/ 10000 w 10000"/>
              <a:gd name="connsiteY5-208" fmla="*/ 5745 h 10000"/>
              <a:gd name="connsiteX6-209" fmla="*/ 9999 w 10000"/>
              <a:gd name="connsiteY6-210" fmla="*/ 0 h 10000"/>
              <a:gd name="connsiteX0-211" fmla="*/ 9999 w 10004"/>
              <a:gd name="connsiteY0-212" fmla="*/ 0 h 10000"/>
              <a:gd name="connsiteX1-213" fmla="*/ 0 w 10004"/>
              <a:gd name="connsiteY1-214" fmla="*/ 0 h 10000"/>
              <a:gd name="connsiteX2-215" fmla="*/ 280 w 10004"/>
              <a:gd name="connsiteY2-216" fmla="*/ 5005 h 10000"/>
              <a:gd name="connsiteX3-217" fmla="*/ 0 w 10004"/>
              <a:gd name="connsiteY3-218" fmla="*/ 9962 h 10000"/>
              <a:gd name="connsiteX4-219" fmla="*/ 10000 w 10004"/>
              <a:gd name="connsiteY4-220" fmla="*/ 10000 h 10000"/>
              <a:gd name="connsiteX5-221" fmla="*/ 10000 w 10004"/>
              <a:gd name="connsiteY5-222" fmla="*/ 5745 h 10000"/>
              <a:gd name="connsiteX6-223" fmla="*/ 9999 w 10004"/>
              <a:gd name="connsiteY6-224" fmla="*/ 0 h 10000"/>
              <a:gd name="connsiteX0-225" fmla="*/ 9999 w 10000"/>
              <a:gd name="connsiteY0-226" fmla="*/ 0 h 10000"/>
              <a:gd name="connsiteX1-227" fmla="*/ 0 w 10000"/>
              <a:gd name="connsiteY1-228" fmla="*/ 0 h 10000"/>
              <a:gd name="connsiteX2-229" fmla="*/ 280 w 10000"/>
              <a:gd name="connsiteY2-230" fmla="*/ 5005 h 10000"/>
              <a:gd name="connsiteX3-231" fmla="*/ 0 w 10000"/>
              <a:gd name="connsiteY3-232" fmla="*/ 9962 h 10000"/>
              <a:gd name="connsiteX4-233" fmla="*/ 10000 w 10000"/>
              <a:gd name="connsiteY4-234" fmla="*/ 10000 h 10000"/>
              <a:gd name="connsiteX5-235" fmla="*/ 10000 w 10000"/>
              <a:gd name="connsiteY5-236" fmla="*/ 5745 h 10000"/>
              <a:gd name="connsiteX6-237" fmla="*/ 9999 w 10000"/>
              <a:gd name="connsiteY6-238" fmla="*/ 0 h 10000"/>
              <a:gd name="connsiteX0-239" fmla="*/ 14796 w 14796"/>
              <a:gd name="connsiteY0-240" fmla="*/ 0 h 10000"/>
              <a:gd name="connsiteX1-241" fmla="*/ 0 w 14796"/>
              <a:gd name="connsiteY1-242" fmla="*/ 0 h 10000"/>
              <a:gd name="connsiteX2-243" fmla="*/ 280 w 14796"/>
              <a:gd name="connsiteY2-244" fmla="*/ 5005 h 10000"/>
              <a:gd name="connsiteX3-245" fmla="*/ 0 w 14796"/>
              <a:gd name="connsiteY3-246" fmla="*/ 9962 h 10000"/>
              <a:gd name="connsiteX4-247" fmla="*/ 10000 w 14796"/>
              <a:gd name="connsiteY4-248" fmla="*/ 10000 h 10000"/>
              <a:gd name="connsiteX5-249" fmla="*/ 10000 w 14796"/>
              <a:gd name="connsiteY5-250" fmla="*/ 5745 h 10000"/>
              <a:gd name="connsiteX6-251" fmla="*/ 14796 w 14796"/>
              <a:gd name="connsiteY6-252" fmla="*/ 0 h 10000"/>
              <a:gd name="connsiteX0-253" fmla="*/ 14796 w 14796"/>
              <a:gd name="connsiteY0-254" fmla="*/ 0 h 9968"/>
              <a:gd name="connsiteX1-255" fmla="*/ 0 w 14796"/>
              <a:gd name="connsiteY1-256" fmla="*/ 0 h 9968"/>
              <a:gd name="connsiteX2-257" fmla="*/ 280 w 14796"/>
              <a:gd name="connsiteY2-258" fmla="*/ 5005 h 9968"/>
              <a:gd name="connsiteX3-259" fmla="*/ 0 w 14796"/>
              <a:gd name="connsiteY3-260" fmla="*/ 9962 h 9968"/>
              <a:gd name="connsiteX4-261" fmla="*/ 14788 w 14796"/>
              <a:gd name="connsiteY4-262" fmla="*/ 9968 h 9968"/>
              <a:gd name="connsiteX5-263" fmla="*/ 10000 w 14796"/>
              <a:gd name="connsiteY5-264" fmla="*/ 5745 h 9968"/>
              <a:gd name="connsiteX6-265" fmla="*/ 14796 w 14796"/>
              <a:gd name="connsiteY6-266" fmla="*/ 0 h 9968"/>
              <a:gd name="connsiteX0-267" fmla="*/ 10000 w 10000"/>
              <a:gd name="connsiteY0-268" fmla="*/ 0 h 10000"/>
              <a:gd name="connsiteX1-269" fmla="*/ 0 w 10000"/>
              <a:gd name="connsiteY1-270" fmla="*/ 0 h 10000"/>
              <a:gd name="connsiteX2-271" fmla="*/ 189 w 10000"/>
              <a:gd name="connsiteY2-272" fmla="*/ 5021 h 10000"/>
              <a:gd name="connsiteX3-273" fmla="*/ 0 w 10000"/>
              <a:gd name="connsiteY3-274" fmla="*/ 9994 h 10000"/>
              <a:gd name="connsiteX4-275" fmla="*/ 9995 w 10000"/>
              <a:gd name="connsiteY4-276" fmla="*/ 10000 h 10000"/>
              <a:gd name="connsiteX5-277" fmla="*/ 9998 w 10000"/>
              <a:gd name="connsiteY5-278" fmla="*/ 6152 h 10000"/>
              <a:gd name="connsiteX6-279" fmla="*/ 10000 w 10000"/>
              <a:gd name="connsiteY6-280"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25" name="Freeform 11"/>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27" name="文本占位符 6"/>
          <p:cNvSpPr>
            <a:spLocks noGrp="1"/>
          </p:cNvSpPr>
          <p:nvPr>
            <p:ph type="body" sz="quarter" idx="10" hasCustomPrompt="1"/>
          </p:nvPr>
        </p:nvSpPr>
        <p:spPr>
          <a:xfrm>
            <a:off x="445851" y="1242452"/>
            <a:ext cx="11307600" cy="4680000"/>
          </a:xfrm>
          <a:prstGeom prst="rect">
            <a:avLst/>
          </a:prstGeom>
        </p:spPr>
        <p:txBody>
          <a:bodyPr/>
          <a:lstStyle>
            <a:lvl1pPr marL="457200" marR="0" indent="-457200" algn="just" defTabSz="800735" rtl="0" eaLnBrk="1" fontAlgn="ctr" latinLnBrk="0" hangingPunct="1">
              <a:lnSpc>
                <a:spcPct val="140000"/>
              </a:lnSpc>
              <a:spcBef>
                <a:spcPct val="30000"/>
              </a:spcBef>
              <a:spcAft>
                <a:spcPct val="0"/>
              </a:spcAft>
              <a:buClrTx/>
              <a:buSzPct val="100000"/>
              <a:buFont typeface="+mj-lt"/>
              <a:buAutoNum type="arabicPeriod"/>
              <a:defRPr>
                <a:latin typeface="+mn-lt"/>
                <a:ea typeface="+mn-ea"/>
                <a:cs typeface="Arial" panose="020B0604020202090204" pitchFamily="34" charset="0"/>
              </a:defRPr>
            </a:lvl1pPr>
            <a:lvl2pPr fontAlgn="ctr">
              <a:buClrTx/>
              <a:buSzPct val="100000"/>
              <a:buFont typeface="Huawei Sans" panose="020C0503030203020204" pitchFamily="34" charset="0"/>
              <a:buChar char="▫"/>
              <a:defRPr>
                <a:latin typeface="+mn-lt"/>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4050" lvl="1" indent="-457200">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3" name="内容占位符 6"/>
          <p:cNvSpPr>
            <a:spLocks noGrp="1"/>
          </p:cNvSpPr>
          <p:nvPr>
            <p:ph sz="quarter" idx="10"/>
          </p:nvPr>
        </p:nvSpPr>
        <p:spPr>
          <a:xfrm>
            <a:off x="444603" y="1247555"/>
            <a:ext cx="11307600" cy="468000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TextBox 10"/>
          <p:cNvSpPr txBox="1"/>
          <p:nvPr userDrawn="1"/>
        </p:nvSpPr>
        <p:spPr bwMode="auto">
          <a:xfrm>
            <a:off x="1594877" y="408780"/>
            <a:ext cx="9825899"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本节概述和学习目标</a:t>
            </a:r>
            <a:endParaRPr lang="zh-CN" altLang="en-US" sz="3500" b="1"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7" name="组合 6"/>
          <p:cNvGrpSpPr/>
          <p:nvPr userDrawn="1"/>
        </p:nvGrpSpPr>
        <p:grpSpPr>
          <a:xfrm>
            <a:off x="587158" y="505779"/>
            <a:ext cx="374562" cy="445558"/>
            <a:chOff x="-1647825" y="2492375"/>
            <a:chExt cx="1947863" cy="2316163"/>
          </a:xfrm>
          <a:solidFill>
            <a:schemeClr val="bg1"/>
          </a:solidFill>
        </p:grpSpPr>
        <p:sp>
          <p:nvSpPr>
            <p:cNvPr id="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3" name="标题 1"/>
          <p:cNvSpPr>
            <a:spLocks noGrp="1"/>
          </p:cNvSpPr>
          <p:nvPr>
            <p:ph type="title"/>
          </p:nvPr>
        </p:nvSpPr>
        <p:spPr>
          <a:xfrm>
            <a:off x="1594177" y="410400"/>
            <a:ext cx="9827761" cy="640800"/>
          </a:xfrm>
          <a:prstGeom prst="rect">
            <a:avLst/>
          </a:prstGeom>
        </p:spPr>
        <p:txBody>
          <a:bodyPr lIns="100800" tIns="50400" rIns="100800" bIns="50400" anchor="ctr" anchorCtr="0"/>
          <a:lstStyle>
            <a:lvl1pPr fontAlgn="ctr">
              <a:defRPr b="1" baseline="0">
                <a:latin typeface="Huawei Sans" panose="020C0503030203020204" pitchFamily="34" charset="0"/>
                <a:ea typeface="方正兰亭黑简体" panose="02000000000000000000" pitchFamily="2" charset="-122"/>
              </a:defRPr>
            </a:lvl1pPr>
          </a:lstStyle>
          <a:p>
            <a:r>
              <a:rPr lang="zh-CN" altLang="en-US" dirty="0" smtClean="0"/>
              <a:t>单击</a:t>
            </a:r>
            <a:r>
              <a:rPr lang="zh-CN" altLang="en-US" dirty="0"/>
              <a:t>此处编辑母版标题样式</a:t>
            </a:r>
            <a:endParaRPr lang="zh-CN" altLang="en-US" dirty="0"/>
          </a:p>
        </p:txBody>
      </p:sp>
      <p:sp>
        <p:nvSpPr>
          <p:cNvPr id="4"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5"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grpSp>
        <p:nvGrpSpPr>
          <p:cNvPr id="6" name="组合 5"/>
          <p:cNvGrpSpPr/>
          <p:nvPr userDrawn="1"/>
        </p:nvGrpSpPr>
        <p:grpSpPr>
          <a:xfrm>
            <a:off x="587158" y="505779"/>
            <a:ext cx="374562" cy="445558"/>
            <a:chOff x="-1647825" y="2492375"/>
            <a:chExt cx="1947863" cy="2316163"/>
          </a:xfrm>
          <a:solidFill>
            <a:schemeClr val="bg1"/>
          </a:solidFill>
        </p:grpSpPr>
        <p:sp>
          <p:nvSpPr>
            <p:cNvPr id="7"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8"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grpSp>
      <p:sp>
        <p:nvSpPr>
          <p:cNvPr id="9" name="文本占位符 6"/>
          <p:cNvSpPr>
            <a:spLocks noGrp="1"/>
          </p:cNvSpPr>
          <p:nvPr>
            <p:ph type="body" sz="quarter" idx="10" hasCustomPrompt="1"/>
          </p:nvPr>
        </p:nvSpPr>
        <p:spPr>
          <a:xfrm>
            <a:off x="444603" y="1247556"/>
            <a:ext cx="11307600" cy="468000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zh-CN" altLang="en-US" dirty="0"/>
              <a:t>单击此处输入文字</a:t>
            </a:r>
            <a:endParaRPr lang="zh-CN"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3"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4"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Huawei Sans" panose="020C0503030203020204" pitchFamily="34" charset="0"/>
              <a:ea typeface="方正兰亭黑简体" panose="02000000000000000000" pitchFamily="2" charset="-122"/>
            </a:endParaRPr>
          </a:p>
        </p:txBody>
      </p:sp>
      <p:sp>
        <p:nvSpPr>
          <p:cNvPr id="5" name="Freeform 12"/>
          <p:cNvSpPr>
            <a:spLocks noEditPoints="1"/>
          </p:cNvSpPr>
          <p:nvPr userDrawn="1"/>
        </p:nvSpPr>
        <p:spPr bwMode="auto">
          <a:xfrm>
            <a:off x="479189" y="474076"/>
            <a:ext cx="507964"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04" tIns="45702" rIns="91404" bIns="45702" numCol="1" anchor="t" anchorCtr="0" compatLnSpc="1"/>
          <a:lstStyle/>
          <a:p>
            <a:endParaRPr lang="zh-CN" altLang="en-US" sz="1800" baseline="0">
              <a:latin typeface="Huawei Sans" panose="020C0503030203020204" pitchFamily="34" charset="0"/>
              <a:ea typeface="方正兰亭黑简体" panose="02000000000000000000" pitchFamily="2" charset="-122"/>
            </a:endParaRPr>
          </a:p>
        </p:txBody>
      </p:sp>
      <p:sp>
        <p:nvSpPr>
          <p:cNvPr id="6" name="标题 1"/>
          <p:cNvSpPr>
            <a:spLocks noGrp="1"/>
          </p:cNvSpPr>
          <p:nvPr>
            <p:ph type="title"/>
          </p:nvPr>
        </p:nvSpPr>
        <p:spPr>
          <a:xfrm>
            <a:off x="1594177" y="410400"/>
            <a:ext cx="9827761" cy="640800"/>
          </a:xfrm>
          <a:prstGeom prst="rect">
            <a:avLst/>
          </a:prstGeom>
        </p:spPr>
        <p:txBody>
          <a:bodyPr lIns="100800" tIns="50400" rIns="100800" bIns="50400" anchor="ctr" anchorCtr="0"/>
          <a:lstStyle>
            <a:lvl1pPr fontAlgn="ctr">
              <a:defRPr b="1" baseline="0">
                <a:latin typeface="Huawei Sans" panose="020C0503030203020204" pitchFamily="34" charset="0"/>
                <a:ea typeface="方正兰亭黑简体" panose="02000000000000000000" pitchFamily="2" charset="-122"/>
              </a:defRPr>
            </a:lvl1pPr>
          </a:lstStyle>
          <a:p>
            <a:r>
              <a:rPr lang="zh-CN" altLang="en-US" dirty="0"/>
              <a:t>单击此处编辑母版标题样式</a:t>
            </a:r>
            <a:endParaRPr lang="zh-CN"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9#全白背景">
    <p:spTree>
      <p:nvGrpSpPr>
        <p:cNvPr id="1" name=""/>
        <p:cNvGrpSpPr/>
        <p:nvPr/>
      </p:nvGrpSpPr>
      <p:grpSpPr>
        <a:xfrm>
          <a:off x="0" y="0"/>
          <a:ext cx="0" cy="0"/>
          <a:chOff x="0" y="0"/>
          <a:chExt cx="0" cy="0"/>
        </a:xfrm>
      </p:grpSpPr>
      <p:grpSp>
        <p:nvGrpSpPr>
          <p:cNvPr id="2" name="组合 1"/>
          <p:cNvGrpSpPr/>
          <p:nvPr userDrawn="1"/>
        </p:nvGrpSpPr>
        <p:grpSpPr>
          <a:xfrm>
            <a:off x="12162528" y="4653136"/>
            <a:ext cx="638734" cy="1729234"/>
            <a:chOff x="12162528" y="4653136"/>
            <a:chExt cx="638734" cy="1729234"/>
          </a:xfrm>
        </p:grpSpPr>
        <p:sp>
          <p:nvSpPr>
            <p:cNvPr id="3" name="矩形 2"/>
            <p:cNvSpPr/>
            <p:nvPr userDrawn="1"/>
          </p:nvSpPr>
          <p:spPr>
            <a:xfrm>
              <a:off x="12212029" y="4653136"/>
              <a:ext cx="539729" cy="288726"/>
            </a:xfrm>
            <a:prstGeom prst="rect">
              <a:avLst/>
            </a:prstGeom>
            <a:solidFill>
              <a:srgbClr val="00B0F0"/>
            </a:solidFill>
          </p:spPr>
          <p:txBody>
            <a:bodyPr wrap="none" rtlCol="0" anchor="ctr">
              <a:noAutofit/>
            </a:bodyPr>
            <a:lstStyle/>
            <a:p>
              <a:pPr marL="342900" indent="-342900"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4" name="矩形 3"/>
            <p:cNvSpPr/>
            <p:nvPr userDrawn="1"/>
          </p:nvSpPr>
          <p:spPr>
            <a:xfrm>
              <a:off x="12212029" y="4941964"/>
              <a:ext cx="539729" cy="288000"/>
            </a:xfrm>
            <a:prstGeom prst="rect">
              <a:avLst/>
            </a:prstGeom>
            <a:solidFill>
              <a:srgbClr val="A6D2FF"/>
            </a:solidFill>
          </p:spPr>
          <p:txBody>
            <a:bodyPr wrap="none" rtlCol="0" anchor="ctr">
              <a:noAutofit/>
            </a:bodyPr>
            <a:lstStyle/>
            <a:p>
              <a:pPr marL="342900" indent="-342900"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5" name="矩形 4"/>
            <p:cNvSpPr/>
            <p:nvPr userDrawn="1"/>
          </p:nvSpPr>
          <p:spPr>
            <a:xfrm>
              <a:off x="12212029" y="5230066"/>
              <a:ext cx="539729" cy="288000"/>
            </a:xfrm>
            <a:prstGeom prst="rect">
              <a:avLst/>
            </a:prstGeom>
            <a:solidFill>
              <a:srgbClr val="D8D8D8"/>
            </a:solidFill>
          </p:spPr>
          <p:txBody>
            <a:bodyPr wrap="none" rtlCol="0" anchor="ctr">
              <a:noAutofit/>
            </a:bodyPr>
            <a:lstStyle/>
            <a:p>
              <a:pPr marL="342900" indent="-342900"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6" name="矩形 5"/>
            <p:cNvSpPr/>
            <p:nvPr userDrawn="1"/>
          </p:nvSpPr>
          <p:spPr>
            <a:xfrm>
              <a:off x="12212029" y="5518168"/>
              <a:ext cx="539729" cy="288000"/>
            </a:xfrm>
            <a:prstGeom prst="rect">
              <a:avLst/>
            </a:prstGeom>
            <a:solidFill>
              <a:srgbClr val="C00000"/>
            </a:solidFill>
          </p:spPr>
          <p:txBody>
            <a:bodyPr wrap="none" rtlCol="0" anchor="ctr">
              <a:noAutofit/>
            </a:bodyPr>
            <a:lstStyle/>
            <a:p>
              <a:pPr marL="342900" indent="-342900"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7" name="矩形 6"/>
            <p:cNvSpPr/>
            <p:nvPr userDrawn="1"/>
          </p:nvSpPr>
          <p:spPr>
            <a:xfrm>
              <a:off x="12212029" y="5806270"/>
              <a:ext cx="539729" cy="288000"/>
            </a:xfrm>
            <a:prstGeom prst="rect">
              <a:avLst/>
            </a:prstGeom>
            <a:solidFill>
              <a:srgbClr val="FFFFCC"/>
            </a:solidFill>
          </p:spPr>
          <p:txBody>
            <a:bodyPr wrap="none" rtlCol="0" anchor="ctr">
              <a:noAutofit/>
            </a:bodyPr>
            <a:lstStyle/>
            <a:p>
              <a:pPr marL="342900" indent="-342900"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8" name="矩形 7"/>
            <p:cNvSpPr/>
            <p:nvPr userDrawn="1"/>
          </p:nvSpPr>
          <p:spPr>
            <a:xfrm>
              <a:off x="12212029" y="6094370"/>
              <a:ext cx="539729" cy="288000"/>
            </a:xfrm>
            <a:prstGeom prst="rect">
              <a:avLst/>
            </a:prstGeom>
            <a:solidFill>
              <a:srgbClr val="FFC000"/>
            </a:solidFill>
          </p:spPr>
          <p:txBody>
            <a:bodyPr wrap="none" rtlCol="0" anchor="ctr">
              <a:noAutofit/>
            </a:bodyPr>
            <a:lstStyle/>
            <a:p>
              <a:pPr marL="342900" indent="-342900"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9" name="文本框 8"/>
            <p:cNvSpPr txBox="1"/>
            <p:nvPr userDrawn="1"/>
          </p:nvSpPr>
          <p:spPr bwMode="auto">
            <a:xfrm>
              <a:off x="12162528" y="4683920"/>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solidFill>
                    <a:schemeClr val="bg1"/>
                  </a:solidFill>
                  <a:latin typeface="+mn-lt"/>
                  <a:ea typeface="+mn-ea"/>
                </a:rPr>
                <a:t>表格表头</a:t>
              </a:r>
              <a:endParaRPr lang="zh-CN" altLang="en-US" sz="900" dirty="0">
                <a:solidFill>
                  <a:schemeClr val="bg1"/>
                </a:solidFill>
                <a:latin typeface="+mn-lt"/>
                <a:ea typeface="+mn-ea"/>
              </a:endParaRPr>
            </a:p>
          </p:txBody>
        </p:sp>
        <p:sp>
          <p:nvSpPr>
            <p:cNvPr id="10" name="文本框 9"/>
            <p:cNvSpPr txBox="1"/>
            <p:nvPr userDrawn="1"/>
          </p:nvSpPr>
          <p:spPr bwMode="auto">
            <a:xfrm>
              <a:off x="12162528" y="4972385"/>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mn-lt"/>
                  <a:ea typeface="+mn-ea"/>
                </a:rPr>
                <a:t>表格边框</a:t>
              </a:r>
              <a:endParaRPr lang="zh-CN" altLang="en-US" sz="900" dirty="0">
                <a:latin typeface="+mn-lt"/>
                <a:ea typeface="+mn-ea"/>
              </a:endParaRPr>
            </a:p>
          </p:txBody>
        </p:sp>
        <p:sp>
          <p:nvSpPr>
            <p:cNvPr id="11" name="文本框 10"/>
            <p:cNvSpPr txBox="1"/>
            <p:nvPr userDrawn="1"/>
          </p:nvSpPr>
          <p:spPr bwMode="auto">
            <a:xfrm>
              <a:off x="12162528" y="5260487"/>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mn-lt"/>
                  <a:ea typeface="+mn-ea"/>
                </a:rPr>
                <a:t>导航灰底</a:t>
              </a:r>
              <a:endParaRPr lang="zh-CN" altLang="en-US" sz="900" dirty="0">
                <a:latin typeface="+mn-lt"/>
                <a:ea typeface="+mn-ea"/>
              </a:endParaRPr>
            </a:p>
          </p:txBody>
        </p:sp>
        <p:sp>
          <p:nvSpPr>
            <p:cNvPr id="12" name="文本框 11"/>
            <p:cNvSpPr txBox="1"/>
            <p:nvPr userDrawn="1"/>
          </p:nvSpPr>
          <p:spPr bwMode="auto">
            <a:xfrm>
              <a:off x="12220212" y="5548589"/>
              <a:ext cx="52336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solidFill>
                    <a:schemeClr val="bg1"/>
                  </a:solidFill>
                  <a:latin typeface="+mn-lt"/>
                  <a:ea typeface="+mn-ea"/>
                </a:rPr>
                <a:t>华为红</a:t>
              </a:r>
              <a:endParaRPr lang="zh-CN" altLang="en-US" sz="900" dirty="0">
                <a:solidFill>
                  <a:schemeClr val="bg1"/>
                </a:solidFill>
                <a:latin typeface="+mn-lt"/>
                <a:ea typeface="+mn-ea"/>
              </a:endParaRPr>
            </a:p>
          </p:txBody>
        </p:sp>
        <p:sp>
          <p:nvSpPr>
            <p:cNvPr id="13" name="文本框 12"/>
            <p:cNvSpPr txBox="1"/>
            <p:nvPr userDrawn="1"/>
          </p:nvSpPr>
          <p:spPr bwMode="auto">
            <a:xfrm>
              <a:off x="12162528" y="5836691"/>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mn-lt"/>
                  <a:ea typeface="+mn-ea"/>
                </a:rPr>
                <a:t>文字底色</a:t>
              </a:r>
              <a:endParaRPr lang="zh-CN" altLang="en-US" sz="900" dirty="0">
                <a:latin typeface="+mn-lt"/>
                <a:ea typeface="+mn-ea"/>
              </a:endParaRPr>
            </a:p>
          </p:txBody>
        </p:sp>
        <p:sp>
          <p:nvSpPr>
            <p:cNvPr id="14" name="文本框 13"/>
            <p:cNvSpPr txBox="1"/>
            <p:nvPr userDrawn="1"/>
          </p:nvSpPr>
          <p:spPr bwMode="auto">
            <a:xfrm>
              <a:off x="12162528" y="6124791"/>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mn-lt"/>
                  <a:ea typeface="+mn-ea"/>
                </a:rPr>
                <a:t>文字边框</a:t>
              </a:r>
              <a:endParaRPr lang="zh-CN" altLang="en-US" sz="900" dirty="0">
                <a:latin typeface="+mn-lt"/>
                <a:ea typeface="+mn-ea"/>
              </a:endParaRPr>
            </a:p>
          </p:txBody>
        </p:sp>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5.png"/><Relationship Id="rId18" Type="http://schemas.openxmlformats.org/officeDocument/2006/relationships/image" Target="../media/image4.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869611" y="260649"/>
            <a:ext cx="10323183" cy="868363"/>
          </a:xfrm>
          <a:prstGeom prst="rect">
            <a:avLst/>
          </a:prstGeom>
          <a:noFill/>
          <a:ln w="9525">
            <a:noFill/>
            <a:miter lim="800000"/>
          </a:ln>
        </p:spPr>
        <p:txBody>
          <a:bodyPr vert="horz" wrap="square" lIns="80128" tIns="40064" rIns="80128" bIns="40064" numCol="1" anchor="ctr" anchorCtr="0" compatLnSpc="1"/>
          <a:lstStyle/>
          <a:p>
            <a:pPr lvl="0"/>
            <a:r>
              <a:rPr lang="zh-CN" altLang="en-US" dirty="0"/>
              <a:t>单击此处编辑母版标题样式</a:t>
            </a:r>
            <a:endParaRPr lang="zh-CN" altLang="en-US" dirty="0"/>
          </a:p>
        </p:txBody>
      </p:sp>
      <p:sp>
        <p:nvSpPr>
          <p:cNvPr id="28" name="Rectangle 57"/>
          <p:cNvSpPr>
            <a:spLocks noGrp="1" noChangeArrowheads="1"/>
          </p:cNvSpPr>
          <p:nvPr>
            <p:ph type="body" idx="1"/>
          </p:nvPr>
        </p:nvSpPr>
        <p:spPr bwMode="auto">
          <a:xfrm>
            <a:off x="442912" y="1248073"/>
            <a:ext cx="11307600" cy="4680000"/>
          </a:xfrm>
          <a:prstGeom prst="rect">
            <a:avLst/>
          </a:prstGeom>
          <a:noFill/>
          <a:ln w="9525">
            <a:noFill/>
            <a:miter lim="800000"/>
          </a:ln>
        </p:spPr>
        <p:txBody>
          <a:bodyPr vert="horz" wrap="square" lIns="80141" tIns="40071" rIns="80141" bIns="40071"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9" name="Rectangle 69"/>
          <p:cNvSpPr>
            <a:spLocks noChangeArrowheads="1"/>
          </p:cNvSpPr>
          <p:nvPr userDrawn="1"/>
        </p:nvSpPr>
        <p:spPr bwMode="auto">
          <a:xfrm>
            <a:off x="155280" y="6500581"/>
            <a:ext cx="658440" cy="265552"/>
          </a:xfrm>
          <a:prstGeom prst="rect">
            <a:avLst/>
          </a:prstGeom>
          <a:noFill/>
          <a:ln w="9525" algn="ctr">
            <a:noFill/>
            <a:miter lim="800000"/>
          </a:ln>
          <a:effectLst/>
        </p:spPr>
        <p:txBody>
          <a:bodyPr wrap="none" lIns="80070" tIns="40036" rIns="80070" bIns="40036">
            <a:spAutoFit/>
          </a:bodyPr>
          <a:lstStyle/>
          <a:p>
            <a:pPr algn="l" defTabSz="800735" eaLnBrk="0" fontAlgn="ctr" hangingPunct="0">
              <a:defRPr/>
            </a:pPr>
            <a:r>
              <a:rPr lang="zh-CN" altLang="en-US" sz="1200" baseline="0" dirty="0">
                <a:latin typeface="Huawei Sans" panose="020C0503030203020204" pitchFamily="34" charset="0"/>
                <a:ea typeface="方正兰亭黑简体" panose="02000000000000000000" pitchFamily="2" charset="-122"/>
                <a:cs typeface="Huawei Sans" panose="020C0503030203020204" pitchFamily="34" charset="0"/>
              </a:rPr>
              <a:t>第</a:t>
            </a:r>
            <a:fld id="{2F2CF7F5-F178-4429-B6CA-28062DF31937}" type="slidenum">
              <a:rPr lang="en-US" altLang="zh-CN" sz="1200" smtClean="0">
                <a:latin typeface="Huawei Sans" panose="020C0503030203020204" pitchFamily="34" charset="0"/>
                <a:ea typeface="方正兰亭黑简体" panose="02000000000000000000" pitchFamily="2" charset="-122"/>
                <a:cs typeface="Huawei Sans" panose="020C0503030203020204" pitchFamily="34" charset="0"/>
              </a:rPr>
            </a:fld>
            <a:r>
              <a:rPr lang="zh-CN" altLang="en-US" sz="1200" dirty="0">
                <a:latin typeface="Huawei Sans" panose="020C0503030203020204" pitchFamily="34" charset="0"/>
                <a:ea typeface="方正兰亭黑简体" panose="02000000000000000000" pitchFamily="2" charset="-122"/>
                <a:cs typeface="Huawei Sans" panose="020C0503030203020204" pitchFamily="34" charset="0"/>
              </a:rPr>
              <a:t>页</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0" name="Rectangle 54"/>
          <p:cNvSpPr>
            <a:spLocks noChangeArrowheads="1"/>
          </p:cNvSpPr>
          <p:nvPr userDrawn="1"/>
        </p:nvSpPr>
        <p:spPr bwMode="auto">
          <a:xfrm>
            <a:off x="947058" y="6500581"/>
            <a:ext cx="2572620" cy="265520"/>
          </a:xfrm>
          <a:prstGeom prst="rect">
            <a:avLst/>
          </a:prstGeom>
          <a:noFill/>
          <a:ln w="9525" algn="ctr">
            <a:noFill/>
            <a:miter lim="800000"/>
          </a:ln>
          <a:effectLst/>
        </p:spPr>
        <p:txBody>
          <a:bodyPr wrap="none" lIns="80070" tIns="40036" rIns="80070" bIns="40036">
            <a:spAutoFit/>
          </a:bodyPr>
          <a:lstStyle/>
          <a:p>
            <a:pPr defTabSz="800735" eaLnBrk="0" fontAlgn="ctr" hangingPunct="0">
              <a:defRPr/>
            </a:pPr>
            <a:r>
              <a:rPr lang="zh-CN" altLang="en-US" sz="1200" baseline="0" dirty="0">
                <a:latin typeface="Huawei Sans" panose="020C0503030203020204" pitchFamily="34" charset="0"/>
                <a:ea typeface="方正兰亭黑简体" panose="02000000000000000000" pitchFamily="2" charset="-122"/>
                <a:cs typeface="Huawei Sans" panose="020C0503030203020204" pitchFamily="34" charset="0"/>
              </a:rPr>
              <a:t>版权所有</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 </a:t>
            </a:r>
            <a:r>
              <a:rPr lang="en-US" altLang="zh-CN" sz="1200" baseline="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zh-CN" altLang="en-US" sz="1200" baseline="0" dirty="0">
                <a:latin typeface="Huawei Sans" panose="020C0503030203020204" pitchFamily="34" charset="0"/>
                <a:ea typeface="方正兰亭黑简体" panose="02000000000000000000" pitchFamily="2" charset="-122"/>
                <a:cs typeface="Huawei Sans" panose="020C0503030203020204" pitchFamily="34" charset="0"/>
              </a:rPr>
              <a:t>华为技术有限公司</a:t>
            </a:r>
            <a:endParaRPr lang="zh-CN" altLang="en-US" sz="1200" baseline="0" dirty="0">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31" name="图片 3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670660" y="6504032"/>
            <a:ext cx="1248712" cy="273343"/>
          </a:xfrm>
          <a:prstGeom prst="rect">
            <a:avLst/>
          </a:prstGeom>
        </p:spPr>
      </p:pic>
      <p:grpSp>
        <p:nvGrpSpPr>
          <p:cNvPr id="32" name="组合 31"/>
          <p:cNvGrpSpPr/>
          <p:nvPr userDrawn="1"/>
        </p:nvGrpSpPr>
        <p:grpSpPr>
          <a:xfrm>
            <a:off x="12162528" y="4653136"/>
            <a:ext cx="638734" cy="1729234"/>
            <a:chOff x="12162528" y="4653136"/>
            <a:chExt cx="638734" cy="1729234"/>
          </a:xfrm>
        </p:grpSpPr>
        <p:sp>
          <p:nvSpPr>
            <p:cNvPr id="33" name="矩形 32"/>
            <p:cNvSpPr/>
            <p:nvPr userDrawn="1"/>
          </p:nvSpPr>
          <p:spPr>
            <a:xfrm>
              <a:off x="12212029" y="4653136"/>
              <a:ext cx="539729" cy="288726"/>
            </a:xfrm>
            <a:prstGeom prst="rect">
              <a:avLst/>
            </a:prstGeom>
            <a:solidFill>
              <a:srgbClr val="00B0F0"/>
            </a:solidFill>
          </p:spPr>
          <p:txBody>
            <a:bodyPr wrap="none" rtlCol="0" anchor="ctr">
              <a:noAutofit/>
            </a:bodyPr>
            <a:lstStyle/>
            <a:p>
              <a:pPr marL="342900" indent="-342900" algn="ctr" fontAlgn="auto">
                <a:buFont typeface="+mj-lt"/>
                <a:buAutoNum type="arabicPeriod"/>
              </a:pPr>
              <a:endParaRPr lang="zh-CN" altLang="en-US" sz="9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4" name="矩形 33"/>
            <p:cNvSpPr/>
            <p:nvPr userDrawn="1"/>
          </p:nvSpPr>
          <p:spPr>
            <a:xfrm>
              <a:off x="12212029" y="4941964"/>
              <a:ext cx="539729" cy="288000"/>
            </a:xfrm>
            <a:prstGeom prst="rect">
              <a:avLst/>
            </a:prstGeom>
            <a:solidFill>
              <a:srgbClr val="A6D2FF"/>
            </a:solidFill>
          </p:spPr>
          <p:txBody>
            <a:bodyPr wrap="none" rtlCol="0" anchor="ctr">
              <a:noAutofit/>
            </a:bodyPr>
            <a:lstStyle/>
            <a:p>
              <a:pPr marL="342900" indent="-342900" algn="ctr" fontAlgn="auto">
                <a:buFont typeface="+mj-lt"/>
                <a:buAutoNum type="arabicPeriod"/>
              </a:pPr>
              <a:endParaRPr lang="zh-CN" altLang="en-US" sz="9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5" name="矩形 34"/>
            <p:cNvSpPr/>
            <p:nvPr userDrawn="1"/>
          </p:nvSpPr>
          <p:spPr>
            <a:xfrm>
              <a:off x="12212029" y="5230066"/>
              <a:ext cx="539729" cy="288000"/>
            </a:xfrm>
            <a:prstGeom prst="rect">
              <a:avLst/>
            </a:prstGeom>
            <a:solidFill>
              <a:srgbClr val="D8D8D8"/>
            </a:solidFill>
          </p:spPr>
          <p:txBody>
            <a:bodyPr wrap="none" rtlCol="0" anchor="ctr">
              <a:noAutofit/>
            </a:bodyPr>
            <a:lstStyle/>
            <a:p>
              <a:pPr marL="342900" indent="-342900" algn="ctr" fontAlgn="auto">
                <a:buFont typeface="+mj-lt"/>
                <a:buAutoNum type="arabicPeriod"/>
              </a:pPr>
              <a:endParaRPr lang="zh-CN" altLang="en-US" sz="9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6" name="矩形 35"/>
            <p:cNvSpPr/>
            <p:nvPr userDrawn="1"/>
          </p:nvSpPr>
          <p:spPr>
            <a:xfrm>
              <a:off x="12212029" y="5518168"/>
              <a:ext cx="539729" cy="288000"/>
            </a:xfrm>
            <a:prstGeom prst="rect">
              <a:avLst/>
            </a:prstGeom>
            <a:solidFill>
              <a:srgbClr val="C00000"/>
            </a:solidFill>
          </p:spPr>
          <p:txBody>
            <a:bodyPr wrap="none" rtlCol="0" anchor="ctr">
              <a:noAutofit/>
            </a:bodyPr>
            <a:lstStyle/>
            <a:p>
              <a:pPr marL="342900" indent="-342900" algn="ctr" fontAlgn="auto">
                <a:buFont typeface="+mj-lt"/>
                <a:buAutoNum type="arabicPeriod"/>
              </a:pPr>
              <a:endParaRPr lang="zh-CN" altLang="en-US" sz="9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7" name="矩形 36"/>
            <p:cNvSpPr/>
            <p:nvPr userDrawn="1"/>
          </p:nvSpPr>
          <p:spPr>
            <a:xfrm>
              <a:off x="12212029" y="5806270"/>
              <a:ext cx="539729" cy="288000"/>
            </a:xfrm>
            <a:prstGeom prst="rect">
              <a:avLst/>
            </a:prstGeom>
            <a:solidFill>
              <a:srgbClr val="FFFFCC"/>
            </a:solidFill>
          </p:spPr>
          <p:txBody>
            <a:bodyPr wrap="none" rtlCol="0" anchor="ctr">
              <a:noAutofit/>
            </a:bodyPr>
            <a:lstStyle/>
            <a:p>
              <a:pPr marL="342900" indent="-342900" algn="ctr" fontAlgn="auto">
                <a:buFont typeface="+mj-lt"/>
                <a:buAutoNum type="arabicPeriod"/>
              </a:pPr>
              <a:endParaRPr lang="zh-CN" altLang="en-US" sz="9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8" name="矩形 37"/>
            <p:cNvSpPr/>
            <p:nvPr userDrawn="1"/>
          </p:nvSpPr>
          <p:spPr>
            <a:xfrm>
              <a:off x="12212029" y="6094370"/>
              <a:ext cx="539729" cy="288000"/>
            </a:xfrm>
            <a:prstGeom prst="rect">
              <a:avLst/>
            </a:prstGeom>
            <a:solidFill>
              <a:srgbClr val="FFC000"/>
            </a:solidFill>
          </p:spPr>
          <p:txBody>
            <a:bodyPr wrap="none" rtlCol="0" anchor="ctr">
              <a:noAutofit/>
            </a:bodyPr>
            <a:lstStyle/>
            <a:p>
              <a:pPr marL="342900" indent="-342900" algn="ctr" fontAlgn="auto">
                <a:buFont typeface="+mj-lt"/>
                <a:buAutoNum type="arabicPeriod"/>
              </a:pPr>
              <a:endParaRPr lang="zh-CN" altLang="en-US" sz="9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9" name="文本框 38"/>
            <p:cNvSpPr txBox="1"/>
            <p:nvPr userDrawn="1"/>
          </p:nvSpPr>
          <p:spPr bwMode="auto">
            <a:xfrm>
              <a:off x="12162528" y="4683920"/>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solidFill>
                    <a:schemeClr val="bg1"/>
                  </a:solidFill>
                  <a:latin typeface="Huawei Sans" panose="020C0503030203020204" pitchFamily="34" charset="0"/>
                  <a:ea typeface="方正兰亭黑简体" panose="02000000000000000000" pitchFamily="2" charset="-122"/>
                </a:rPr>
                <a:t>表格表头</a:t>
              </a:r>
              <a:endParaRPr lang="zh-CN" altLang="en-US" sz="900" dirty="0">
                <a:solidFill>
                  <a:schemeClr val="bg1"/>
                </a:solidFill>
                <a:latin typeface="Huawei Sans" panose="020C0503030203020204" pitchFamily="34" charset="0"/>
                <a:ea typeface="方正兰亭黑简体" panose="02000000000000000000" pitchFamily="2" charset="-122"/>
              </a:endParaRPr>
            </a:p>
          </p:txBody>
        </p:sp>
        <p:sp>
          <p:nvSpPr>
            <p:cNvPr id="40" name="文本框 39"/>
            <p:cNvSpPr txBox="1"/>
            <p:nvPr userDrawn="1"/>
          </p:nvSpPr>
          <p:spPr bwMode="auto">
            <a:xfrm>
              <a:off x="12162528" y="4972385"/>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Huawei Sans" panose="020C0503030203020204" pitchFamily="34" charset="0"/>
                  <a:ea typeface="方正兰亭黑简体" panose="02000000000000000000" pitchFamily="2" charset="-122"/>
                </a:rPr>
                <a:t>表格边框</a:t>
              </a:r>
              <a:endParaRPr lang="zh-CN" altLang="en-US" sz="900" dirty="0">
                <a:latin typeface="Huawei Sans" panose="020C0503030203020204" pitchFamily="34" charset="0"/>
                <a:ea typeface="方正兰亭黑简体" panose="02000000000000000000" pitchFamily="2" charset="-122"/>
              </a:endParaRPr>
            </a:p>
          </p:txBody>
        </p:sp>
        <p:sp>
          <p:nvSpPr>
            <p:cNvPr id="41" name="文本框 40"/>
            <p:cNvSpPr txBox="1"/>
            <p:nvPr userDrawn="1"/>
          </p:nvSpPr>
          <p:spPr bwMode="auto">
            <a:xfrm>
              <a:off x="12162528" y="5260487"/>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Huawei Sans" panose="020C0503030203020204" pitchFamily="34" charset="0"/>
                  <a:ea typeface="方正兰亭黑简体" panose="02000000000000000000" pitchFamily="2" charset="-122"/>
                </a:rPr>
                <a:t>导航灰底</a:t>
              </a:r>
              <a:endParaRPr lang="zh-CN" altLang="en-US" sz="900" dirty="0">
                <a:latin typeface="Huawei Sans" panose="020C0503030203020204" pitchFamily="34" charset="0"/>
                <a:ea typeface="方正兰亭黑简体" panose="02000000000000000000" pitchFamily="2" charset="-122"/>
              </a:endParaRPr>
            </a:p>
          </p:txBody>
        </p:sp>
        <p:sp>
          <p:nvSpPr>
            <p:cNvPr id="42" name="文本框 41"/>
            <p:cNvSpPr txBox="1"/>
            <p:nvPr userDrawn="1"/>
          </p:nvSpPr>
          <p:spPr bwMode="auto">
            <a:xfrm>
              <a:off x="12220212" y="5548589"/>
              <a:ext cx="52336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solidFill>
                    <a:schemeClr val="bg1"/>
                  </a:solidFill>
                  <a:latin typeface="Huawei Sans" panose="020C0503030203020204" pitchFamily="34" charset="0"/>
                  <a:ea typeface="方正兰亭黑简体" panose="02000000000000000000" pitchFamily="2" charset="-122"/>
                </a:rPr>
                <a:t>华为红</a:t>
              </a:r>
              <a:endParaRPr lang="zh-CN" altLang="en-US" sz="900" dirty="0">
                <a:solidFill>
                  <a:schemeClr val="bg1"/>
                </a:solidFill>
                <a:latin typeface="Huawei Sans" panose="020C0503030203020204" pitchFamily="34" charset="0"/>
                <a:ea typeface="方正兰亭黑简体" panose="02000000000000000000" pitchFamily="2" charset="-122"/>
              </a:endParaRPr>
            </a:p>
          </p:txBody>
        </p:sp>
        <p:sp>
          <p:nvSpPr>
            <p:cNvPr id="43" name="文本框 42"/>
            <p:cNvSpPr txBox="1"/>
            <p:nvPr userDrawn="1"/>
          </p:nvSpPr>
          <p:spPr bwMode="auto">
            <a:xfrm>
              <a:off x="12162528" y="5836691"/>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Huawei Sans" panose="020C0503030203020204" pitchFamily="34" charset="0"/>
                  <a:ea typeface="方正兰亭黑简体" panose="02000000000000000000" pitchFamily="2" charset="-122"/>
                </a:rPr>
                <a:t>文字底色</a:t>
              </a:r>
              <a:endParaRPr lang="zh-CN" altLang="en-US" sz="900" dirty="0">
                <a:latin typeface="Huawei Sans" panose="020C0503030203020204" pitchFamily="34" charset="0"/>
                <a:ea typeface="方正兰亭黑简体" panose="02000000000000000000" pitchFamily="2" charset="-122"/>
              </a:endParaRPr>
            </a:p>
          </p:txBody>
        </p:sp>
        <p:sp>
          <p:nvSpPr>
            <p:cNvPr id="44" name="文本框 43"/>
            <p:cNvSpPr txBox="1"/>
            <p:nvPr userDrawn="1"/>
          </p:nvSpPr>
          <p:spPr bwMode="auto">
            <a:xfrm>
              <a:off x="12162528" y="6124791"/>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Huawei Sans" panose="020C0503030203020204" pitchFamily="34" charset="0"/>
                  <a:ea typeface="方正兰亭黑简体" panose="02000000000000000000" pitchFamily="2" charset="-122"/>
                </a:rPr>
                <a:t>文字边框</a:t>
              </a:r>
              <a:endParaRPr lang="zh-CN" altLang="en-US" sz="900" dirty="0">
                <a:latin typeface="Huawei Sans" panose="020C0503030203020204" pitchFamily="34" charset="0"/>
                <a:ea typeface="方正兰亭黑简体" panose="02000000000000000000" pitchFamily="2" charset="-122"/>
              </a:endParaRPr>
            </a:p>
          </p:txBody>
        </p:sp>
      </p:grpSp>
      <p:pic>
        <p:nvPicPr>
          <p:cNvPr id="2" name="图片 1" descr="图片1"/>
          <p:cNvPicPr>
            <a:picLocks noChangeAspect="1"/>
          </p:cNvPicPr>
          <p:nvPr userDrawn="1"/>
        </p:nvPicPr>
        <p:blipFill>
          <a:blip r:embed="rId19"/>
          <a:stretch>
            <a:fillRect/>
          </a:stretch>
        </p:blipFill>
        <p:spPr>
          <a:xfrm>
            <a:off x="9497060" y="6474460"/>
            <a:ext cx="868429" cy="36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iming>
    <p:tnLst>
      <p:par>
        <p:cTn id="1" dur="indefinite" restart="never" nodeType="tmRoot"/>
      </p:par>
    </p:tnLst>
  </p:timing>
  <p:txStyles>
    <p:titleStyle>
      <a:lvl1pPr algn="l" defTabSz="913765" rtl="0" eaLnBrk="1" fontAlgn="ctr" latinLnBrk="0" hangingPunct="1">
        <a:lnSpc>
          <a:spcPct val="90000"/>
        </a:lnSpc>
        <a:spcBef>
          <a:spcPct val="0"/>
        </a:spcBef>
        <a:buNone/>
        <a:defRPr sz="3500" kern="1200">
          <a:solidFill>
            <a:schemeClr val="tx1"/>
          </a:solidFill>
          <a:latin typeface="Huawei Sans" panose="020C0503030203020204" pitchFamily="34" charset="0"/>
          <a:ea typeface="方正兰亭黑简体" panose="02000000000000000000" pitchFamily="2" charset="-122"/>
          <a:cs typeface="+mj-cs"/>
        </a:defRPr>
      </a:lvl1pPr>
    </p:titleStyle>
    <p:bodyStyle>
      <a:lvl1pPr marL="302260" indent="-302260" algn="l" defTabSz="913765" rtl="0" eaLnBrk="1" fontAlgn="ctr" latinLnBrk="0" hangingPunct="1">
        <a:lnSpc>
          <a:spcPct val="140000"/>
        </a:lnSpc>
        <a:spcBef>
          <a:spcPts val="790"/>
        </a:spcBef>
        <a:buSzPct val="50000"/>
        <a:buFont typeface="Wingdings" panose="05000000000000000000" pitchFamily="2" charset="2"/>
        <a:buChar char="l"/>
        <a:defRPr sz="2200" kern="1200">
          <a:solidFill>
            <a:schemeClr val="tx1"/>
          </a:solidFill>
          <a:latin typeface="Huawei Sans" panose="020C0503030203020204" pitchFamily="34" charset="0"/>
          <a:ea typeface="方正兰亭黑简体" panose="02000000000000000000" pitchFamily="2" charset="-122"/>
          <a:cs typeface="+mn-cs"/>
        </a:defRPr>
      </a:lvl1pPr>
      <a:lvl2pPr marL="654685" indent="-252095" algn="l" defTabSz="913765" rtl="0" eaLnBrk="1" fontAlgn="ctr" latinLnBrk="0" hangingPunct="1">
        <a:lnSpc>
          <a:spcPct val="140000"/>
        </a:lnSpc>
        <a:spcBef>
          <a:spcPts val="720"/>
        </a:spcBef>
        <a:buClrTx/>
        <a:buSzPct val="50000"/>
        <a:buFont typeface="Wingdings" panose="05000000000000000000" pitchFamily="2" charset="2"/>
        <a:buChar char="p"/>
        <a:defRPr sz="2000" kern="1200">
          <a:solidFill>
            <a:schemeClr val="tx1"/>
          </a:solidFill>
          <a:latin typeface="Huawei Sans" panose="020C0503030203020204" pitchFamily="34" charset="0"/>
          <a:ea typeface="方正兰亭黑简体" panose="02000000000000000000" pitchFamily="2" charset="-122"/>
          <a:cs typeface="+mn-cs"/>
        </a:defRPr>
      </a:lvl2pPr>
      <a:lvl3pPr marL="1003935" indent="-201295" algn="l" defTabSz="913765" rtl="0" eaLnBrk="1" fontAlgn="ctr" latinLnBrk="0" hangingPunct="1">
        <a:lnSpc>
          <a:spcPct val="140000"/>
        </a:lnSpc>
        <a:spcBef>
          <a:spcPts val="650"/>
        </a:spcBef>
        <a:buClrTx/>
        <a:buSzPct val="50000"/>
        <a:buFont typeface="Wingdings" panose="05000000000000000000" pitchFamily="2" charset="2"/>
        <a:buChar char="n"/>
        <a:defRPr sz="1800" kern="1200">
          <a:solidFill>
            <a:schemeClr val="tx1"/>
          </a:solidFill>
          <a:latin typeface="Huawei Sans" panose="020C0503030203020204" pitchFamily="34" charset="0"/>
          <a:ea typeface="方正兰亭黑简体" panose="02000000000000000000" pitchFamily="2" charset="-122"/>
          <a:cs typeface="+mn-cs"/>
        </a:defRPr>
      </a:lvl3pPr>
      <a:lvl4pPr marL="1399540" indent="-198120" algn="l" defTabSz="913765" rtl="0" eaLnBrk="1" fontAlgn="ctr" latinLnBrk="0" hangingPunct="1">
        <a:lnSpc>
          <a:spcPct val="140000"/>
        </a:lnSpc>
        <a:spcBef>
          <a:spcPts val="575"/>
        </a:spcBef>
        <a:buFont typeface="Huawei Sans" panose="020C0503030203020204" pitchFamily="34" charset="0"/>
        <a:buChar char="−"/>
        <a:defRPr sz="1600" kern="1200">
          <a:solidFill>
            <a:schemeClr val="tx1"/>
          </a:solidFill>
          <a:latin typeface="Huawei Sans" panose="020C0503030203020204" pitchFamily="34" charset="0"/>
          <a:ea typeface="方正兰亭黑简体" panose="02000000000000000000" pitchFamily="2" charset="-122"/>
          <a:cs typeface="+mn-cs"/>
        </a:defRPr>
      </a:lvl4pPr>
      <a:lvl5pPr marL="1802765" indent="-201295" algn="l" defTabSz="913765" rtl="0" eaLnBrk="1" fontAlgn="ctr" latinLnBrk="0" hangingPunct="1">
        <a:lnSpc>
          <a:spcPct val="140000"/>
        </a:lnSpc>
        <a:spcBef>
          <a:spcPts val="575"/>
        </a:spcBef>
        <a:buFont typeface="Huawei Sans" panose="020C0503030203020204" pitchFamily="34" charset="0"/>
        <a:buChar char="~"/>
        <a:defRPr sz="1400" kern="1200">
          <a:solidFill>
            <a:schemeClr val="tx1"/>
          </a:solidFill>
          <a:latin typeface="Huawei Sans" panose="020C0503030203020204" pitchFamily="34" charset="0"/>
          <a:ea typeface="方正兰亭黑简体" panose="02000000000000000000" pitchFamily="2" charset="-122"/>
          <a:cs typeface="+mn-cs"/>
        </a:defRPr>
      </a:lvl5pPr>
      <a:lvl6pPr marL="251333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9" Type="http://schemas.openxmlformats.org/officeDocument/2006/relationships/image" Target="../media/image20.jpeg"/><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jpeg"/><Relationship Id="rId12" Type="http://schemas.openxmlformats.org/officeDocument/2006/relationships/notesSlide" Target="../notesSlides/notesSlide25.xml"/><Relationship Id="rId11" Type="http://schemas.openxmlformats.org/officeDocument/2006/relationships/slideLayout" Target="../slideLayouts/slideLayout8.xml"/><Relationship Id="rId10" Type="http://schemas.openxmlformats.org/officeDocument/2006/relationships/image" Target="../media/image21.png"/><Relationship Id="rId1" Type="http://schemas.openxmlformats.org/officeDocument/2006/relationships/image" Target="../media/image12.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13.jpeg"/><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1" Type="http://schemas.openxmlformats.org/officeDocument/2006/relationships/notesSlide" Target="../notesSlides/notesSlide26.xml"/><Relationship Id="rId10" Type="http://schemas.openxmlformats.org/officeDocument/2006/relationships/slideLayout" Target="../slideLayouts/slideLayout8.xml"/><Relationship Id="rId1" Type="http://schemas.openxmlformats.org/officeDocument/2006/relationships/image" Target="../media/image12.GIF"/></Relationships>
</file>

<file path=ppt/slides/_rels/slide31.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13.jpeg"/><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2" Type="http://schemas.openxmlformats.org/officeDocument/2006/relationships/notesSlide" Target="../notesSlides/notesSlide27.xml"/><Relationship Id="rId11" Type="http://schemas.openxmlformats.org/officeDocument/2006/relationships/slideLayout" Target="../slideLayouts/slideLayout8.xml"/><Relationship Id="rId10" Type="http://schemas.openxmlformats.org/officeDocument/2006/relationships/image" Target="../media/image21.png"/><Relationship Id="rId1" Type="http://schemas.openxmlformats.org/officeDocument/2006/relationships/image" Target="../media/image12.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8.xml"/><Relationship Id="rId2" Type="http://schemas.openxmlformats.org/officeDocument/2006/relationships/image" Target="../media/image7.jpe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 name="文本占位符 173"/>
          <p:cNvSpPr>
            <a:spLocks noGrp="1"/>
          </p:cNvSpPr>
          <p:nvPr>
            <p:ph type="body" sz="quarter" idx="17"/>
          </p:nvPr>
        </p:nvSpPr>
        <p:spPr/>
        <p:txBody>
          <a:bodyPr/>
          <a:lstStyle/>
          <a:p>
            <a:endParaRPr lang="zh-CN" altLang="en-US"/>
          </a:p>
        </p:txBody>
      </p:sp>
      <p:sp>
        <p:nvSpPr>
          <p:cNvPr id="175" name="文本占位符 174"/>
          <p:cNvSpPr>
            <a:spLocks noGrp="1"/>
          </p:cNvSpPr>
          <p:nvPr>
            <p:ph type="body" sz="quarter" idx="18"/>
          </p:nvPr>
        </p:nvSpPr>
        <p:spPr/>
        <p:txBody>
          <a:bodyPr/>
          <a:lstStyle/>
          <a:p>
            <a:endParaRPr lang="zh-CN" altLang="en-US"/>
          </a:p>
        </p:txBody>
      </p:sp>
      <p:sp>
        <p:nvSpPr>
          <p:cNvPr id="176" name="文本占位符 175"/>
          <p:cNvSpPr>
            <a:spLocks noGrp="1"/>
          </p:cNvSpPr>
          <p:nvPr>
            <p:ph type="body" sz="quarter" idx="19"/>
          </p:nvPr>
        </p:nvSpPr>
        <p:spPr/>
        <p:txBody>
          <a:bodyPr/>
          <a:lstStyle/>
          <a:p>
            <a:endParaRPr lang="zh-CN" altLang="en-US"/>
          </a:p>
        </p:txBody>
      </p:sp>
      <p:sp>
        <p:nvSpPr>
          <p:cNvPr id="177" name="文本占位符 176"/>
          <p:cNvSpPr>
            <a:spLocks noGrp="1"/>
          </p:cNvSpPr>
          <p:nvPr>
            <p:ph type="body" sz="quarter" idx="20"/>
          </p:nvPr>
        </p:nvSpPr>
        <p:spPr/>
        <p:txBody>
          <a:bodyPr/>
          <a:lstStyle/>
          <a:p>
            <a:endParaRPr lang="zh-CN" altLang="en-US"/>
          </a:p>
        </p:txBody>
      </p:sp>
      <p:sp>
        <p:nvSpPr>
          <p:cNvPr id="170" name="文本占位符 169"/>
          <p:cNvSpPr>
            <a:spLocks noGrp="1"/>
          </p:cNvSpPr>
          <p:nvPr>
            <p:ph type="body" sz="quarter" idx="13"/>
          </p:nvPr>
        </p:nvSpPr>
        <p:spPr/>
        <p:txBody>
          <a:bodyPr/>
          <a:lstStyle/>
          <a:p>
            <a:r>
              <a:rPr lang="zh-CN" altLang="en-US" dirty="0" smtClean="0"/>
              <a:t>黄浩洋</a:t>
            </a:r>
            <a:r>
              <a:rPr lang="en-US" altLang="zh-CN" dirty="0" smtClean="0"/>
              <a:t>/hwx690472</a:t>
            </a:r>
            <a:endParaRPr lang="zh-CN" altLang="en-US" dirty="0"/>
          </a:p>
        </p:txBody>
      </p:sp>
      <p:sp>
        <p:nvSpPr>
          <p:cNvPr id="171" name="文本占位符 170"/>
          <p:cNvSpPr>
            <a:spLocks noGrp="1"/>
          </p:cNvSpPr>
          <p:nvPr>
            <p:ph type="body" sz="quarter" idx="14"/>
          </p:nvPr>
        </p:nvSpPr>
        <p:spPr/>
        <p:txBody>
          <a:bodyPr/>
          <a:lstStyle/>
          <a:p>
            <a:r>
              <a:rPr lang="en-US" altLang="zh-CN" dirty="0" smtClean="0"/>
              <a:t>2020.03.15</a:t>
            </a:r>
            <a:endParaRPr lang="zh-CN" altLang="en-US" dirty="0"/>
          </a:p>
        </p:txBody>
      </p:sp>
      <p:sp>
        <p:nvSpPr>
          <p:cNvPr id="172" name="文本占位符 171"/>
          <p:cNvSpPr>
            <a:spLocks noGrp="1"/>
          </p:cNvSpPr>
          <p:nvPr>
            <p:ph type="body" sz="quarter" idx="15"/>
          </p:nvPr>
        </p:nvSpPr>
        <p:spPr/>
        <p:txBody>
          <a:bodyPr/>
          <a:lstStyle/>
          <a:p>
            <a:r>
              <a:rPr lang="zh-CN" altLang="en-US" dirty="0"/>
              <a:t>汪孟</a:t>
            </a:r>
            <a:r>
              <a:rPr lang="zh-CN" altLang="en-US" dirty="0" smtClean="0"/>
              <a:t>德</a:t>
            </a:r>
            <a:r>
              <a:rPr lang="en-US" altLang="zh-CN" dirty="0" smtClean="0"/>
              <a:t>/WX711842</a:t>
            </a:r>
            <a:endParaRPr lang="zh-CN" altLang="en-US" dirty="0"/>
          </a:p>
        </p:txBody>
      </p:sp>
      <p:sp>
        <p:nvSpPr>
          <p:cNvPr id="173" name="文本占位符 172"/>
          <p:cNvSpPr>
            <a:spLocks noGrp="1"/>
          </p:cNvSpPr>
          <p:nvPr>
            <p:ph type="body" sz="quarter" idx="16"/>
          </p:nvPr>
        </p:nvSpPr>
        <p:spPr/>
        <p:txBody>
          <a:bodyPr/>
          <a:lstStyle/>
          <a:p>
            <a:endParaRPr lang="zh-CN" altLang="en-US"/>
          </a:p>
        </p:txBody>
      </p:sp>
      <p:sp>
        <p:nvSpPr>
          <p:cNvPr id="178" name="文本占位符 177"/>
          <p:cNvSpPr>
            <a:spLocks noGrp="1"/>
          </p:cNvSpPr>
          <p:nvPr>
            <p:ph type="body" sz="quarter" idx="21"/>
          </p:nvPr>
        </p:nvSpPr>
        <p:spPr/>
        <p:txBody>
          <a:bodyPr/>
          <a:lstStyle/>
          <a:p>
            <a:endParaRPr lang="zh-CN" altLang="en-US"/>
          </a:p>
        </p:txBody>
      </p:sp>
      <p:sp>
        <p:nvSpPr>
          <p:cNvPr id="179" name="文本占位符 178"/>
          <p:cNvSpPr>
            <a:spLocks noGrp="1"/>
          </p:cNvSpPr>
          <p:nvPr>
            <p:ph type="body" sz="quarter" idx="22"/>
          </p:nvPr>
        </p:nvSpPr>
        <p:spPr/>
        <p:txBody>
          <a:bodyPr/>
          <a:lstStyle/>
          <a:p>
            <a:endParaRPr lang="zh-CN" altLang="en-US"/>
          </a:p>
        </p:txBody>
      </p:sp>
      <p:sp>
        <p:nvSpPr>
          <p:cNvPr id="180" name="文本占位符 179"/>
          <p:cNvSpPr>
            <a:spLocks noGrp="1"/>
          </p:cNvSpPr>
          <p:nvPr>
            <p:ph type="body" sz="quarter" idx="23"/>
          </p:nvPr>
        </p:nvSpPr>
        <p:spPr/>
        <p:txBody>
          <a:bodyPr/>
          <a:lstStyle/>
          <a:p>
            <a:endParaRPr lang="zh-CN" altLang="en-US"/>
          </a:p>
        </p:txBody>
      </p:sp>
      <p:sp>
        <p:nvSpPr>
          <p:cNvPr id="181" name="文本占位符 180"/>
          <p:cNvSpPr>
            <a:spLocks noGrp="1"/>
          </p:cNvSpPr>
          <p:nvPr>
            <p:ph type="body" sz="quarter" idx="24"/>
          </p:nvPr>
        </p:nvSpPr>
        <p:spPr/>
        <p:txBody>
          <a:bodyPr/>
          <a:lstStyle/>
          <a:p>
            <a:endParaRPr lang="zh-CN" altLang="en-US"/>
          </a:p>
        </p:txBody>
      </p:sp>
      <p:sp>
        <p:nvSpPr>
          <p:cNvPr id="182" name="文本占位符 181"/>
          <p:cNvSpPr>
            <a:spLocks noGrp="1"/>
          </p:cNvSpPr>
          <p:nvPr>
            <p:ph type="body" sz="quarter" idx="25"/>
          </p:nvPr>
        </p:nvSpPr>
        <p:spPr/>
        <p:txBody>
          <a:bodyPr/>
          <a:lstStyle/>
          <a:p>
            <a:endParaRPr lang="zh-CN" altLang="en-US"/>
          </a:p>
        </p:txBody>
      </p:sp>
      <p:sp>
        <p:nvSpPr>
          <p:cNvPr id="183" name="文本占位符 182"/>
          <p:cNvSpPr>
            <a:spLocks noGrp="1"/>
          </p:cNvSpPr>
          <p:nvPr>
            <p:ph type="body" sz="quarter" idx="26"/>
          </p:nvPr>
        </p:nvSpPr>
        <p:spPr/>
        <p:txBody>
          <a:bodyPr/>
          <a:lstStyle/>
          <a:p>
            <a:endParaRPr lang="zh-CN" altLang="en-US"/>
          </a:p>
        </p:txBody>
      </p:sp>
      <p:sp>
        <p:nvSpPr>
          <p:cNvPr id="184" name="文本占位符 183"/>
          <p:cNvSpPr>
            <a:spLocks noGrp="1"/>
          </p:cNvSpPr>
          <p:nvPr>
            <p:ph type="body" sz="quarter" idx="27"/>
          </p:nvPr>
        </p:nvSpPr>
        <p:spPr/>
        <p:txBody>
          <a:bodyPr/>
          <a:lstStyle/>
          <a:p>
            <a:endParaRPr lang="zh-CN" altLang="en-US"/>
          </a:p>
        </p:txBody>
      </p:sp>
      <p:sp>
        <p:nvSpPr>
          <p:cNvPr id="185" name="文本占位符 184"/>
          <p:cNvSpPr>
            <a:spLocks noGrp="1"/>
          </p:cNvSpPr>
          <p:nvPr>
            <p:ph type="body" sz="quarter" idx="28"/>
          </p:nvPr>
        </p:nvSpPr>
        <p:spPr/>
        <p:txBody>
          <a:bodyPr/>
          <a:lstStyle/>
          <a:p>
            <a:endParaRPr lang="zh-CN" altLang="en-US"/>
          </a:p>
        </p:txBody>
      </p:sp>
      <p:sp>
        <p:nvSpPr>
          <p:cNvPr id="186" name="文本占位符 185"/>
          <p:cNvSpPr>
            <a:spLocks noGrp="1"/>
          </p:cNvSpPr>
          <p:nvPr>
            <p:ph type="body" sz="quarter" idx="29"/>
          </p:nvPr>
        </p:nvSpPr>
        <p:spPr/>
        <p:txBody>
          <a:bodyPr/>
          <a:lstStyle/>
          <a:p>
            <a:endParaRPr lang="zh-CN" altLang="en-US"/>
          </a:p>
        </p:txBody>
      </p:sp>
      <p:sp>
        <p:nvSpPr>
          <p:cNvPr id="187" name="文本占位符 186"/>
          <p:cNvSpPr>
            <a:spLocks noGrp="1"/>
          </p:cNvSpPr>
          <p:nvPr>
            <p:ph type="body" sz="quarter" idx="30"/>
          </p:nvPr>
        </p:nvSpPr>
        <p:spPr/>
        <p:txBody>
          <a:bodyPr/>
          <a:lstStyle/>
          <a:p>
            <a:endParaRPr lang="zh-CN" altLang="en-US"/>
          </a:p>
        </p:txBody>
      </p:sp>
      <p:sp>
        <p:nvSpPr>
          <p:cNvPr id="188" name="文本占位符 187"/>
          <p:cNvSpPr>
            <a:spLocks noGrp="1"/>
          </p:cNvSpPr>
          <p:nvPr>
            <p:ph type="body" sz="quarter" idx="31"/>
          </p:nvPr>
        </p:nvSpPr>
        <p:spPr/>
        <p:txBody>
          <a:bodyPr/>
          <a:lstStyle/>
          <a:p>
            <a:endParaRPr lang="zh-CN" altLang="en-US"/>
          </a:p>
        </p:txBody>
      </p:sp>
      <p:sp>
        <p:nvSpPr>
          <p:cNvPr id="189" name="文本占位符 188"/>
          <p:cNvSpPr>
            <a:spLocks noGrp="1"/>
          </p:cNvSpPr>
          <p:nvPr>
            <p:ph type="body" sz="quarter" idx="32"/>
          </p:nvPr>
        </p:nvSpPr>
        <p:spPr/>
        <p:txBody>
          <a:bodyPr/>
          <a:lstStyle/>
          <a:p>
            <a:endParaRPr lang="zh-CN" altLang="en-US"/>
          </a:p>
        </p:txBody>
      </p:sp>
      <p:sp>
        <p:nvSpPr>
          <p:cNvPr id="190" name="文本占位符 189"/>
          <p:cNvSpPr>
            <a:spLocks noGrp="1"/>
          </p:cNvSpPr>
          <p:nvPr>
            <p:ph type="body" sz="quarter" idx="33"/>
          </p:nvPr>
        </p:nvSpPr>
        <p:spPr/>
        <p:txBody>
          <a:bodyPr/>
          <a:lstStyle/>
          <a:p>
            <a:endParaRPr lang="zh-CN" altLang="en-US"/>
          </a:p>
        </p:txBody>
      </p:sp>
      <p:sp>
        <p:nvSpPr>
          <p:cNvPr id="191" name="文本占位符 190"/>
          <p:cNvSpPr>
            <a:spLocks noGrp="1"/>
          </p:cNvSpPr>
          <p:nvPr>
            <p:ph type="body" sz="quarter" idx="34"/>
          </p:nvPr>
        </p:nvSpPr>
        <p:spPr/>
        <p:txBody>
          <a:bodyPr/>
          <a:lstStyle/>
          <a:p>
            <a:endParaRPr lang="zh-CN" altLang="en-US"/>
          </a:p>
        </p:txBody>
      </p:sp>
      <p:sp>
        <p:nvSpPr>
          <p:cNvPr id="192" name="文本占位符 191"/>
          <p:cNvSpPr>
            <a:spLocks noGrp="1"/>
          </p:cNvSpPr>
          <p:nvPr>
            <p:ph type="body" sz="quarter" idx="35"/>
          </p:nvPr>
        </p:nvSpPr>
        <p:spPr/>
        <p:txBody>
          <a:bodyPr/>
          <a:lstStyle/>
          <a:p>
            <a:endParaRPr lang="zh-CN" altLang="en-US"/>
          </a:p>
        </p:txBody>
      </p:sp>
      <p:sp>
        <p:nvSpPr>
          <p:cNvPr id="193" name="文本占位符 192"/>
          <p:cNvSpPr>
            <a:spLocks noGrp="1"/>
          </p:cNvSpPr>
          <p:nvPr>
            <p:ph type="body" sz="quarter" idx="36"/>
          </p:nvPr>
        </p:nvSpPr>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zh-CN" altLang="en-US" sz="2200" dirty="0">
                <a:solidFill>
                  <a:schemeClr val="bg1">
                    <a:lumMod val="50000"/>
                  </a:schemeClr>
                </a:solidFill>
                <a:latin typeface="+mn-ea"/>
              </a:rPr>
              <a:t>统一身份认证管理</a:t>
            </a:r>
            <a:endParaRPr lang="en-US" altLang="zh-CN" sz="2200" dirty="0">
              <a:solidFill>
                <a:schemeClr val="bg1">
                  <a:lumMod val="50000"/>
                </a:schemeClr>
              </a:solidFill>
              <a:latin typeface="+mn-ea"/>
            </a:endParaRPr>
          </a:p>
          <a:p>
            <a:r>
              <a:rPr lang="zh-CN" altLang="en-US" b="1" dirty="0"/>
              <a:t>目录服务及</a:t>
            </a:r>
            <a:r>
              <a:rPr lang="en-US" altLang="zh-CN" b="1" dirty="0" err="1"/>
              <a:t>Ldap</a:t>
            </a:r>
            <a:r>
              <a:rPr lang="zh-CN" altLang="en-US" b="1" dirty="0"/>
              <a:t>基本原理介绍</a:t>
            </a:r>
            <a:endParaRPr lang="en-US" altLang="zh-CN" b="1" dirty="0"/>
          </a:p>
          <a:p>
            <a:r>
              <a:rPr lang="zh-CN" altLang="en-US" sz="2200" dirty="0">
                <a:solidFill>
                  <a:schemeClr val="bg1">
                    <a:lumMod val="50000"/>
                  </a:schemeClr>
                </a:solidFill>
                <a:latin typeface="+mn-ea"/>
              </a:rPr>
              <a:t>单点登陆及</a:t>
            </a:r>
            <a:r>
              <a:rPr lang="en-US" altLang="zh-CN" sz="2200" dirty="0">
                <a:solidFill>
                  <a:schemeClr val="bg1">
                    <a:lumMod val="50000"/>
                  </a:schemeClr>
                </a:solidFill>
              </a:rPr>
              <a:t>Kerberos</a:t>
            </a:r>
            <a:r>
              <a:rPr lang="zh-CN" altLang="en-US" sz="2200" dirty="0">
                <a:solidFill>
                  <a:schemeClr val="bg1">
                    <a:lumMod val="50000"/>
                  </a:schemeClr>
                </a:solidFill>
                <a:latin typeface="+mn-ea"/>
              </a:rPr>
              <a:t>基本原理介绍</a:t>
            </a:r>
            <a:endParaRPr lang="en-US" altLang="zh-CN" sz="2200" dirty="0">
              <a:solidFill>
                <a:schemeClr val="bg1">
                  <a:lumMod val="50000"/>
                </a:schemeClr>
              </a:solidFill>
              <a:latin typeface="+mn-ea"/>
            </a:endParaRPr>
          </a:p>
          <a:p>
            <a:r>
              <a:rPr lang="zh-CN" altLang="en-US" sz="2200" dirty="0">
                <a:solidFill>
                  <a:schemeClr val="bg1">
                    <a:lumMod val="50000"/>
                  </a:schemeClr>
                </a:solidFill>
                <a:latin typeface="+mn-ea"/>
              </a:rPr>
              <a:t>华为大数据安全认证场景架构</a:t>
            </a:r>
            <a:endParaRPr lang="en-US" altLang="zh-CN" sz="2200" dirty="0">
              <a:solidFill>
                <a:schemeClr val="bg1">
                  <a:lumMod val="50000"/>
                </a:schemeClr>
              </a:solidFill>
              <a:latin typeface="+mn-ea"/>
            </a:endParaRPr>
          </a:p>
          <a:p>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目录服务</a:t>
            </a:r>
            <a:endParaRPr lang="zh-CN" altLang="en-US" dirty="0"/>
          </a:p>
        </p:txBody>
      </p:sp>
      <p:sp>
        <p:nvSpPr>
          <p:cNvPr id="3" name="文本占位符 2"/>
          <p:cNvSpPr>
            <a:spLocks noGrp="1"/>
          </p:cNvSpPr>
          <p:nvPr>
            <p:ph type="body" sz="quarter" idx="10"/>
          </p:nvPr>
        </p:nvSpPr>
        <p:spPr>
          <a:xfrm>
            <a:off x="444603" y="1247556"/>
            <a:ext cx="7454797" cy="4680000"/>
          </a:xfrm>
        </p:spPr>
        <p:txBody>
          <a:bodyPr/>
          <a:lstStyle/>
          <a:p>
            <a:r>
              <a:rPr lang="zh-CN" altLang="en-US" dirty="0" smtClean="0"/>
              <a:t>目录服务是</a:t>
            </a:r>
            <a:r>
              <a:rPr lang="zh-CN" altLang="en-US" dirty="0"/>
              <a:t>一个为查询、浏览和搜索而优化</a:t>
            </a:r>
            <a:r>
              <a:rPr lang="zh-CN" altLang="en-US" dirty="0" smtClean="0"/>
              <a:t>的服务，其类似于文件目录一样，以树形结构进行数据存储和遍历。</a:t>
            </a:r>
            <a:endParaRPr lang="en-US" altLang="zh-CN" dirty="0" smtClean="0"/>
          </a:p>
          <a:p>
            <a:r>
              <a:rPr lang="zh-CN" altLang="en-US" dirty="0" smtClean="0"/>
              <a:t>日常生活中最常用的目录服务就是手机中的通讯录。其中通讯录是由以字母顺序排列的名字、地址和电话号码等组成，用户能够在短时间内查找到相应的用户及其信息。</a:t>
            </a:r>
            <a:endParaRPr lang="en-US" altLang="zh-CN" dirty="0" smtClean="0"/>
          </a:p>
          <a:p>
            <a:r>
              <a:rPr lang="zh-CN" altLang="en-US" dirty="0" smtClean="0"/>
              <a:t>问题：</a:t>
            </a:r>
            <a:r>
              <a:rPr lang="en-US" altLang="zh-CN" dirty="0" smtClean="0"/>
              <a:t>LDAP</a:t>
            </a:r>
            <a:r>
              <a:rPr lang="zh-CN" altLang="en-US" dirty="0" smtClean="0"/>
              <a:t>和目录服务有哪些关系呢？</a:t>
            </a:r>
            <a:endParaRPr lang="en-US" altLang="zh-CN" dirty="0" smtClean="0"/>
          </a:p>
        </p:txBody>
      </p:sp>
      <p:pic>
        <p:nvPicPr>
          <p:cNvPr id="4" name="图片 3"/>
          <p:cNvPicPr>
            <a:picLocks noChangeAspect="1"/>
          </p:cNvPicPr>
          <p:nvPr/>
        </p:nvPicPr>
        <p:blipFill>
          <a:blip r:embed="rId1"/>
          <a:stretch>
            <a:fillRect/>
          </a:stretch>
        </p:blipFill>
        <p:spPr>
          <a:xfrm>
            <a:off x="8963145" y="1010480"/>
            <a:ext cx="2555755" cy="5276020"/>
          </a:xfrm>
          <a:prstGeom prst="rect">
            <a:avLst/>
          </a:prstGeom>
          <a:ln w="12700">
            <a:solidFill>
              <a:schemeClr val="bg1">
                <a:lumMod val="85000"/>
              </a:schemeClr>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p:txBody>
          <a:bodyPr/>
          <a:lstStyle/>
          <a:p>
            <a:r>
              <a:rPr lang="en-US" altLang="zh-CN" dirty="0" err="1" smtClean="0"/>
              <a:t>Ldap</a:t>
            </a:r>
            <a:r>
              <a:rPr lang="zh-CN" altLang="en-US" dirty="0" smtClean="0"/>
              <a:t>协议介绍</a:t>
            </a:r>
            <a:endParaRPr lang="zh-CN" altLang="en-US" dirty="0" smtClean="0"/>
          </a:p>
        </p:txBody>
      </p:sp>
      <p:sp>
        <p:nvSpPr>
          <p:cNvPr id="28675" name="文本占位符 2"/>
          <p:cNvSpPr>
            <a:spLocks noGrp="1"/>
          </p:cNvSpPr>
          <p:nvPr>
            <p:ph type="body" sz="quarter" idx="10"/>
          </p:nvPr>
        </p:nvSpPr>
        <p:spPr/>
        <p:txBody>
          <a:bodyPr/>
          <a:lstStyle/>
          <a:p>
            <a:r>
              <a:rPr lang="en-US" altLang="zh-CN" dirty="0" err="1" smtClean="0"/>
              <a:t>Ldap</a:t>
            </a:r>
            <a:r>
              <a:rPr lang="zh-CN" altLang="en-US" dirty="0" smtClean="0"/>
              <a:t>是</a:t>
            </a:r>
            <a:r>
              <a:rPr lang="zh-CN" altLang="en-US" dirty="0"/>
              <a:t>轻量目录访问协议</a:t>
            </a:r>
            <a:r>
              <a:rPr lang="en-US" altLang="zh-CN" dirty="0" smtClean="0"/>
              <a:t>(Lightweight Directory Access Protocol)</a:t>
            </a:r>
            <a:r>
              <a:rPr lang="zh-CN" altLang="en-US" dirty="0" smtClean="0"/>
              <a:t>的缩写，是一种</a:t>
            </a:r>
            <a:r>
              <a:rPr lang="zh-CN" altLang="zh-CN" dirty="0" smtClean="0"/>
              <a:t>基于</a:t>
            </a:r>
            <a:r>
              <a:rPr lang="en-US" altLang="zh-CN" dirty="0" smtClean="0"/>
              <a:t>X.500</a:t>
            </a:r>
            <a:r>
              <a:rPr lang="zh-CN" altLang="en-US" dirty="0" smtClean="0"/>
              <a:t>目录访问协议的集中账号管理架构的实现协议标准。</a:t>
            </a:r>
            <a:endParaRPr lang="en-US" altLang="zh-CN" dirty="0" smtClean="0"/>
          </a:p>
          <a:p>
            <a:r>
              <a:rPr lang="en-US" altLang="zh-CN" dirty="0" err="1" smtClean="0"/>
              <a:t>Ldap</a:t>
            </a:r>
            <a:r>
              <a:rPr lang="zh-CN" altLang="en-US" dirty="0" smtClean="0"/>
              <a:t>协议的特点如下：</a:t>
            </a:r>
            <a:endParaRPr lang="en-US" altLang="zh-CN" dirty="0" smtClean="0"/>
          </a:p>
          <a:p>
            <a:pPr lvl="1"/>
            <a:r>
              <a:rPr lang="en-US" altLang="zh-CN" dirty="0" err="1" smtClean="0"/>
              <a:t>Ldap</a:t>
            </a:r>
            <a:r>
              <a:rPr lang="zh-CN" altLang="zh-CN" dirty="0" smtClean="0"/>
              <a:t>运行在</a:t>
            </a:r>
            <a:r>
              <a:rPr lang="en-US" altLang="zh-CN" dirty="0" smtClean="0"/>
              <a:t>TCP/IP</a:t>
            </a:r>
            <a:r>
              <a:rPr lang="zh-CN" altLang="zh-CN" dirty="0" smtClean="0"/>
              <a:t>或其他面向连接的传输服务</a:t>
            </a:r>
            <a:r>
              <a:rPr lang="zh-CN" altLang="en-US" dirty="0" smtClean="0"/>
              <a:t>之上。</a:t>
            </a:r>
            <a:endParaRPr lang="en-US" altLang="zh-CN" dirty="0" smtClean="0"/>
          </a:p>
          <a:p>
            <a:pPr lvl="1"/>
            <a:r>
              <a:rPr lang="en-US" altLang="zh-CN" dirty="0" err="1" smtClean="0"/>
              <a:t>Ldap</a:t>
            </a:r>
            <a:r>
              <a:rPr lang="zh-CN" altLang="en-US" dirty="0" smtClean="0"/>
              <a:t>同时</a:t>
            </a:r>
            <a:r>
              <a:rPr lang="zh-CN" altLang="zh-CN" dirty="0" smtClean="0"/>
              <a:t>是一个IETF标准跟踪协议，在</a:t>
            </a:r>
            <a:r>
              <a:rPr lang="en-US" altLang="zh-CN" dirty="0" smtClean="0"/>
              <a:t>”</a:t>
            </a:r>
            <a:r>
              <a:rPr lang="zh-CN" altLang="zh-CN" dirty="0" smtClean="0"/>
              <a:t>轻量级目录访问协议</a:t>
            </a:r>
            <a:r>
              <a:rPr lang="en-US" altLang="zh-CN" dirty="0" smtClean="0"/>
              <a:t>(</a:t>
            </a:r>
            <a:r>
              <a:rPr lang="en-US" altLang="zh-CN" dirty="0" err="1" smtClean="0"/>
              <a:t>Ldap</a:t>
            </a:r>
            <a:r>
              <a:rPr lang="en-US" altLang="zh-CN" dirty="0" smtClean="0"/>
              <a:t> )</a:t>
            </a:r>
            <a:r>
              <a:rPr lang="zh-CN" altLang="zh-CN" dirty="0" smtClean="0"/>
              <a:t>技术规范路线图</a:t>
            </a:r>
            <a:r>
              <a:rPr lang="en-US" altLang="zh-CN" dirty="0" smtClean="0"/>
              <a:t>”RFC4510</a:t>
            </a:r>
            <a:r>
              <a:rPr lang="zh-CN" altLang="zh-CN" dirty="0" smtClean="0"/>
              <a:t>中被指定。</a:t>
            </a:r>
            <a:endParaRPr lang="en-US" altLang="zh-CN"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LdapServer</a:t>
            </a:r>
            <a:r>
              <a:rPr lang="zh-CN" altLang="en-US" dirty="0" smtClean="0"/>
              <a:t>目录服务系统</a:t>
            </a:r>
            <a:endParaRPr lang="zh-CN" altLang="en-US" dirty="0"/>
          </a:p>
        </p:txBody>
      </p:sp>
      <p:sp>
        <p:nvSpPr>
          <p:cNvPr id="3" name="文本占位符 2"/>
          <p:cNvSpPr>
            <a:spLocks noGrp="1"/>
          </p:cNvSpPr>
          <p:nvPr>
            <p:ph type="body" sz="quarter" idx="10"/>
          </p:nvPr>
        </p:nvSpPr>
        <p:spPr/>
        <p:txBody>
          <a:bodyPr/>
          <a:lstStyle/>
          <a:p>
            <a:r>
              <a:rPr lang="zh-CN" altLang="en-US" dirty="0" smtClean="0"/>
              <a:t>华为大数据解决方案中，</a:t>
            </a:r>
            <a:r>
              <a:rPr lang="en-US" altLang="zh-CN" dirty="0" smtClean="0"/>
              <a:t>LdapServer</a:t>
            </a:r>
            <a:r>
              <a:rPr lang="zh-CN" altLang="en-US" dirty="0" smtClean="0"/>
              <a:t>作为目录服务系统</a:t>
            </a:r>
            <a:r>
              <a:rPr lang="zh-CN" altLang="en-US" dirty="0"/>
              <a:t>，</a:t>
            </a:r>
            <a:r>
              <a:rPr lang="zh-CN" altLang="en-US" dirty="0" smtClean="0"/>
              <a:t>实现了对大数据平台的集中账号管理。</a:t>
            </a:r>
            <a:endParaRPr lang="en-US" altLang="zh-CN" dirty="0" smtClean="0"/>
          </a:p>
          <a:p>
            <a:r>
              <a:rPr lang="en-US" altLang="zh-CN" dirty="0"/>
              <a:t>LdapServer</a:t>
            </a:r>
            <a:r>
              <a:rPr lang="zh-CN" altLang="en-US" dirty="0"/>
              <a:t>作为目录服务系统</a:t>
            </a:r>
            <a:r>
              <a:rPr lang="zh-CN" altLang="en-US" dirty="0" smtClean="0"/>
              <a:t>是由目录数据库和一套访问协议组成的系统：</a:t>
            </a:r>
            <a:endParaRPr lang="en-US" altLang="zh-CN" dirty="0" smtClean="0"/>
          </a:p>
          <a:p>
            <a:pPr lvl="1"/>
            <a:r>
              <a:rPr lang="en-US" altLang="zh-CN" dirty="0" smtClean="0"/>
              <a:t>LdapServer</a:t>
            </a:r>
            <a:r>
              <a:rPr lang="zh-CN" altLang="en-US" dirty="0" smtClean="0"/>
              <a:t>基于</a:t>
            </a:r>
            <a:r>
              <a:rPr lang="en-US" altLang="zh-CN" dirty="0" smtClean="0"/>
              <a:t>OpenLDAP</a:t>
            </a:r>
            <a:r>
              <a:rPr lang="zh-CN" altLang="en-US" dirty="0" smtClean="0"/>
              <a:t>开源技术实现。</a:t>
            </a:r>
            <a:endParaRPr lang="en-US" altLang="zh-CN" dirty="0" smtClean="0"/>
          </a:p>
          <a:p>
            <a:pPr lvl="1"/>
            <a:r>
              <a:rPr lang="en-US" altLang="zh-CN" dirty="0"/>
              <a:t>LdapServer</a:t>
            </a:r>
            <a:r>
              <a:rPr lang="zh-CN" altLang="en-US" dirty="0" smtClean="0"/>
              <a:t>以</a:t>
            </a:r>
            <a:r>
              <a:rPr lang="en-US" altLang="zh-CN" dirty="0" smtClean="0"/>
              <a:t>Berkeley DB</a:t>
            </a:r>
            <a:r>
              <a:rPr lang="zh-CN" altLang="en-US" dirty="0" smtClean="0"/>
              <a:t>作为默认的后端数据库。</a:t>
            </a:r>
            <a:endParaRPr lang="en-US" altLang="zh-CN" dirty="0" smtClean="0"/>
          </a:p>
          <a:p>
            <a:pPr lvl="1"/>
            <a:r>
              <a:rPr lang="en-US" altLang="zh-CN" dirty="0"/>
              <a:t>LdapServer</a:t>
            </a:r>
            <a:r>
              <a:rPr lang="zh-CN" altLang="en-US" dirty="0" smtClean="0"/>
              <a:t>是</a:t>
            </a:r>
            <a:r>
              <a:rPr lang="zh-CN" altLang="en-US" dirty="0"/>
              <a:t>基于</a:t>
            </a:r>
            <a:r>
              <a:rPr lang="en-US" altLang="zh-CN" dirty="0"/>
              <a:t>LDAP</a:t>
            </a:r>
            <a:r>
              <a:rPr lang="zh-CN" altLang="en-US" dirty="0" smtClean="0"/>
              <a:t>标准协议的</a:t>
            </a:r>
            <a:r>
              <a:rPr lang="zh-CN" altLang="en-US" dirty="0"/>
              <a:t>一种具体开源实现。</a:t>
            </a:r>
            <a:endParaRPr lang="en-US" altLang="zh-CN" dirty="0"/>
          </a:p>
          <a:p>
            <a:pPr lvl="1"/>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r>
              <a:rPr lang="en-US" altLang="zh-CN" dirty="0" smtClean="0"/>
              <a:t>LdapServer</a:t>
            </a:r>
            <a:r>
              <a:rPr lang="zh-CN" altLang="en-US" dirty="0" smtClean="0"/>
              <a:t>组织模型</a:t>
            </a:r>
            <a:endParaRPr lang="zh-CN" altLang="en-US" dirty="0" smtClean="0"/>
          </a:p>
        </p:txBody>
      </p:sp>
      <p:sp>
        <p:nvSpPr>
          <p:cNvPr id="30723" name="文本占位符 2"/>
          <p:cNvSpPr>
            <a:spLocks noGrp="1"/>
          </p:cNvSpPr>
          <p:nvPr>
            <p:ph type="body" sz="quarter" idx="10"/>
          </p:nvPr>
        </p:nvSpPr>
        <p:spPr/>
        <p:txBody>
          <a:bodyPr/>
          <a:lstStyle/>
          <a:p>
            <a:r>
              <a:rPr lang="en-US" altLang="zh-CN" dirty="0" smtClean="0"/>
              <a:t>LdapServer</a:t>
            </a:r>
            <a:r>
              <a:rPr lang="zh-CN" altLang="en-US" dirty="0" smtClean="0"/>
              <a:t>组织模型又叫做</a:t>
            </a:r>
            <a:r>
              <a:rPr lang="en-US" altLang="zh-CN" dirty="0" smtClean="0"/>
              <a:t>LdapServer</a:t>
            </a:r>
            <a:r>
              <a:rPr lang="zh-CN" altLang="en-US" dirty="0"/>
              <a:t>目录</a:t>
            </a:r>
            <a:r>
              <a:rPr lang="zh-CN" altLang="en-US" dirty="0" smtClean="0"/>
              <a:t>树，其特点如下：</a:t>
            </a:r>
            <a:endParaRPr lang="en-US" altLang="zh-CN" dirty="0" smtClean="0"/>
          </a:p>
          <a:p>
            <a:pPr lvl="1"/>
            <a:r>
              <a:rPr lang="en-US" altLang="zh-CN" dirty="0" smtClean="0"/>
              <a:t>LdapServer</a:t>
            </a:r>
            <a:r>
              <a:rPr lang="zh-CN" altLang="en-US" dirty="0" smtClean="0"/>
              <a:t>目录信息是基于树形结构来进行组织和存储的。</a:t>
            </a:r>
            <a:endParaRPr lang="en-US" altLang="zh-CN" dirty="0" smtClean="0"/>
          </a:p>
          <a:p>
            <a:pPr lvl="1"/>
            <a:r>
              <a:rPr lang="en-US" altLang="zh-CN" dirty="0" smtClean="0"/>
              <a:t>LdapServer</a:t>
            </a:r>
            <a:r>
              <a:rPr lang="zh-CN" altLang="en-US" dirty="0" smtClean="0"/>
              <a:t>目录树中的每一个节点都被称作条目，并且拥有自己的唯一可区别的名称</a:t>
            </a:r>
            <a:r>
              <a:rPr lang="en-US" altLang="zh-CN" dirty="0" smtClean="0"/>
              <a:t>DN(Distinguished Name)</a:t>
            </a:r>
            <a:r>
              <a:rPr lang="zh-CN" altLang="en-US" dirty="0" smtClean="0"/>
              <a:t>。</a:t>
            </a:r>
            <a:endParaRPr lang="en-US" altLang="zh-CN" dirty="0" smtClean="0"/>
          </a:p>
          <a:p>
            <a:pPr lvl="1"/>
            <a:r>
              <a:rPr lang="en-US" altLang="zh-CN" dirty="0" smtClean="0"/>
              <a:t>LdapServer</a:t>
            </a:r>
            <a:r>
              <a:rPr lang="zh-CN" altLang="en-US" dirty="0" smtClean="0"/>
              <a:t>目录树的树根一般定义域名</a:t>
            </a:r>
            <a:r>
              <a:rPr lang="en-US" altLang="zh-CN" dirty="0" smtClean="0"/>
              <a:t>dc(Domain Component)</a:t>
            </a:r>
            <a:r>
              <a:rPr lang="zh-CN" altLang="en-US" dirty="0" smtClean="0"/>
              <a:t>，</a:t>
            </a:r>
            <a:endParaRPr lang="en-US" altLang="zh-CN"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r>
              <a:rPr lang="en-US" altLang="zh-CN" dirty="0" smtClean="0"/>
              <a:t>LdapServer</a:t>
            </a:r>
            <a:r>
              <a:rPr lang="zh-CN" altLang="en-US" dirty="0" smtClean="0"/>
              <a:t>组织模型</a:t>
            </a:r>
            <a:endParaRPr lang="zh-CN" altLang="en-US" dirty="0" smtClean="0"/>
          </a:p>
        </p:txBody>
      </p:sp>
      <p:sp>
        <p:nvSpPr>
          <p:cNvPr id="30723" name="文本占位符 2"/>
          <p:cNvSpPr>
            <a:spLocks noGrp="1"/>
          </p:cNvSpPr>
          <p:nvPr>
            <p:ph type="body" sz="quarter" idx="10"/>
          </p:nvPr>
        </p:nvSpPr>
        <p:spPr>
          <a:xfrm>
            <a:off x="444603" y="1247556"/>
            <a:ext cx="6081782" cy="4680000"/>
          </a:xfrm>
        </p:spPr>
        <p:txBody>
          <a:bodyPr/>
          <a:lstStyle/>
          <a:p>
            <a:r>
              <a:rPr lang="en-US" altLang="zh-CN" dirty="0" smtClean="0"/>
              <a:t>LdapServer</a:t>
            </a:r>
            <a:r>
              <a:rPr lang="zh-CN" altLang="en-US" dirty="0" smtClean="0"/>
              <a:t>组织模型又叫做</a:t>
            </a:r>
            <a:r>
              <a:rPr lang="en-US" altLang="zh-CN" dirty="0" smtClean="0"/>
              <a:t>LdapServer</a:t>
            </a:r>
            <a:r>
              <a:rPr lang="zh-CN" altLang="en-US" dirty="0"/>
              <a:t>目录</a:t>
            </a:r>
            <a:r>
              <a:rPr lang="zh-CN" altLang="en-US" dirty="0" smtClean="0"/>
              <a:t>树或者</a:t>
            </a:r>
            <a:r>
              <a:rPr lang="en-US" altLang="zh-CN" dirty="0" smtClean="0"/>
              <a:t>LdapServer</a:t>
            </a:r>
            <a:r>
              <a:rPr lang="zh-CN" altLang="en-US" dirty="0" smtClean="0"/>
              <a:t>的命名模型，其特点如下：</a:t>
            </a:r>
            <a:endParaRPr lang="en-US" altLang="zh-CN" dirty="0" smtClean="0"/>
          </a:p>
          <a:p>
            <a:pPr lvl="1"/>
            <a:r>
              <a:rPr lang="en-US" altLang="zh-CN" dirty="0" smtClean="0"/>
              <a:t>LdapServer</a:t>
            </a:r>
            <a:r>
              <a:rPr lang="zh-CN" altLang="en-US" dirty="0" smtClean="0"/>
              <a:t>目录信息是基于树形结构来进行组织和存储的。</a:t>
            </a:r>
            <a:endParaRPr lang="en-US" altLang="zh-CN" dirty="0" smtClean="0"/>
          </a:p>
          <a:p>
            <a:pPr lvl="1"/>
            <a:r>
              <a:rPr lang="en-US" altLang="zh-CN" dirty="0" smtClean="0"/>
              <a:t>LdapServer</a:t>
            </a:r>
            <a:r>
              <a:rPr lang="zh-CN" altLang="en-US" dirty="0" smtClean="0"/>
              <a:t>目录树中的每一个节点都被称作条目，并且拥有自己的唯一可区别的名称</a:t>
            </a:r>
            <a:r>
              <a:rPr lang="en-US" altLang="zh-CN" dirty="0" smtClean="0"/>
              <a:t>DN(Distinguished Name)</a:t>
            </a:r>
            <a:r>
              <a:rPr lang="zh-CN" altLang="en-US" dirty="0" smtClean="0"/>
              <a:t>。</a:t>
            </a:r>
            <a:endParaRPr lang="en-US" altLang="zh-CN" dirty="0" smtClean="0"/>
          </a:p>
          <a:p>
            <a:pPr lvl="1"/>
            <a:r>
              <a:rPr lang="en-US" altLang="zh-CN" dirty="0"/>
              <a:t>LdapServer</a:t>
            </a:r>
            <a:r>
              <a:rPr lang="zh-CN" altLang="en-US" dirty="0"/>
              <a:t>目录树的树根一般定义域名</a:t>
            </a:r>
            <a:r>
              <a:rPr lang="en-US" altLang="zh-CN" dirty="0"/>
              <a:t>dc(Domain Component</a:t>
            </a:r>
            <a:r>
              <a:rPr lang="en-US" altLang="zh-CN" dirty="0" smtClean="0"/>
              <a:t>)</a:t>
            </a:r>
            <a:r>
              <a:rPr lang="zh-CN" altLang="en-US" dirty="0" smtClean="0"/>
              <a:t>。</a:t>
            </a:r>
            <a:endParaRPr lang="en-US" altLang="zh-CN" dirty="0" smtClean="0"/>
          </a:p>
        </p:txBody>
      </p:sp>
      <p:grpSp>
        <p:nvGrpSpPr>
          <p:cNvPr id="14" name="组合 13"/>
          <p:cNvGrpSpPr/>
          <p:nvPr/>
        </p:nvGrpSpPr>
        <p:grpSpPr>
          <a:xfrm>
            <a:off x="6670746" y="1853614"/>
            <a:ext cx="4877043" cy="3467883"/>
            <a:chOff x="6614001" y="1487485"/>
            <a:chExt cx="4877043" cy="3467883"/>
          </a:xfrm>
        </p:grpSpPr>
        <p:grpSp>
          <p:nvGrpSpPr>
            <p:cNvPr id="30724" name="组合 3"/>
            <p:cNvGrpSpPr/>
            <p:nvPr/>
          </p:nvGrpSpPr>
          <p:grpSpPr bwMode="auto">
            <a:xfrm>
              <a:off x="6614001" y="1487485"/>
              <a:ext cx="4877043" cy="3467883"/>
              <a:chOff x="2180015" y="1265611"/>
              <a:chExt cx="4051497" cy="3544477"/>
            </a:xfrm>
          </p:grpSpPr>
          <p:sp>
            <p:nvSpPr>
              <p:cNvPr id="30725" name="椭圆 4"/>
              <p:cNvSpPr>
                <a:spLocks noChangeArrowheads="1"/>
              </p:cNvSpPr>
              <p:nvPr/>
            </p:nvSpPr>
            <p:spPr bwMode="auto">
              <a:xfrm>
                <a:off x="3016237" y="1935319"/>
                <a:ext cx="360362" cy="395287"/>
              </a:xfrm>
              <a:prstGeom prst="ellipse">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t" hangingPunct="1"/>
                <a:endParaRPr lang="zh-CN" altLang="en-US" sz="1600">
                  <a:latin typeface="Arial" panose="020B0604020202090204" pitchFamily="34" charset="0"/>
                  <a:ea typeface="华文细黑" panose="02010600040101010101" pitchFamily="2" charset="-122"/>
                  <a:cs typeface="Arial" panose="020B0604020202090204" pitchFamily="34" charset="0"/>
                </a:endParaRPr>
              </a:p>
            </p:txBody>
          </p:sp>
          <p:sp>
            <p:nvSpPr>
              <p:cNvPr id="30726" name="椭圆 5"/>
              <p:cNvSpPr>
                <a:spLocks noChangeArrowheads="1"/>
              </p:cNvSpPr>
              <p:nvPr/>
            </p:nvSpPr>
            <p:spPr bwMode="auto">
              <a:xfrm>
                <a:off x="4248150" y="1952625"/>
                <a:ext cx="360363" cy="396875"/>
              </a:xfrm>
              <a:prstGeom prst="ellipse">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t" hangingPunct="1"/>
                <a:endParaRPr lang="zh-CN" altLang="en-US" sz="1600">
                  <a:latin typeface="Arial" panose="020B0604020202090204" pitchFamily="34" charset="0"/>
                  <a:ea typeface="华文细黑" panose="02010600040101010101" pitchFamily="2" charset="-122"/>
                  <a:cs typeface="Arial" panose="020B0604020202090204" pitchFamily="34" charset="0"/>
                </a:endParaRPr>
              </a:p>
            </p:txBody>
          </p:sp>
          <p:sp>
            <p:nvSpPr>
              <p:cNvPr id="30727" name="椭圆 6"/>
              <p:cNvSpPr>
                <a:spLocks noChangeArrowheads="1"/>
              </p:cNvSpPr>
              <p:nvPr/>
            </p:nvSpPr>
            <p:spPr bwMode="auto">
              <a:xfrm>
                <a:off x="4248150" y="2781300"/>
                <a:ext cx="360363" cy="395288"/>
              </a:xfrm>
              <a:prstGeom prst="ellipse">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t" hangingPunct="1"/>
                <a:endParaRPr lang="zh-CN" altLang="en-US" sz="1600">
                  <a:latin typeface="Arial" panose="020B0604020202090204" pitchFamily="34" charset="0"/>
                  <a:ea typeface="华文细黑" panose="02010600040101010101" pitchFamily="2" charset="-122"/>
                  <a:cs typeface="Arial" panose="020B0604020202090204" pitchFamily="34" charset="0"/>
                </a:endParaRPr>
              </a:p>
            </p:txBody>
          </p:sp>
          <p:sp>
            <p:nvSpPr>
              <p:cNvPr id="30729" name="椭圆 8"/>
              <p:cNvSpPr>
                <a:spLocks noChangeArrowheads="1"/>
              </p:cNvSpPr>
              <p:nvPr/>
            </p:nvSpPr>
            <p:spPr bwMode="auto">
              <a:xfrm>
                <a:off x="4791869" y="3636617"/>
                <a:ext cx="358775" cy="396875"/>
              </a:xfrm>
              <a:prstGeom prst="ellipse">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t" hangingPunct="1"/>
                <a:endParaRPr lang="zh-CN" altLang="en-US" sz="1600">
                  <a:latin typeface="Arial" panose="020B0604020202090204" pitchFamily="34" charset="0"/>
                  <a:ea typeface="华文细黑" panose="02010600040101010101" pitchFamily="2" charset="-122"/>
                  <a:cs typeface="Arial" panose="020B0604020202090204" pitchFamily="34" charset="0"/>
                </a:endParaRPr>
              </a:p>
            </p:txBody>
          </p:sp>
          <p:sp>
            <p:nvSpPr>
              <p:cNvPr id="30730" name="椭圆 9"/>
              <p:cNvSpPr>
                <a:spLocks noChangeArrowheads="1"/>
              </p:cNvSpPr>
              <p:nvPr/>
            </p:nvSpPr>
            <p:spPr bwMode="auto">
              <a:xfrm>
                <a:off x="3672542" y="3654468"/>
                <a:ext cx="360363" cy="396875"/>
              </a:xfrm>
              <a:prstGeom prst="ellipse">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t" hangingPunct="1"/>
                <a:endParaRPr lang="zh-CN" altLang="en-US" sz="1600">
                  <a:latin typeface="Arial" panose="020B0604020202090204" pitchFamily="34" charset="0"/>
                  <a:ea typeface="华文细黑" panose="02010600040101010101" pitchFamily="2" charset="-122"/>
                  <a:cs typeface="Arial" panose="020B0604020202090204" pitchFamily="34" charset="0"/>
                </a:endParaRPr>
              </a:p>
            </p:txBody>
          </p:sp>
          <p:sp>
            <p:nvSpPr>
              <p:cNvPr id="30731" name="椭圆 10"/>
              <p:cNvSpPr>
                <a:spLocks noChangeArrowheads="1"/>
              </p:cNvSpPr>
              <p:nvPr/>
            </p:nvSpPr>
            <p:spPr bwMode="auto">
              <a:xfrm>
                <a:off x="3127388" y="4414801"/>
                <a:ext cx="360363" cy="395287"/>
              </a:xfrm>
              <a:prstGeom prst="ellipse">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t" hangingPunct="1"/>
                <a:endParaRPr lang="zh-CN" altLang="en-US" sz="1600">
                  <a:latin typeface="Arial" panose="020B0604020202090204" pitchFamily="34" charset="0"/>
                  <a:ea typeface="华文细黑" panose="02010600040101010101" pitchFamily="2" charset="-122"/>
                  <a:cs typeface="Arial" panose="020B0604020202090204" pitchFamily="34" charset="0"/>
                </a:endParaRPr>
              </a:p>
            </p:txBody>
          </p:sp>
          <p:cxnSp>
            <p:nvCxnSpPr>
              <p:cNvPr id="30732" name="直接箭头连接符 12"/>
              <p:cNvCxnSpPr>
                <a:cxnSpLocks noChangeShapeType="1"/>
                <a:endCxn id="30725" idx="0"/>
              </p:cNvCxnSpPr>
              <p:nvPr/>
            </p:nvCxnSpPr>
            <p:spPr bwMode="auto">
              <a:xfrm flipH="1">
                <a:off x="3196419" y="1265611"/>
                <a:ext cx="630680" cy="669708"/>
              </a:xfrm>
              <a:prstGeom prst="straightConnector1">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cxnSp>
            <p:nvCxnSpPr>
              <p:cNvPr id="30733" name="直接箭头连接符 13"/>
              <p:cNvCxnSpPr>
                <a:cxnSpLocks noChangeShapeType="1"/>
                <a:endCxn id="30726" idx="0"/>
              </p:cNvCxnSpPr>
              <p:nvPr/>
            </p:nvCxnSpPr>
            <p:spPr bwMode="auto">
              <a:xfrm>
                <a:off x="3827099" y="1265611"/>
                <a:ext cx="601233" cy="687014"/>
              </a:xfrm>
              <a:prstGeom prst="straightConnector1">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cxnSp>
            <p:nvCxnSpPr>
              <p:cNvPr id="30734" name="直接箭头连接符 26"/>
              <p:cNvCxnSpPr>
                <a:cxnSpLocks noChangeShapeType="1"/>
                <a:stCxn id="30726" idx="4"/>
                <a:endCxn id="30727" idx="0"/>
              </p:cNvCxnSpPr>
              <p:nvPr/>
            </p:nvCxnSpPr>
            <p:spPr bwMode="auto">
              <a:xfrm>
                <a:off x="4427538" y="2349500"/>
                <a:ext cx="0" cy="431800"/>
              </a:xfrm>
              <a:prstGeom prst="straightConnector1">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cxnSp>
            <p:nvCxnSpPr>
              <p:cNvPr id="30736" name="直接箭头连接符 32"/>
              <p:cNvCxnSpPr>
                <a:cxnSpLocks noChangeShapeType="1"/>
                <a:stCxn id="30727" idx="4"/>
                <a:endCxn id="30729" idx="0"/>
              </p:cNvCxnSpPr>
              <p:nvPr/>
            </p:nvCxnSpPr>
            <p:spPr bwMode="auto">
              <a:xfrm>
                <a:off x="4428331" y="3176588"/>
                <a:ext cx="542925" cy="460029"/>
              </a:xfrm>
              <a:prstGeom prst="straightConnector1">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cxnSp>
            <p:nvCxnSpPr>
              <p:cNvPr id="30737" name="直接箭头连接符 35"/>
              <p:cNvCxnSpPr>
                <a:cxnSpLocks noChangeShapeType="1"/>
                <a:stCxn id="30727" idx="4"/>
                <a:endCxn id="30730" idx="0"/>
              </p:cNvCxnSpPr>
              <p:nvPr/>
            </p:nvCxnSpPr>
            <p:spPr bwMode="auto">
              <a:xfrm flipH="1">
                <a:off x="3852724" y="3176588"/>
                <a:ext cx="575607" cy="477880"/>
              </a:xfrm>
              <a:prstGeom prst="straightConnector1">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cxnSp>
            <p:nvCxnSpPr>
              <p:cNvPr id="30738" name="直接箭头连接符 38"/>
              <p:cNvCxnSpPr>
                <a:cxnSpLocks noChangeShapeType="1"/>
                <a:stCxn id="30730" idx="3"/>
                <a:endCxn id="30731" idx="7"/>
              </p:cNvCxnSpPr>
              <p:nvPr/>
            </p:nvCxnSpPr>
            <p:spPr bwMode="auto">
              <a:xfrm flipH="1">
                <a:off x="3434977" y="3993222"/>
                <a:ext cx="290338" cy="479467"/>
              </a:xfrm>
              <a:prstGeom prst="straightConnector1">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sp>
            <p:nvSpPr>
              <p:cNvPr id="30739" name="矩形 42"/>
              <p:cNvSpPr>
                <a:spLocks noChangeArrowheads="1"/>
              </p:cNvSpPr>
              <p:nvPr/>
            </p:nvSpPr>
            <p:spPr bwMode="auto">
              <a:xfrm>
                <a:off x="2180015" y="1954081"/>
                <a:ext cx="656041" cy="343797"/>
              </a:xfrm>
              <a:prstGeom prst="rect">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algn="ctr" eaLnBrk="1" fontAlgn="t" hangingPunct="1"/>
                <a:r>
                  <a:rPr lang="en-US" altLang="zh-CN" sz="1400" dirty="0" smtClean="0">
                    <a:solidFill>
                      <a:schemeClr val="bg1"/>
                    </a:solidFill>
                    <a:latin typeface="+mn-lt"/>
                    <a:ea typeface="华文细黑" panose="02010600040101010101" pitchFamily="2" charset="-122"/>
                    <a:cs typeface="Arial" panose="020B0604020202090204" pitchFamily="34" charset="0"/>
                  </a:rPr>
                  <a:t>dc=net</a:t>
                </a:r>
                <a:endParaRPr lang="zh-CN" altLang="en-US" sz="1400" dirty="0">
                  <a:solidFill>
                    <a:schemeClr val="bg1"/>
                  </a:solidFill>
                  <a:latin typeface="+mn-lt"/>
                  <a:ea typeface="华文细黑" panose="02010600040101010101" pitchFamily="2" charset="-122"/>
                  <a:cs typeface="Arial" panose="020B0604020202090204" pitchFamily="34" charset="0"/>
                </a:endParaRPr>
              </a:p>
            </p:txBody>
          </p:sp>
          <p:sp>
            <p:nvSpPr>
              <p:cNvPr id="30740" name="矩形 43"/>
              <p:cNvSpPr>
                <a:spLocks noChangeArrowheads="1"/>
              </p:cNvSpPr>
              <p:nvPr/>
            </p:nvSpPr>
            <p:spPr bwMode="auto">
              <a:xfrm>
                <a:off x="4729557" y="1954082"/>
                <a:ext cx="719137" cy="343796"/>
              </a:xfrm>
              <a:prstGeom prst="rect">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t" hangingPunct="1"/>
                <a:r>
                  <a:rPr lang="en-US" altLang="zh-CN" sz="1400" dirty="0">
                    <a:solidFill>
                      <a:schemeClr val="bg1"/>
                    </a:solidFill>
                    <a:latin typeface="+mn-lt"/>
                    <a:ea typeface="华文细黑" panose="02010600040101010101" pitchFamily="2" charset="-122"/>
                    <a:cs typeface="Arial" panose="020B0604020202090204" pitchFamily="34" charset="0"/>
                  </a:rPr>
                  <a:t> </a:t>
                </a:r>
                <a:r>
                  <a:rPr lang="en-US" altLang="zh-CN" sz="1400" dirty="0" smtClean="0">
                    <a:solidFill>
                      <a:schemeClr val="bg1"/>
                    </a:solidFill>
                    <a:latin typeface="+mn-lt"/>
                    <a:ea typeface="华文细黑" panose="02010600040101010101" pitchFamily="2" charset="-122"/>
                    <a:cs typeface="Arial" panose="020B0604020202090204" pitchFamily="34" charset="0"/>
                  </a:rPr>
                  <a:t>dc=</a:t>
                </a:r>
                <a:r>
                  <a:rPr lang="en-US" altLang="zh-CN" sz="1400" dirty="0" err="1" smtClean="0">
                    <a:solidFill>
                      <a:schemeClr val="bg1"/>
                    </a:solidFill>
                    <a:latin typeface="+mn-lt"/>
                    <a:ea typeface="华文细黑" panose="02010600040101010101" pitchFamily="2" charset="-122"/>
                    <a:cs typeface="Arial" panose="020B0604020202090204" pitchFamily="34" charset="0"/>
                  </a:rPr>
                  <a:t>edu</a:t>
                </a:r>
                <a:endParaRPr lang="zh-CN" altLang="en-US" sz="1400" dirty="0">
                  <a:solidFill>
                    <a:schemeClr val="bg1"/>
                  </a:solidFill>
                  <a:latin typeface="+mn-lt"/>
                  <a:ea typeface="华文细黑" panose="02010600040101010101" pitchFamily="2" charset="-122"/>
                  <a:cs typeface="Arial" panose="020B0604020202090204" pitchFamily="34" charset="0"/>
                </a:endParaRPr>
              </a:p>
            </p:txBody>
          </p:sp>
          <p:sp>
            <p:nvSpPr>
              <p:cNvPr id="30741" name="矩形 44"/>
              <p:cNvSpPr>
                <a:spLocks noChangeArrowheads="1"/>
              </p:cNvSpPr>
              <p:nvPr/>
            </p:nvSpPr>
            <p:spPr bwMode="auto">
              <a:xfrm>
                <a:off x="4729326" y="2796106"/>
                <a:ext cx="719369" cy="356778"/>
              </a:xfrm>
              <a:prstGeom prst="rect">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algn="ctr" eaLnBrk="1" fontAlgn="t" hangingPunct="1"/>
                <a:r>
                  <a:rPr lang="en-US" altLang="zh-CN" sz="1400" dirty="0" smtClean="0">
                    <a:solidFill>
                      <a:schemeClr val="bg1"/>
                    </a:solidFill>
                    <a:latin typeface="+mn-lt"/>
                    <a:ea typeface="华文细黑" panose="02010600040101010101" pitchFamily="2" charset="-122"/>
                    <a:cs typeface="Arial" panose="020B0604020202090204" pitchFamily="34" charset="0"/>
                  </a:rPr>
                  <a:t>dc=CN</a:t>
                </a:r>
                <a:endParaRPr lang="zh-CN" altLang="en-US" sz="1400" dirty="0">
                  <a:solidFill>
                    <a:schemeClr val="bg1"/>
                  </a:solidFill>
                  <a:latin typeface="+mn-lt"/>
                  <a:ea typeface="华文细黑" panose="02010600040101010101" pitchFamily="2" charset="-122"/>
                  <a:cs typeface="Arial" panose="020B0604020202090204" pitchFamily="34" charset="0"/>
                </a:endParaRPr>
              </a:p>
            </p:txBody>
          </p:sp>
          <p:sp>
            <p:nvSpPr>
              <p:cNvPr id="30743" name="矩形 46"/>
              <p:cNvSpPr>
                <a:spLocks noChangeArrowheads="1"/>
              </p:cNvSpPr>
              <p:nvPr/>
            </p:nvSpPr>
            <p:spPr bwMode="auto">
              <a:xfrm>
                <a:off x="2335639" y="3701644"/>
                <a:ext cx="1239401" cy="291578"/>
              </a:xfrm>
              <a:prstGeom prst="rect">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r>
                  <a:rPr lang="en-US" altLang="zh-CN" sz="1200" dirty="0" err="1">
                    <a:solidFill>
                      <a:schemeClr val="bg1"/>
                    </a:solidFill>
                    <a:latin typeface="+mn-lt"/>
                    <a:ea typeface="华文细黑" panose="02010600040101010101" pitchFamily="2" charset="-122"/>
                    <a:cs typeface="Arial" panose="020B0604020202090204" pitchFamily="34" charset="0"/>
                  </a:rPr>
                  <a:t>ou</a:t>
                </a:r>
                <a:r>
                  <a:rPr lang="en-US" altLang="zh-CN" sz="1200" dirty="0">
                    <a:solidFill>
                      <a:schemeClr val="bg1"/>
                    </a:solidFill>
                    <a:latin typeface="+mn-lt"/>
                    <a:ea typeface="华文细黑" panose="02010600040101010101" pitchFamily="2" charset="-122"/>
                    <a:cs typeface="Arial" panose="020B0604020202090204" pitchFamily="34" charset="0"/>
                  </a:rPr>
                  <a:t>=Primary </a:t>
                </a:r>
                <a:r>
                  <a:rPr lang="en-US" altLang="zh-CN" sz="1200" dirty="0" smtClean="0">
                    <a:solidFill>
                      <a:schemeClr val="bg1"/>
                    </a:solidFill>
                    <a:latin typeface="+mn-lt"/>
                    <a:ea typeface="华文细黑" panose="02010600040101010101" pitchFamily="2" charset="-122"/>
                    <a:cs typeface="Arial" panose="020B0604020202090204" pitchFamily="34" charset="0"/>
                  </a:rPr>
                  <a:t>school</a:t>
                </a:r>
                <a:endParaRPr lang="en-US" altLang="zh-CN" sz="1200" dirty="0">
                  <a:solidFill>
                    <a:schemeClr val="bg1"/>
                  </a:solidFill>
                  <a:latin typeface="+mn-lt"/>
                  <a:ea typeface="华文细黑" panose="02010600040101010101" pitchFamily="2" charset="-122"/>
                  <a:cs typeface="Arial" panose="020B0604020202090204" pitchFamily="34" charset="0"/>
                </a:endParaRPr>
              </a:p>
            </p:txBody>
          </p:sp>
          <p:sp>
            <p:nvSpPr>
              <p:cNvPr id="30744" name="矩形 47"/>
              <p:cNvSpPr>
                <a:spLocks noChangeArrowheads="1"/>
              </p:cNvSpPr>
              <p:nvPr/>
            </p:nvSpPr>
            <p:spPr bwMode="auto">
              <a:xfrm>
                <a:off x="5247749" y="3688504"/>
                <a:ext cx="983763" cy="296905"/>
              </a:xfrm>
              <a:prstGeom prst="rect">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t" hangingPunct="1"/>
                <a:r>
                  <a:rPr lang="en-US" altLang="zh-CN" sz="1200" dirty="0" err="1" smtClean="0">
                    <a:solidFill>
                      <a:schemeClr val="bg1"/>
                    </a:solidFill>
                    <a:latin typeface="+mn-lt"/>
                    <a:ea typeface="华文细黑" panose="02010600040101010101" pitchFamily="2" charset="-122"/>
                    <a:cs typeface="Arial" panose="020B0604020202090204" pitchFamily="34" charset="0"/>
                  </a:rPr>
                  <a:t>ou</a:t>
                </a:r>
                <a:r>
                  <a:rPr lang="en-US" altLang="zh-CN" sz="1200" dirty="0" smtClean="0">
                    <a:solidFill>
                      <a:schemeClr val="bg1"/>
                    </a:solidFill>
                    <a:latin typeface="+mn-lt"/>
                    <a:ea typeface="华文细黑" panose="02010600040101010101" pitchFamily="2" charset="-122"/>
                    <a:cs typeface="Arial" panose="020B0604020202090204" pitchFamily="34" charset="0"/>
                  </a:rPr>
                  <a:t>=University</a:t>
                </a:r>
                <a:endParaRPr lang="zh-CN" altLang="en-US" sz="1200" dirty="0">
                  <a:solidFill>
                    <a:schemeClr val="bg1"/>
                  </a:solidFill>
                  <a:latin typeface="+mn-lt"/>
                  <a:ea typeface="华文细黑" panose="02010600040101010101" pitchFamily="2" charset="-122"/>
                  <a:cs typeface="Arial" panose="020B0604020202090204" pitchFamily="34" charset="0"/>
                </a:endParaRPr>
              </a:p>
            </p:txBody>
          </p:sp>
          <p:sp>
            <p:nvSpPr>
              <p:cNvPr id="30745" name="矩形 48"/>
              <p:cNvSpPr>
                <a:spLocks noChangeArrowheads="1"/>
              </p:cNvSpPr>
              <p:nvPr/>
            </p:nvSpPr>
            <p:spPr bwMode="auto">
              <a:xfrm>
                <a:off x="3610540" y="4463705"/>
                <a:ext cx="1540104" cy="302315"/>
              </a:xfrm>
              <a:prstGeom prst="rect">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t" hangingPunct="1"/>
                <a:r>
                  <a:rPr lang="en-US" altLang="zh-CN" sz="1200" dirty="0">
                    <a:latin typeface="Arial" panose="020B0604020202090204" pitchFamily="34" charset="0"/>
                    <a:ea typeface="华文细黑" panose="02010600040101010101" pitchFamily="2" charset="-122"/>
                    <a:cs typeface="Arial" panose="020B0604020202090204" pitchFamily="34" charset="0"/>
                  </a:rPr>
                  <a:t> </a:t>
                </a:r>
                <a:r>
                  <a:rPr lang="en-US" altLang="zh-CN" sz="1200" dirty="0" smtClean="0">
                    <a:solidFill>
                      <a:schemeClr val="bg1"/>
                    </a:solidFill>
                    <a:latin typeface="+mn-lt"/>
                    <a:ea typeface="华文细黑" panose="02010600040101010101" pitchFamily="2" charset="-122"/>
                    <a:cs typeface="Arial" panose="020B0604020202090204" pitchFamily="34" charset="0"/>
                  </a:rPr>
                  <a:t>cn=</a:t>
                </a:r>
                <a:r>
                  <a:rPr lang="en-US" altLang="zh-CN" sz="1200" dirty="0" err="1" smtClean="0">
                    <a:solidFill>
                      <a:schemeClr val="bg1"/>
                    </a:solidFill>
                    <a:latin typeface="+mn-lt"/>
                    <a:ea typeface="华文细黑" panose="02010600040101010101" pitchFamily="2" charset="-122"/>
                    <a:cs typeface="Arial" panose="020B0604020202090204" pitchFamily="34" charset="0"/>
                  </a:rPr>
                  <a:t>stu_George,uid</a:t>
                </a:r>
                <a:r>
                  <a:rPr lang="en-US" altLang="zh-CN" sz="1200" dirty="0" smtClean="0">
                    <a:solidFill>
                      <a:schemeClr val="bg1"/>
                    </a:solidFill>
                    <a:latin typeface="+mn-lt"/>
                    <a:ea typeface="华文细黑" panose="02010600040101010101" pitchFamily="2" charset="-122"/>
                    <a:cs typeface="Arial" panose="020B0604020202090204" pitchFamily="34" charset="0"/>
                  </a:rPr>
                  <a:t>=001</a:t>
                </a:r>
                <a:endParaRPr lang="zh-CN" altLang="en-US" sz="1200" dirty="0">
                  <a:solidFill>
                    <a:schemeClr val="bg1"/>
                  </a:solidFill>
                  <a:latin typeface="+mn-lt"/>
                  <a:ea typeface="华文细黑" panose="02010600040101010101" pitchFamily="2" charset="-122"/>
                  <a:cs typeface="Arial" panose="020B0604020202090204" pitchFamily="34" charset="0"/>
                </a:endParaRPr>
              </a:p>
            </p:txBody>
          </p:sp>
        </p:grpSp>
        <p:sp>
          <p:nvSpPr>
            <p:cNvPr id="36" name="椭圆 4"/>
            <p:cNvSpPr>
              <a:spLocks noChangeArrowheads="1"/>
            </p:cNvSpPr>
            <p:nvPr/>
          </p:nvSpPr>
          <p:spPr bwMode="auto">
            <a:xfrm>
              <a:off x="8378656" y="2134095"/>
              <a:ext cx="433791" cy="386745"/>
            </a:xfrm>
            <a:prstGeom prst="ellipse">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t" hangingPunct="1"/>
              <a:endParaRPr lang="zh-CN" altLang="en-US" sz="1600">
                <a:latin typeface="Arial" panose="020B0604020202090204" pitchFamily="34" charset="0"/>
                <a:ea typeface="华文细黑" panose="02010600040101010101" pitchFamily="2" charset="-122"/>
                <a:cs typeface="Arial" panose="020B0604020202090204" pitchFamily="34" charset="0"/>
              </a:endParaRPr>
            </a:p>
          </p:txBody>
        </p:sp>
        <p:cxnSp>
          <p:nvCxnSpPr>
            <p:cNvPr id="37" name="直接箭头连接符 13"/>
            <p:cNvCxnSpPr>
              <a:cxnSpLocks noChangeShapeType="1"/>
              <a:endCxn id="36" idx="0"/>
            </p:cNvCxnSpPr>
            <p:nvPr/>
          </p:nvCxnSpPr>
          <p:spPr bwMode="auto">
            <a:xfrm>
              <a:off x="8595551" y="1487485"/>
              <a:ext cx="1" cy="646610"/>
            </a:xfrm>
            <a:prstGeom prst="straightConnector1">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sp>
          <p:nvSpPr>
            <p:cNvPr id="41" name="矩形 42"/>
            <p:cNvSpPr>
              <a:spLocks noChangeArrowheads="1"/>
            </p:cNvSpPr>
            <p:nvPr/>
          </p:nvSpPr>
          <p:spPr bwMode="auto">
            <a:xfrm>
              <a:off x="8161760" y="2621760"/>
              <a:ext cx="867582" cy="348661"/>
            </a:xfrm>
            <a:prstGeom prst="rect">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algn="ctr" eaLnBrk="1" fontAlgn="t" hangingPunct="1"/>
              <a:r>
                <a:rPr lang="en-US" altLang="zh-CN" sz="1400" dirty="0" smtClean="0">
                  <a:solidFill>
                    <a:schemeClr val="bg1"/>
                  </a:solidFill>
                  <a:latin typeface="+mn-lt"/>
                  <a:ea typeface="华文细黑" panose="02010600040101010101" pitchFamily="2" charset="-122"/>
                  <a:cs typeface="Arial" panose="020B0604020202090204" pitchFamily="34" charset="0"/>
                </a:rPr>
                <a:t>dc=com</a:t>
              </a:r>
              <a:endParaRPr lang="zh-CN" altLang="en-US" sz="1400" dirty="0">
                <a:solidFill>
                  <a:schemeClr val="bg1"/>
                </a:solidFill>
                <a:latin typeface="+mn-lt"/>
                <a:ea typeface="华文细黑" panose="02010600040101010101" pitchFamily="2" charset="-122"/>
                <a:cs typeface="Arial" panose="020B0604020202090204"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r>
              <a:rPr lang="en-US" altLang="zh-CN" dirty="0" smtClean="0"/>
              <a:t>LdapServer</a:t>
            </a:r>
            <a:r>
              <a:rPr lang="zh-CN" altLang="en-US" dirty="0" smtClean="0"/>
              <a:t>组织模型（续）</a:t>
            </a:r>
            <a:endParaRPr lang="zh-CN" altLang="en-US" dirty="0" smtClean="0"/>
          </a:p>
        </p:txBody>
      </p:sp>
      <p:sp>
        <p:nvSpPr>
          <p:cNvPr id="30723" name="文本占位符 2"/>
          <p:cNvSpPr>
            <a:spLocks noGrp="1"/>
          </p:cNvSpPr>
          <p:nvPr>
            <p:ph type="body" sz="quarter" idx="10"/>
          </p:nvPr>
        </p:nvSpPr>
        <p:spPr>
          <a:xfrm>
            <a:off x="444602" y="1247556"/>
            <a:ext cx="6181677" cy="4680000"/>
          </a:xfrm>
        </p:spPr>
        <p:txBody>
          <a:bodyPr/>
          <a:lstStyle/>
          <a:p>
            <a:r>
              <a:rPr lang="en-US" altLang="zh-CN" sz="2200" dirty="0" smtClean="0"/>
              <a:t>LdapServer</a:t>
            </a:r>
            <a:r>
              <a:rPr lang="zh-CN" altLang="en-US" sz="2200" dirty="0" smtClean="0"/>
              <a:t>组织模型又叫做</a:t>
            </a:r>
            <a:r>
              <a:rPr lang="en-US" altLang="zh-CN" sz="2200" dirty="0" smtClean="0"/>
              <a:t>LdapServer</a:t>
            </a:r>
            <a:r>
              <a:rPr lang="zh-CN" altLang="en-US" sz="2200" dirty="0"/>
              <a:t>目录</a:t>
            </a:r>
            <a:r>
              <a:rPr lang="zh-CN" altLang="en-US" sz="2200" dirty="0" smtClean="0"/>
              <a:t>树，其特点如下：</a:t>
            </a:r>
            <a:endParaRPr lang="en-US" altLang="zh-CN" sz="2200" dirty="0" smtClean="0"/>
          </a:p>
          <a:p>
            <a:pPr lvl="1"/>
            <a:r>
              <a:rPr lang="zh-CN" altLang="en-US" sz="1800" dirty="0" smtClean="0"/>
              <a:t>域名下可以定义组织单位</a:t>
            </a:r>
            <a:r>
              <a:rPr lang="en-US" altLang="zh-CN" sz="1800" dirty="0" err="1" smtClean="0"/>
              <a:t>ou</a:t>
            </a:r>
            <a:r>
              <a:rPr lang="en-US" altLang="zh-CN" sz="1800" dirty="0" smtClean="0"/>
              <a:t>(organization unit),</a:t>
            </a:r>
            <a:r>
              <a:rPr lang="zh-CN" altLang="en-US" sz="1800" dirty="0" smtClean="0"/>
              <a:t>组织单位可以包含其他的各种对象，在目录服务系统中，组织单位包含该组织下的所有用户账户相关信息。</a:t>
            </a:r>
            <a:endParaRPr lang="en-US" altLang="zh-CN" sz="1800" dirty="0" smtClean="0"/>
          </a:p>
          <a:p>
            <a:pPr lvl="1"/>
            <a:r>
              <a:rPr lang="zh-CN" altLang="en-US" sz="1800" dirty="0" smtClean="0"/>
              <a:t>组织单位下可以定义具体对象，在定义组织对象时可以指定组织对象的名称</a:t>
            </a:r>
            <a:r>
              <a:rPr lang="en-US" altLang="zh-CN" sz="1800" dirty="0" smtClean="0"/>
              <a:t>cn(Common Name)</a:t>
            </a:r>
            <a:r>
              <a:rPr lang="zh-CN" altLang="en-US" sz="1800" dirty="0" smtClean="0"/>
              <a:t>和用户</a:t>
            </a:r>
            <a:r>
              <a:rPr lang="en-US" altLang="zh-CN" sz="1800" dirty="0" err="1" smtClean="0"/>
              <a:t>uid</a:t>
            </a:r>
            <a:r>
              <a:rPr lang="en-US" altLang="zh-CN" sz="1800" dirty="0" smtClean="0"/>
              <a:t>(User ID)</a:t>
            </a:r>
            <a:r>
              <a:rPr lang="zh-CN" altLang="en-US" sz="1800" dirty="0" smtClean="0"/>
              <a:t>。</a:t>
            </a:r>
            <a:endParaRPr lang="en-US" altLang="zh-CN" sz="1800" dirty="0"/>
          </a:p>
          <a:p>
            <a:r>
              <a:rPr lang="zh-CN" altLang="en-US" sz="2200" dirty="0" smtClean="0"/>
              <a:t>例：左下方节点</a:t>
            </a:r>
            <a:r>
              <a:rPr lang="en-US" altLang="zh-CN" sz="2200" dirty="0" err="1" smtClean="0"/>
              <a:t>dn</a:t>
            </a:r>
            <a:r>
              <a:rPr lang="zh-CN" altLang="en-US" sz="2200" dirty="0" smtClean="0"/>
              <a:t>为：</a:t>
            </a:r>
            <a:endParaRPr lang="en-US" altLang="zh-CN" sz="2200" dirty="0" smtClean="0"/>
          </a:p>
        </p:txBody>
      </p:sp>
      <p:grpSp>
        <p:nvGrpSpPr>
          <p:cNvPr id="14" name="组合 13"/>
          <p:cNvGrpSpPr/>
          <p:nvPr/>
        </p:nvGrpSpPr>
        <p:grpSpPr>
          <a:xfrm>
            <a:off x="6943400" y="1958563"/>
            <a:ext cx="4877043" cy="3467883"/>
            <a:chOff x="6614001" y="1487485"/>
            <a:chExt cx="4877043" cy="3467883"/>
          </a:xfrm>
        </p:grpSpPr>
        <p:grpSp>
          <p:nvGrpSpPr>
            <p:cNvPr id="30724" name="组合 3"/>
            <p:cNvGrpSpPr/>
            <p:nvPr/>
          </p:nvGrpSpPr>
          <p:grpSpPr bwMode="auto">
            <a:xfrm>
              <a:off x="6614001" y="1487485"/>
              <a:ext cx="4877043" cy="3467883"/>
              <a:chOff x="2180015" y="1265611"/>
              <a:chExt cx="4051497" cy="3544477"/>
            </a:xfrm>
          </p:grpSpPr>
          <p:sp>
            <p:nvSpPr>
              <p:cNvPr id="30725" name="椭圆 4"/>
              <p:cNvSpPr>
                <a:spLocks noChangeArrowheads="1"/>
              </p:cNvSpPr>
              <p:nvPr/>
            </p:nvSpPr>
            <p:spPr bwMode="auto">
              <a:xfrm>
                <a:off x="3016237" y="1935319"/>
                <a:ext cx="360362" cy="395287"/>
              </a:xfrm>
              <a:prstGeom prst="ellipse">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t" hangingPunct="1"/>
                <a:endParaRPr lang="zh-CN" altLang="en-US" sz="1600">
                  <a:latin typeface="Arial" panose="020B0604020202090204" pitchFamily="34" charset="0"/>
                  <a:ea typeface="华文细黑" panose="02010600040101010101" pitchFamily="2" charset="-122"/>
                  <a:cs typeface="Arial" panose="020B0604020202090204" pitchFamily="34" charset="0"/>
                </a:endParaRPr>
              </a:p>
            </p:txBody>
          </p:sp>
          <p:sp>
            <p:nvSpPr>
              <p:cNvPr id="30726" name="椭圆 5"/>
              <p:cNvSpPr>
                <a:spLocks noChangeArrowheads="1"/>
              </p:cNvSpPr>
              <p:nvPr/>
            </p:nvSpPr>
            <p:spPr bwMode="auto">
              <a:xfrm>
                <a:off x="4248150" y="1952625"/>
                <a:ext cx="360363" cy="396875"/>
              </a:xfrm>
              <a:prstGeom prst="ellipse">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t" hangingPunct="1"/>
                <a:endParaRPr lang="zh-CN" altLang="en-US" sz="1600">
                  <a:latin typeface="Arial" panose="020B0604020202090204" pitchFamily="34" charset="0"/>
                  <a:ea typeface="华文细黑" panose="02010600040101010101" pitchFamily="2" charset="-122"/>
                  <a:cs typeface="Arial" panose="020B0604020202090204" pitchFamily="34" charset="0"/>
                </a:endParaRPr>
              </a:p>
            </p:txBody>
          </p:sp>
          <p:sp>
            <p:nvSpPr>
              <p:cNvPr id="30727" name="椭圆 6"/>
              <p:cNvSpPr>
                <a:spLocks noChangeArrowheads="1"/>
              </p:cNvSpPr>
              <p:nvPr/>
            </p:nvSpPr>
            <p:spPr bwMode="auto">
              <a:xfrm>
                <a:off x="4248150" y="2781300"/>
                <a:ext cx="360363" cy="395288"/>
              </a:xfrm>
              <a:prstGeom prst="ellipse">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t" hangingPunct="1"/>
                <a:endParaRPr lang="zh-CN" altLang="en-US" sz="1600">
                  <a:latin typeface="Arial" panose="020B0604020202090204" pitchFamily="34" charset="0"/>
                  <a:ea typeface="华文细黑" panose="02010600040101010101" pitchFamily="2" charset="-122"/>
                  <a:cs typeface="Arial" panose="020B0604020202090204" pitchFamily="34" charset="0"/>
                </a:endParaRPr>
              </a:p>
            </p:txBody>
          </p:sp>
          <p:sp>
            <p:nvSpPr>
              <p:cNvPr id="30729" name="椭圆 8"/>
              <p:cNvSpPr>
                <a:spLocks noChangeArrowheads="1"/>
              </p:cNvSpPr>
              <p:nvPr/>
            </p:nvSpPr>
            <p:spPr bwMode="auto">
              <a:xfrm>
                <a:off x="4791869" y="3636617"/>
                <a:ext cx="358775" cy="396875"/>
              </a:xfrm>
              <a:prstGeom prst="ellipse">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t" hangingPunct="1"/>
                <a:endParaRPr lang="zh-CN" altLang="en-US" sz="1600">
                  <a:latin typeface="Arial" panose="020B0604020202090204" pitchFamily="34" charset="0"/>
                  <a:ea typeface="华文细黑" panose="02010600040101010101" pitchFamily="2" charset="-122"/>
                  <a:cs typeface="Arial" panose="020B0604020202090204" pitchFamily="34" charset="0"/>
                </a:endParaRPr>
              </a:p>
            </p:txBody>
          </p:sp>
          <p:sp>
            <p:nvSpPr>
              <p:cNvPr id="30730" name="椭圆 9"/>
              <p:cNvSpPr>
                <a:spLocks noChangeArrowheads="1"/>
              </p:cNvSpPr>
              <p:nvPr/>
            </p:nvSpPr>
            <p:spPr bwMode="auto">
              <a:xfrm>
                <a:off x="3672542" y="3654468"/>
                <a:ext cx="360363" cy="396875"/>
              </a:xfrm>
              <a:prstGeom prst="ellipse">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t" hangingPunct="1"/>
                <a:endParaRPr lang="zh-CN" altLang="en-US" sz="1600">
                  <a:latin typeface="Arial" panose="020B0604020202090204" pitchFamily="34" charset="0"/>
                  <a:ea typeface="华文细黑" panose="02010600040101010101" pitchFamily="2" charset="-122"/>
                  <a:cs typeface="Arial" panose="020B0604020202090204" pitchFamily="34" charset="0"/>
                </a:endParaRPr>
              </a:p>
            </p:txBody>
          </p:sp>
          <p:sp>
            <p:nvSpPr>
              <p:cNvPr id="30731" name="椭圆 10"/>
              <p:cNvSpPr>
                <a:spLocks noChangeArrowheads="1"/>
              </p:cNvSpPr>
              <p:nvPr/>
            </p:nvSpPr>
            <p:spPr bwMode="auto">
              <a:xfrm>
                <a:off x="3127388" y="4414801"/>
                <a:ext cx="360363" cy="395287"/>
              </a:xfrm>
              <a:prstGeom prst="ellipse">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t" hangingPunct="1"/>
                <a:endParaRPr lang="zh-CN" altLang="en-US" sz="1600">
                  <a:latin typeface="Arial" panose="020B0604020202090204" pitchFamily="34" charset="0"/>
                  <a:ea typeface="华文细黑" panose="02010600040101010101" pitchFamily="2" charset="-122"/>
                  <a:cs typeface="Arial" panose="020B0604020202090204" pitchFamily="34" charset="0"/>
                </a:endParaRPr>
              </a:p>
            </p:txBody>
          </p:sp>
          <p:cxnSp>
            <p:nvCxnSpPr>
              <p:cNvPr id="30732" name="直接箭头连接符 12"/>
              <p:cNvCxnSpPr>
                <a:cxnSpLocks noChangeShapeType="1"/>
                <a:endCxn id="30725" idx="0"/>
              </p:cNvCxnSpPr>
              <p:nvPr/>
            </p:nvCxnSpPr>
            <p:spPr bwMode="auto">
              <a:xfrm flipH="1">
                <a:off x="3196419" y="1265611"/>
                <a:ext cx="630680" cy="669708"/>
              </a:xfrm>
              <a:prstGeom prst="straightConnector1">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cxnSp>
            <p:nvCxnSpPr>
              <p:cNvPr id="30733" name="直接箭头连接符 13"/>
              <p:cNvCxnSpPr>
                <a:cxnSpLocks noChangeShapeType="1"/>
                <a:endCxn id="30726" idx="0"/>
              </p:cNvCxnSpPr>
              <p:nvPr/>
            </p:nvCxnSpPr>
            <p:spPr bwMode="auto">
              <a:xfrm>
                <a:off x="3827099" y="1265611"/>
                <a:ext cx="601233" cy="687014"/>
              </a:xfrm>
              <a:prstGeom prst="straightConnector1">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cxnSp>
            <p:nvCxnSpPr>
              <p:cNvPr id="30734" name="直接箭头连接符 26"/>
              <p:cNvCxnSpPr>
                <a:cxnSpLocks noChangeShapeType="1"/>
                <a:stCxn id="30726" idx="4"/>
                <a:endCxn id="30727" idx="0"/>
              </p:cNvCxnSpPr>
              <p:nvPr/>
            </p:nvCxnSpPr>
            <p:spPr bwMode="auto">
              <a:xfrm>
                <a:off x="4427538" y="2349500"/>
                <a:ext cx="0" cy="431800"/>
              </a:xfrm>
              <a:prstGeom prst="straightConnector1">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cxnSp>
            <p:nvCxnSpPr>
              <p:cNvPr id="30736" name="直接箭头连接符 32"/>
              <p:cNvCxnSpPr>
                <a:cxnSpLocks noChangeShapeType="1"/>
                <a:stCxn id="30727" idx="4"/>
                <a:endCxn id="30729" idx="0"/>
              </p:cNvCxnSpPr>
              <p:nvPr/>
            </p:nvCxnSpPr>
            <p:spPr bwMode="auto">
              <a:xfrm>
                <a:off x="4428331" y="3176588"/>
                <a:ext cx="542925" cy="460029"/>
              </a:xfrm>
              <a:prstGeom prst="straightConnector1">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cxnSp>
            <p:nvCxnSpPr>
              <p:cNvPr id="30737" name="直接箭头连接符 35"/>
              <p:cNvCxnSpPr>
                <a:cxnSpLocks noChangeShapeType="1"/>
                <a:stCxn id="30727" idx="4"/>
                <a:endCxn id="30730" idx="0"/>
              </p:cNvCxnSpPr>
              <p:nvPr/>
            </p:nvCxnSpPr>
            <p:spPr bwMode="auto">
              <a:xfrm flipH="1">
                <a:off x="3852724" y="3176588"/>
                <a:ext cx="575607" cy="477880"/>
              </a:xfrm>
              <a:prstGeom prst="straightConnector1">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cxnSp>
            <p:nvCxnSpPr>
              <p:cNvPr id="30738" name="直接箭头连接符 38"/>
              <p:cNvCxnSpPr>
                <a:cxnSpLocks noChangeShapeType="1"/>
                <a:stCxn id="30730" idx="3"/>
                <a:endCxn id="30731" idx="7"/>
              </p:cNvCxnSpPr>
              <p:nvPr/>
            </p:nvCxnSpPr>
            <p:spPr bwMode="auto">
              <a:xfrm flipH="1">
                <a:off x="3434977" y="3993222"/>
                <a:ext cx="290338" cy="479467"/>
              </a:xfrm>
              <a:prstGeom prst="straightConnector1">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sp>
            <p:nvSpPr>
              <p:cNvPr id="30739" name="矩形 42"/>
              <p:cNvSpPr>
                <a:spLocks noChangeArrowheads="1"/>
              </p:cNvSpPr>
              <p:nvPr/>
            </p:nvSpPr>
            <p:spPr bwMode="auto">
              <a:xfrm>
                <a:off x="2180015" y="1954081"/>
                <a:ext cx="656041" cy="343797"/>
              </a:xfrm>
              <a:prstGeom prst="rect">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algn="ctr" eaLnBrk="1" fontAlgn="t" hangingPunct="1"/>
                <a:r>
                  <a:rPr lang="en-US" altLang="zh-CN" sz="1400" dirty="0" smtClean="0">
                    <a:solidFill>
                      <a:schemeClr val="bg1"/>
                    </a:solidFill>
                    <a:latin typeface="+mn-lt"/>
                    <a:ea typeface="华文细黑" panose="02010600040101010101" pitchFamily="2" charset="-122"/>
                    <a:cs typeface="Arial" panose="020B0604020202090204" pitchFamily="34" charset="0"/>
                  </a:rPr>
                  <a:t>dc=net</a:t>
                </a:r>
                <a:endParaRPr lang="zh-CN" altLang="en-US" sz="1400" dirty="0">
                  <a:solidFill>
                    <a:schemeClr val="bg1"/>
                  </a:solidFill>
                  <a:latin typeface="+mn-lt"/>
                  <a:ea typeface="华文细黑" panose="02010600040101010101" pitchFamily="2" charset="-122"/>
                  <a:cs typeface="Arial" panose="020B0604020202090204" pitchFamily="34" charset="0"/>
                </a:endParaRPr>
              </a:p>
            </p:txBody>
          </p:sp>
          <p:sp>
            <p:nvSpPr>
              <p:cNvPr id="30740" name="矩形 43"/>
              <p:cNvSpPr>
                <a:spLocks noChangeArrowheads="1"/>
              </p:cNvSpPr>
              <p:nvPr/>
            </p:nvSpPr>
            <p:spPr bwMode="auto">
              <a:xfrm>
                <a:off x="4729557" y="1954082"/>
                <a:ext cx="719137" cy="343796"/>
              </a:xfrm>
              <a:prstGeom prst="rect">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t" hangingPunct="1"/>
                <a:r>
                  <a:rPr lang="en-US" altLang="zh-CN" sz="1400" dirty="0">
                    <a:solidFill>
                      <a:schemeClr val="bg1"/>
                    </a:solidFill>
                    <a:latin typeface="+mn-lt"/>
                    <a:ea typeface="华文细黑" panose="02010600040101010101" pitchFamily="2" charset="-122"/>
                    <a:cs typeface="Arial" panose="020B0604020202090204" pitchFamily="34" charset="0"/>
                  </a:rPr>
                  <a:t> </a:t>
                </a:r>
                <a:r>
                  <a:rPr lang="en-US" altLang="zh-CN" sz="1400" dirty="0" smtClean="0">
                    <a:solidFill>
                      <a:schemeClr val="bg1"/>
                    </a:solidFill>
                    <a:latin typeface="+mn-lt"/>
                    <a:ea typeface="华文细黑" panose="02010600040101010101" pitchFamily="2" charset="-122"/>
                    <a:cs typeface="Arial" panose="020B0604020202090204" pitchFamily="34" charset="0"/>
                  </a:rPr>
                  <a:t>dc=</a:t>
                </a:r>
                <a:r>
                  <a:rPr lang="en-US" altLang="zh-CN" sz="1400" dirty="0" err="1" smtClean="0">
                    <a:solidFill>
                      <a:schemeClr val="bg1"/>
                    </a:solidFill>
                    <a:latin typeface="+mn-lt"/>
                    <a:ea typeface="华文细黑" panose="02010600040101010101" pitchFamily="2" charset="-122"/>
                    <a:cs typeface="Arial" panose="020B0604020202090204" pitchFamily="34" charset="0"/>
                  </a:rPr>
                  <a:t>edu</a:t>
                </a:r>
                <a:endParaRPr lang="zh-CN" altLang="en-US" sz="1400" dirty="0">
                  <a:solidFill>
                    <a:schemeClr val="bg1"/>
                  </a:solidFill>
                  <a:latin typeface="+mn-lt"/>
                  <a:ea typeface="华文细黑" panose="02010600040101010101" pitchFamily="2" charset="-122"/>
                  <a:cs typeface="Arial" panose="020B0604020202090204" pitchFamily="34" charset="0"/>
                </a:endParaRPr>
              </a:p>
            </p:txBody>
          </p:sp>
          <p:sp>
            <p:nvSpPr>
              <p:cNvPr id="30741" name="矩形 44"/>
              <p:cNvSpPr>
                <a:spLocks noChangeArrowheads="1"/>
              </p:cNvSpPr>
              <p:nvPr/>
            </p:nvSpPr>
            <p:spPr bwMode="auto">
              <a:xfrm>
                <a:off x="4729326" y="2796106"/>
                <a:ext cx="719369" cy="356778"/>
              </a:xfrm>
              <a:prstGeom prst="rect">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algn="ctr" eaLnBrk="1" fontAlgn="t" hangingPunct="1"/>
                <a:r>
                  <a:rPr lang="en-US" altLang="zh-CN" sz="1400" dirty="0" smtClean="0">
                    <a:solidFill>
                      <a:schemeClr val="bg1"/>
                    </a:solidFill>
                    <a:latin typeface="+mn-lt"/>
                    <a:ea typeface="华文细黑" panose="02010600040101010101" pitchFamily="2" charset="-122"/>
                    <a:cs typeface="Arial" panose="020B0604020202090204" pitchFamily="34" charset="0"/>
                  </a:rPr>
                  <a:t>dc=CN</a:t>
                </a:r>
                <a:endParaRPr lang="zh-CN" altLang="en-US" sz="1400" dirty="0">
                  <a:solidFill>
                    <a:schemeClr val="bg1"/>
                  </a:solidFill>
                  <a:latin typeface="+mn-lt"/>
                  <a:ea typeface="华文细黑" panose="02010600040101010101" pitchFamily="2" charset="-122"/>
                  <a:cs typeface="Arial" panose="020B0604020202090204" pitchFamily="34" charset="0"/>
                </a:endParaRPr>
              </a:p>
            </p:txBody>
          </p:sp>
          <p:sp>
            <p:nvSpPr>
              <p:cNvPr id="30743" name="矩形 46"/>
              <p:cNvSpPr>
                <a:spLocks noChangeArrowheads="1"/>
              </p:cNvSpPr>
              <p:nvPr/>
            </p:nvSpPr>
            <p:spPr bwMode="auto">
              <a:xfrm>
                <a:off x="2335639" y="3701644"/>
                <a:ext cx="1239401" cy="291578"/>
              </a:xfrm>
              <a:prstGeom prst="rect">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r>
                  <a:rPr lang="en-US" altLang="zh-CN" sz="1200" dirty="0" err="1">
                    <a:solidFill>
                      <a:schemeClr val="bg1"/>
                    </a:solidFill>
                    <a:latin typeface="+mn-lt"/>
                    <a:ea typeface="华文细黑" panose="02010600040101010101" pitchFamily="2" charset="-122"/>
                    <a:cs typeface="Arial" panose="020B0604020202090204" pitchFamily="34" charset="0"/>
                  </a:rPr>
                  <a:t>ou</a:t>
                </a:r>
                <a:r>
                  <a:rPr lang="en-US" altLang="zh-CN" sz="1200" dirty="0">
                    <a:solidFill>
                      <a:schemeClr val="bg1"/>
                    </a:solidFill>
                    <a:latin typeface="+mn-lt"/>
                    <a:ea typeface="华文细黑" panose="02010600040101010101" pitchFamily="2" charset="-122"/>
                    <a:cs typeface="Arial" panose="020B0604020202090204" pitchFamily="34" charset="0"/>
                  </a:rPr>
                  <a:t>=Primary </a:t>
                </a:r>
                <a:r>
                  <a:rPr lang="en-US" altLang="zh-CN" sz="1200" dirty="0" smtClean="0">
                    <a:solidFill>
                      <a:schemeClr val="bg1"/>
                    </a:solidFill>
                    <a:latin typeface="+mn-lt"/>
                    <a:ea typeface="华文细黑" panose="02010600040101010101" pitchFamily="2" charset="-122"/>
                    <a:cs typeface="Arial" panose="020B0604020202090204" pitchFamily="34" charset="0"/>
                  </a:rPr>
                  <a:t>school</a:t>
                </a:r>
                <a:endParaRPr lang="en-US" altLang="zh-CN" sz="1200" dirty="0">
                  <a:solidFill>
                    <a:schemeClr val="bg1"/>
                  </a:solidFill>
                  <a:latin typeface="+mn-lt"/>
                  <a:ea typeface="华文细黑" panose="02010600040101010101" pitchFamily="2" charset="-122"/>
                  <a:cs typeface="Arial" panose="020B0604020202090204" pitchFamily="34" charset="0"/>
                </a:endParaRPr>
              </a:p>
            </p:txBody>
          </p:sp>
          <p:sp>
            <p:nvSpPr>
              <p:cNvPr id="30744" name="矩形 47"/>
              <p:cNvSpPr>
                <a:spLocks noChangeArrowheads="1"/>
              </p:cNvSpPr>
              <p:nvPr/>
            </p:nvSpPr>
            <p:spPr bwMode="auto">
              <a:xfrm>
                <a:off x="5247749" y="3688504"/>
                <a:ext cx="983763" cy="296905"/>
              </a:xfrm>
              <a:prstGeom prst="rect">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t" hangingPunct="1"/>
                <a:r>
                  <a:rPr lang="en-US" altLang="zh-CN" sz="1200" dirty="0" err="1" smtClean="0">
                    <a:solidFill>
                      <a:schemeClr val="bg1"/>
                    </a:solidFill>
                    <a:latin typeface="+mn-lt"/>
                    <a:ea typeface="华文细黑" panose="02010600040101010101" pitchFamily="2" charset="-122"/>
                    <a:cs typeface="Arial" panose="020B0604020202090204" pitchFamily="34" charset="0"/>
                  </a:rPr>
                  <a:t>ou</a:t>
                </a:r>
                <a:r>
                  <a:rPr lang="en-US" altLang="zh-CN" sz="1200" dirty="0" smtClean="0">
                    <a:solidFill>
                      <a:schemeClr val="bg1"/>
                    </a:solidFill>
                    <a:latin typeface="+mn-lt"/>
                    <a:ea typeface="华文细黑" panose="02010600040101010101" pitchFamily="2" charset="-122"/>
                    <a:cs typeface="Arial" panose="020B0604020202090204" pitchFamily="34" charset="0"/>
                  </a:rPr>
                  <a:t>=University</a:t>
                </a:r>
                <a:endParaRPr lang="zh-CN" altLang="en-US" sz="1200" dirty="0">
                  <a:solidFill>
                    <a:schemeClr val="bg1"/>
                  </a:solidFill>
                  <a:latin typeface="+mn-lt"/>
                  <a:ea typeface="华文细黑" panose="02010600040101010101" pitchFamily="2" charset="-122"/>
                  <a:cs typeface="Arial" panose="020B0604020202090204" pitchFamily="34" charset="0"/>
                </a:endParaRPr>
              </a:p>
            </p:txBody>
          </p:sp>
          <p:sp>
            <p:nvSpPr>
              <p:cNvPr id="30745" name="矩形 48"/>
              <p:cNvSpPr>
                <a:spLocks noChangeArrowheads="1"/>
              </p:cNvSpPr>
              <p:nvPr/>
            </p:nvSpPr>
            <p:spPr bwMode="auto">
              <a:xfrm>
                <a:off x="3610540" y="4463705"/>
                <a:ext cx="1540104" cy="300562"/>
              </a:xfrm>
              <a:prstGeom prst="rect">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t" hangingPunct="1"/>
                <a:r>
                  <a:rPr lang="en-US" altLang="zh-CN" sz="1200" dirty="0">
                    <a:latin typeface="Arial" panose="020B0604020202090204" pitchFamily="34" charset="0"/>
                    <a:ea typeface="华文细黑" panose="02010600040101010101" pitchFamily="2" charset="-122"/>
                    <a:cs typeface="Arial" panose="020B0604020202090204" pitchFamily="34" charset="0"/>
                  </a:rPr>
                  <a:t> </a:t>
                </a:r>
                <a:r>
                  <a:rPr lang="en-US" altLang="zh-CN" sz="1200" dirty="0" smtClean="0">
                    <a:solidFill>
                      <a:schemeClr val="bg1"/>
                    </a:solidFill>
                    <a:latin typeface="+mn-lt"/>
                    <a:ea typeface="华文细黑" panose="02010600040101010101" pitchFamily="2" charset="-122"/>
                    <a:cs typeface="Arial" panose="020B0604020202090204" pitchFamily="34" charset="0"/>
                  </a:rPr>
                  <a:t>cn=</a:t>
                </a:r>
                <a:r>
                  <a:rPr lang="en-US" altLang="zh-CN" sz="1200" dirty="0" err="1" smtClean="0">
                    <a:solidFill>
                      <a:schemeClr val="bg1"/>
                    </a:solidFill>
                    <a:latin typeface="+mn-lt"/>
                    <a:ea typeface="华文细黑" panose="02010600040101010101" pitchFamily="2" charset="-122"/>
                    <a:cs typeface="Arial" panose="020B0604020202090204" pitchFamily="34" charset="0"/>
                  </a:rPr>
                  <a:t>stu_George,uid</a:t>
                </a:r>
                <a:r>
                  <a:rPr lang="en-US" altLang="zh-CN" sz="1200" dirty="0" smtClean="0">
                    <a:solidFill>
                      <a:schemeClr val="bg1"/>
                    </a:solidFill>
                    <a:latin typeface="+mn-lt"/>
                    <a:ea typeface="华文细黑" panose="02010600040101010101" pitchFamily="2" charset="-122"/>
                    <a:cs typeface="Arial" panose="020B0604020202090204" pitchFamily="34" charset="0"/>
                  </a:rPr>
                  <a:t>=001</a:t>
                </a:r>
                <a:endParaRPr lang="zh-CN" altLang="en-US" sz="1200" dirty="0">
                  <a:solidFill>
                    <a:schemeClr val="bg1"/>
                  </a:solidFill>
                  <a:latin typeface="+mn-lt"/>
                  <a:ea typeface="华文细黑" panose="02010600040101010101" pitchFamily="2" charset="-122"/>
                  <a:cs typeface="Arial" panose="020B0604020202090204" pitchFamily="34" charset="0"/>
                </a:endParaRPr>
              </a:p>
            </p:txBody>
          </p:sp>
        </p:grpSp>
        <p:sp>
          <p:nvSpPr>
            <p:cNvPr id="36" name="椭圆 4"/>
            <p:cNvSpPr>
              <a:spLocks noChangeArrowheads="1"/>
            </p:cNvSpPr>
            <p:nvPr/>
          </p:nvSpPr>
          <p:spPr bwMode="auto">
            <a:xfrm>
              <a:off x="8378656" y="2134095"/>
              <a:ext cx="433791" cy="386745"/>
            </a:xfrm>
            <a:prstGeom prst="ellipse">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t" hangingPunct="1"/>
              <a:endParaRPr lang="zh-CN" altLang="en-US" sz="1600">
                <a:latin typeface="Arial" panose="020B0604020202090204" pitchFamily="34" charset="0"/>
                <a:ea typeface="华文细黑" panose="02010600040101010101" pitchFamily="2" charset="-122"/>
                <a:cs typeface="Arial" panose="020B0604020202090204" pitchFamily="34" charset="0"/>
              </a:endParaRPr>
            </a:p>
          </p:txBody>
        </p:sp>
        <p:cxnSp>
          <p:nvCxnSpPr>
            <p:cNvPr id="37" name="直接箭头连接符 13"/>
            <p:cNvCxnSpPr>
              <a:cxnSpLocks noChangeShapeType="1"/>
              <a:endCxn id="36" idx="0"/>
            </p:cNvCxnSpPr>
            <p:nvPr/>
          </p:nvCxnSpPr>
          <p:spPr bwMode="auto">
            <a:xfrm>
              <a:off x="8595551" y="1487485"/>
              <a:ext cx="1" cy="646610"/>
            </a:xfrm>
            <a:prstGeom prst="straightConnector1">
              <a:avLst/>
            </a:prstGeom>
            <a:noFill/>
            <a:ln w="9525" algn="ctr">
              <a:solidFill>
                <a:schemeClr val="tx1"/>
              </a:solidFill>
              <a:round/>
              <a:tailEnd type="arrow" w="med" len="med"/>
            </a:ln>
            <a:extLst>
              <a:ext uri="{909E8E84-426E-40DD-AFC4-6F175D3DCCD1}">
                <a14:hiddenFill xmlns:a14="http://schemas.microsoft.com/office/drawing/2010/main">
                  <a:noFill/>
                </a14:hiddenFill>
              </a:ext>
            </a:extLst>
          </p:spPr>
        </p:cxnSp>
        <p:sp>
          <p:nvSpPr>
            <p:cNvPr id="41" name="矩形 42"/>
            <p:cNvSpPr>
              <a:spLocks noChangeArrowheads="1"/>
            </p:cNvSpPr>
            <p:nvPr/>
          </p:nvSpPr>
          <p:spPr bwMode="auto">
            <a:xfrm>
              <a:off x="8161760" y="2621760"/>
              <a:ext cx="867582" cy="348661"/>
            </a:xfrm>
            <a:prstGeom prst="rect">
              <a:avLst/>
            </a:prstGeom>
            <a:solidFill>
              <a:schemeClr val="accent1"/>
            </a:solidFill>
            <a:ln w="9525" algn="ctr">
              <a:solidFill>
                <a:schemeClr val="tx1"/>
              </a:solidFill>
              <a:round/>
            </a:ln>
          </p:spPr>
          <p:txBody>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algn="ctr" eaLnBrk="1" fontAlgn="t" hangingPunct="1"/>
              <a:r>
                <a:rPr lang="en-US" altLang="zh-CN" sz="1400" dirty="0" smtClean="0">
                  <a:solidFill>
                    <a:schemeClr val="bg1"/>
                  </a:solidFill>
                  <a:latin typeface="+mn-lt"/>
                  <a:ea typeface="华文细黑" panose="02010600040101010101" pitchFamily="2" charset="-122"/>
                  <a:cs typeface="Arial" panose="020B0604020202090204" pitchFamily="34" charset="0"/>
                </a:rPr>
                <a:t>dc=com</a:t>
              </a:r>
              <a:endParaRPr lang="zh-CN" altLang="en-US" sz="1400" dirty="0">
                <a:solidFill>
                  <a:schemeClr val="bg1"/>
                </a:solidFill>
                <a:latin typeface="+mn-lt"/>
                <a:ea typeface="华文细黑" panose="02010600040101010101" pitchFamily="2" charset="-122"/>
                <a:cs typeface="Arial" panose="020B0604020202090204" pitchFamily="34" charset="0"/>
              </a:endParaRPr>
            </a:p>
          </p:txBody>
        </p:sp>
      </p:grpSp>
      <p:sp>
        <p:nvSpPr>
          <p:cNvPr id="3" name="文本框 2"/>
          <p:cNvSpPr txBox="1"/>
          <p:nvPr/>
        </p:nvSpPr>
        <p:spPr>
          <a:xfrm>
            <a:off x="585569" y="5429353"/>
            <a:ext cx="6357831" cy="646331"/>
          </a:xfrm>
          <a:prstGeom prst="rect">
            <a:avLst/>
          </a:prstGeom>
          <a:noFill/>
        </p:spPr>
        <p:txBody>
          <a:bodyPr wrap="none" rtlCol="0">
            <a:spAutoFit/>
          </a:bodyPr>
          <a:lstStyle/>
          <a:p>
            <a:r>
              <a:rPr lang="en-US" altLang="zh-CN" dirty="0"/>
              <a:t>cn=</a:t>
            </a:r>
            <a:r>
              <a:rPr lang="en-US" altLang="zh-CN" dirty="0" err="1"/>
              <a:t>stu_George,uid</a:t>
            </a:r>
            <a:r>
              <a:rPr lang="en-US" altLang="zh-CN" dirty="0"/>
              <a:t>=001, </a:t>
            </a:r>
            <a:r>
              <a:rPr lang="en-US" altLang="zh-CN" dirty="0" err="1"/>
              <a:t>ou</a:t>
            </a:r>
            <a:r>
              <a:rPr lang="en-US" altLang="zh-CN" dirty="0"/>
              <a:t>=Primary school, </a:t>
            </a:r>
            <a:r>
              <a:rPr lang="en-US" altLang="zh-CN" dirty="0" smtClean="0"/>
              <a:t>dc=</a:t>
            </a:r>
            <a:r>
              <a:rPr lang="en-US" altLang="zh-CN" dirty="0" err="1" smtClean="0"/>
              <a:t>CN,dc</a:t>
            </a:r>
            <a:r>
              <a:rPr lang="en-US" altLang="zh-CN" dirty="0" smtClean="0"/>
              <a:t>=</a:t>
            </a:r>
            <a:r>
              <a:rPr lang="en-US" altLang="zh-CN" dirty="0" err="1" smtClean="0"/>
              <a:t>edu</a:t>
            </a:r>
            <a:endParaRPr lang="en-US" altLang="zh-CN" dirty="0"/>
          </a:p>
          <a:p>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LdapServer</a:t>
            </a:r>
            <a:r>
              <a:rPr lang="zh-CN" altLang="en-US" dirty="0" smtClean="0"/>
              <a:t>树结构数据库</a:t>
            </a:r>
            <a:endParaRPr lang="zh-CN" altLang="en-US" dirty="0"/>
          </a:p>
        </p:txBody>
      </p:sp>
      <p:sp>
        <p:nvSpPr>
          <p:cNvPr id="3" name="文本占位符 2"/>
          <p:cNvSpPr>
            <a:spLocks noGrp="1"/>
          </p:cNvSpPr>
          <p:nvPr>
            <p:ph type="body" sz="quarter" idx="10"/>
          </p:nvPr>
        </p:nvSpPr>
        <p:spPr/>
        <p:txBody>
          <a:bodyPr/>
          <a:lstStyle/>
          <a:p>
            <a:r>
              <a:rPr lang="en-US" altLang="zh-CN" dirty="0" smtClean="0"/>
              <a:t>LdapServer</a:t>
            </a:r>
            <a:r>
              <a:rPr lang="zh-CN" altLang="en-US" dirty="0" smtClean="0"/>
              <a:t>目录树本身就是一种树型结构数据库，适用于一次写入多次查询搜索的应用场景。传统关系型数据库是将数据一条条记录在表格中，目录树则是将数据存储在节点中，并且该种树形结构可以更好地对应于表格存储模式，其存储模式特点如下：</a:t>
            </a:r>
            <a:endParaRPr lang="en-US" altLang="zh-CN" dirty="0" smtClean="0"/>
          </a:p>
          <a:p>
            <a:pPr lvl="1"/>
            <a:r>
              <a:rPr lang="zh-CN" altLang="en-US" dirty="0"/>
              <a:t>域名</a:t>
            </a:r>
            <a:r>
              <a:rPr lang="en-US" altLang="zh-CN" dirty="0" smtClean="0"/>
              <a:t>dc(Domain Component)</a:t>
            </a:r>
            <a:r>
              <a:rPr lang="zh-CN" altLang="en-US" dirty="0" smtClean="0"/>
              <a:t>类似于关系型数据库中的</a:t>
            </a:r>
            <a:r>
              <a:rPr lang="en-US" altLang="zh-CN" dirty="0" err="1" smtClean="0"/>
              <a:t>DataBase</a:t>
            </a:r>
            <a:r>
              <a:rPr lang="zh-CN" altLang="en-US" dirty="0" smtClean="0"/>
              <a:t>。</a:t>
            </a:r>
            <a:endParaRPr lang="en-US" altLang="zh-CN" dirty="0" smtClean="0"/>
          </a:p>
          <a:p>
            <a:pPr lvl="1"/>
            <a:r>
              <a:rPr lang="zh-CN" altLang="en-US" sz="2000" dirty="0"/>
              <a:t>组织单位</a:t>
            </a:r>
            <a:r>
              <a:rPr lang="en-US" altLang="zh-CN" sz="2000" dirty="0" err="1"/>
              <a:t>ou</a:t>
            </a:r>
            <a:r>
              <a:rPr lang="en-US" altLang="zh-CN" sz="2000" dirty="0"/>
              <a:t>(organization unit</a:t>
            </a:r>
            <a:r>
              <a:rPr lang="en-US" altLang="zh-CN" sz="2000" dirty="0" smtClean="0"/>
              <a:t>)</a:t>
            </a:r>
            <a:r>
              <a:rPr lang="zh-CN" altLang="en-US" sz="2000" dirty="0" smtClean="0"/>
              <a:t>类似于</a:t>
            </a:r>
            <a:r>
              <a:rPr lang="en-US" altLang="zh-CN" dirty="0" err="1" smtClean="0"/>
              <a:t>DataBase</a:t>
            </a:r>
            <a:r>
              <a:rPr lang="zh-CN" altLang="en-US" dirty="0" smtClean="0"/>
              <a:t>数据库中</a:t>
            </a:r>
            <a:r>
              <a:rPr lang="en-US" altLang="zh-CN" dirty="0" smtClean="0"/>
              <a:t>table</a:t>
            </a:r>
            <a:r>
              <a:rPr lang="zh-CN" altLang="en-US" dirty="0" smtClean="0"/>
              <a:t>的集合。</a:t>
            </a:r>
            <a:endParaRPr lang="en-US" altLang="zh-CN" dirty="0" smtClean="0"/>
          </a:p>
          <a:p>
            <a:pPr lvl="1"/>
            <a:r>
              <a:rPr lang="zh-CN" altLang="en-US" sz="2000" dirty="0" smtClean="0"/>
              <a:t>用户</a:t>
            </a:r>
            <a:r>
              <a:rPr lang="en-US" altLang="zh-CN" sz="2000" dirty="0" err="1"/>
              <a:t>uid</a:t>
            </a:r>
            <a:r>
              <a:rPr lang="en-US" altLang="zh-CN" sz="2000" dirty="0"/>
              <a:t>(User ID</a:t>
            </a:r>
            <a:r>
              <a:rPr lang="en-US" altLang="zh-CN" sz="2000" dirty="0" smtClean="0"/>
              <a:t>)</a:t>
            </a:r>
            <a:r>
              <a:rPr lang="zh-CN" altLang="en-US" sz="2000" dirty="0" smtClean="0"/>
              <a:t>类似于</a:t>
            </a:r>
            <a:r>
              <a:rPr lang="en-US" altLang="zh-CN" sz="2000" dirty="0" smtClean="0"/>
              <a:t>table</a:t>
            </a:r>
            <a:r>
              <a:rPr lang="zh-CN" altLang="en-US" sz="2000" dirty="0" smtClean="0"/>
              <a:t>中的主键。</a:t>
            </a:r>
            <a:endParaRPr lang="en-US" altLang="zh-CN" sz="2000" dirty="0" smtClean="0"/>
          </a:p>
          <a:p>
            <a:pPr lvl="1"/>
            <a:r>
              <a:rPr lang="zh-CN" altLang="en-US" sz="2000" dirty="0"/>
              <a:t>对象的名称</a:t>
            </a:r>
            <a:r>
              <a:rPr lang="en-US" altLang="zh-CN" sz="2000" dirty="0"/>
              <a:t>cn(Common Name</a:t>
            </a:r>
            <a:r>
              <a:rPr lang="en-US" altLang="zh-CN" sz="2000" dirty="0" smtClean="0"/>
              <a:t>)</a:t>
            </a:r>
            <a:r>
              <a:rPr lang="zh-CN" altLang="en-US" sz="2000" dirty="0" smtClean="0"/>
              <a:t>类似于</a:t>
            </a:r>
            <a:r>
              <a:rPr lang="en-US" altLang="zh-CN" sz="2000" dirty="0" smtClean="0"/>
              <a:t>table</a:t>
            </a:r>
            <a:r>
              <a:rPr lang="zh-CN" altLang="en-US" sz="2000" dirty="0" smtClean="0"/>
              <a:t>中单位数据的名称。</a:t>
            </a:r>
            <a:endParaRPr lang="en-US" altLang="zh-CN" sz="2000" dirty="0" smtClean="0"/>
          </a:p>
          <a:p>
            <a:pPr lvl="1"/>
            <a:endParaRPr lang="en-US" altLang="zh-CN" dirty="0" smtClean="0"/>
          </a:p>
          <a:p>
            <a:pPr lvl="1"/>
            <a:endParaRPr lang="en-US" altLang="zh-CN" dirty="0" smtClean="0"/>
          </a:p>
          <a:p>
            <a:pPr lvl="1"/>
            <a:endParaRPr lang="en-US" altLang="zh-CN"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LdapServer</a:t>
            </a:r>
            <a:r>
              <a:rPr lang="zh-CN" altLang="en-US" dirty="0" smtClean="0"/>
              <a:t>功能模型</a:t>
            </a:r>
            <a:endParaRPr lang="zh-CN" altLang="en-US" dirty="0"/>
          </a:p>
        </p:txBody>
      </p:sp>
      <p:sp>
        <p:nvSpPr>
          <p:cNvPr id="3" name="文本占位符 2"/>
          <p:cNvSpPr>
            <a:spLocks noGrp="1"/>
          </p:cNvSpPr>
          <p:nvPr>
            <p:ph type="body" sz="quarter" idx="10"/>
          </p:nvPr>
        </p:nvSpPr>
        <p:spPr/>
        <p:txBody>
          <a:bodyPr/>
          <a:lstStyle/>
          <a:p>
            <a:r>
              <a:rPr lang="zh-CN" altLang="en-US" dirty="0" smtClean="0"/>
              <a:t>华为大数据平台中的</a:t>
            </a:r>
            <a:r>
              <a:rPr lang="en-US" altLang="zh-CN" dirty="0" smtClean="0"/>
              <a:t>LdapServer</a:t>
            </a:r>
            <a:r>
              <a:rPr lang="zh-CN" altLang="en-US" dirty="0" smtClean="0"/>
              <a:t>共有</a:t>
            </a:r>
            <a:r>
              <a:rPr lang="en-US" altLang="zh-CN" dirty="0" smtClean="0"/>
              <a:t>10</a:t>
            </a:r>
            <a:r>
              <a:rPr lang="zh-CN" altLang="en-US" dirty="0" smtClean="0"/>
              <a:t>种不同类别的操作，也可以分为四类操作：</a:t>
            </a:r>
            <a:endParaRPr lang="en-US" altLang="zh-CN" dirty="0" smtClean="0"/>
          </a:p>
          <a:p>
            <a:endParaRPr lang="zh-CN" altLang="en-US" dirty="0"/>
          </a:p>
        </p:txBody>
      </p:sp>
      <p:graphicFrame>
        <p:nvGraphicFramePr>
          <p:cNvPr id="4" name="表格 3"/>
          <p:cNvGraphicFramePr>
            <a:graphicFrameLocks noGrp="1"/>
          </p:cNvGraphicFramePr>
          <p:nvPr/>
        </p:nvGraphicFramePr>
        <p:xfrm>
          <a:off x="2034403" y="2405651"/>
          <a:ext cx="8127999" cy="1848993"/>
        </p:xfrm>
        <a:graphic>
          <a:graphicData uri="http://schemas.openxmlformats.org/drawingml/2006/table">
            <a:tbl>
              <a:tblPr firstRow="1" bandRow="1">
                <a:tableStyleId>{2D5ABB26-0587-4C30-8999-92F81FD0307C}</a:tableStyleId>
              </a:tblPr>
              <a:tblGrid>
                <a:gridCol w="872699"/>
                <a:gridCol w="1811547"/>
                <a:gridCol w="5443753"/>
              </a:tblGrid>
              <a:tr h="0">
                <a:tc>
                  <a:txBody>
                    <a:bodyPr/>
                    <a:lstStyle/>
                    <a:p>
                      <a:pPr algn="ctr"/>
                      <a:r>
                        <a:rPr lang="zh-CN" altLang="en-US" b="1" dirty="0" smtClean="0"/>
                        <a:t>编号</a:t>
                      </a:r>
                      <a:endParaRPr lang="zh-CN" altLang="en-US" b="1"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zh-CN" altLang="en-US" b="1" dirty="0" smtClean="0"/>
                        <a:t>操作类别</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zh-CN" altLang="en-US" b="1" dirty="0" smtClean="0"/>
                        <a:t>操作内容</a:t>
                      </a:r>
                      <a:endParaRPr lang="zh-CN" altLang="en-US" b="1"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algn="ctr"/>
                      <a:r>
                        <a:rPr lang="en-US" altLang="zh-CN" dirty="0" smtClean="0"/>
                        <a:t>1</a:t>
                      </a:r>
                      <a:endParaRPr lang="zh-CN" alt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smtClean="0"/>
                        <a:t>查询类操作</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smtClean="0"/>
                        <a:t>信息搜索，信息比对</a:t>
                      </a:r>
                      <a:endParaRPr lang="zh-CN" alt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CN" dirty="0" smtClean="0"/>
                        <a:t>2</a:t>
                      </a:r>
                      <a:endParaRPr lang="zh-CN" alt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smtClean="0"/>
                        <a:t>更新类操作</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smtClean="0"/>
                        <a:t>添加条目，删除条目，修改条目，修改条目名</a:t>
                      </a:r>
                      <a:endParaRPr lang="zh-CN" alt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CN" dirty="0" smtClean="0"/>
                        <a:t>3</a:t>
                      </a:r>
                      <a:endParaRPr lang="zh-CN" alt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smtClean="0"/>
                        <a:t>认证类操作</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smtClean="0"/>
                        <a:t>认证绑定，解除认证绑定</a:t>
                      </a:r>
                      <a:endParaRPr lang="zh-CN" alt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CN" dirty="0" smtClean="0"/>
                        <a:t>4</a:t>
                      </a:r>
                      <a:endParaRPr lang="zh-CN" alt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zh-CN" altLang="en-US" dirty="0" smtClean="0"/>
                        <a:t>其他操作</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zh-CN" altLang="en-US" dirty="0" smtClean="0"/>
                        <a:t>放弃服务操作，扩展服务操作</a:t>
                      </a:r>
                      <a:endParaRPr lang="zh-CN" alt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LdapServer</a:t>
            </a:r>
            <a:r>
              <a:rPr lang="zh-CN" altLang="en-US" dirty="0" smtClean="0"/>
              <a:t>集成设计</a:t>
            </a:r>
            <a:endParaRPr lang="zh-CN" altLang="en-US" dirty="0"/>
          </a:p>
        </p:txBody>
      </p:sp>
      <p:sp>
        <p:nvSpPr>
          <p:cNvPr id="3" name="文本占位符 2"/>
          <p:cNvSpPr>
            <a:spLocks noGrp="1"/>
          </p:cNvSpPr>
          <p:nvPr>
            <p:ph type="body" sz="quarter" idx="10"/>
          </p:nvPr>
        </p:nvSpPr>
        <p:spPr/>
        <p:txBody>
          <a:bodyPr/>
          <a:lstStyle/>
          <a:p>
            <a:r>
              <a:rPr lang="zh-CN" altLang="en-US" dirty="0" smtClean="0"/>
              <a:t>对于平台集成设计，在这里使用</a:t>
            </a:r>
            <a:r>
              <a:rPr lang="en-US" altLang="zh-CN" dirty="0" err="1" smtClean="0"/>
              <a:t>Ldap</a:t>
            </a:r>
            <a:r>
              <a:rPr lang="zh-CN" altLang="en-US" dirty="0" smtClean="0"/>
              <a:t>与数据仓库组件</a:t>
            </a:r>
            <a:r>
              <a:rPr lang="en-US" altLang="zh-CN" dirty="0" smtClean="0"/>
              <a:t>Hive</a:t>
            </a:r>
            <a:r>
              <a:rPr lang="zh-CN" altLang="en-US" dirty="0" smtClean="0"/>
              <a:t>进行应用举例，在访问认证架构设计领域分别涉及以下两个方面：</a:t>
            </a:r>
            <a:endParaRPr lang="en-US" altLang="zh-CN" dirty="0" smtClean="0"/>
          </a:p>
          <a:p>
            <a:pPr lvl="1"/>
            <a:r>
              <a:rPr lang="zh-CN" altLang="en-US" dirty="0" smtClean="0"/>
              <a:t>身份认证架构设计</a:t>
            </a:r>
            <a:endParaRPr lang="en-US" altLang="zh-CN" dirty="0" smtClean="0"/>
          </a:p>
          <a:p>
            <a:pPr lvl="1"/>
            <a:r>
              <a:rPr lang="zh-CN" altLang="en-US" dirty="0" smtClean="0"/>
              <a:t>身份认证功能设计</a:t>
            </a:r>
            <a:endParaRPr lang="en-US" altLang="zh-CN" dirty="0" smtClean="0"/>
          </a:p>
          <a:p>
            <a:pPr lvl="1"/>
            <a:r>
              <a:rPr lang="zh-CN" altLang="en-US" dirty="0" smtClean="0"/>
              <a:t>身份认证流程设计</a:t>
            </a:r>
            <a:endParaRPr lang="en-US" altLang="zh-CN" dirty="0" smtClean="0"/>
          </a:p>
          <a:p>
            <a:pPr lvl="1"/>
            <a:endParaRPr lang="en-US" altLang="zh-CN" dirty="0" smtClean="0"/>
          </a:p>
          <a:p>
            <a:pPr lvl="1"/>
            <a:endParaRPr lang="en-US" altLang="zh-CN" dirty="0" smtClean="0"/>
          </a:p>
          <a:p>
            <a:pPr lvl="1"/>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ctrTitle" sz="quarter"/>
          </p:nvPr>
        </p:nvSpPr>
        <p:spPr/>
        <p:txBody>
          <a:bodyPr/>
          <a:lstStyle/>
          <a:p>
            <a:r>
              <a:rPr lang="en-US" altLang="zh-CN" dirty="0"/>
              <a:t>Hadoop</a:t>
            </a:r>
            <a:r>
              <a:rPr lang="zh-CN" altLang="en-US" dirty="0"/>
              <a:t>基础技术</a:t>
            </a:r>
            <a:r>
              <a:rPr lang="en-US" altLang="zh-CN" dirty="0"/>
              <a:t>-</a:t>
            </a:r>
            <a:r>
              <a:rPr lang="en-US" altLang="zh-CN" dirty="0" err="1" smtClean="0"/>
              <a:t>Kerberos&amp;LDAP</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身份认证架构设计</a:t>
            </a:r>
            <a:endParaRPr lang="zh-CN" altLang="en-US" dirty="0"/>
          </a:p>
        </p:txBody>
      </p:sp>
      <p:grpSp>
        <p:nvGrpSpPr>
          <p:cNvPr id="14" name="组合 13"/>
          <p:cNvGrpSpPr/>
          <p:nvPr/>
        </p:nvGrpSpPr>
        <p:grpSpPr>
          <a:xfrm>
            <a:off x="4235570" y="1679276"/>
            <a:ext cx="4114799" cy="2190464"/>
            <a:chOff x="4235570" y="1679275"/>
            <a:chExt cx="4675517" cy="2639683"/>
          </a:xfrm>
        </p:grpSpPr>
        <p:sp>
          <p:nvSpPr>
            <p:cNvPr id="4" name="矩形 3"/>
            <p:cNvSpPr/>
            <p:nvPr/>
          </p:nvSpPr>
          <p:spPr>
            <a:xfrm>
              <a:off x="4235570" y="1679275"/>
              <a:ext cx="4675517" cy="2639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70408" y="1938893"/>
              <a:ext cx="3686939" cy="83676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770409" y="3220527"/>
              <a:ext cx="1633268" cy="83676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824080" y="3220527"/>
              <a:ext cx="1633268" cy="83676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625280" y="2125295"/>
              <a:ext cx="2313910" cy="482164"/>
            </a:xfrm>
            <a:prstGeom prst="rect">
              <a:avLst/>
            </a:prstGeom>
            <a:noFill/>
          </p:spPr>
          <p:txBody>
            <a:bodyPr wrap="none" rtlCol="0">
              <a:spAutoFit/>
            </a:bodyPr>
            <a:lstStyle/>
            <a:p>
              <a:r>
                <a:rPr lang="en-US" altLang="zh-CN" sz="2000" b="1" dirty="0" smtClean="0">
                  <a:solidFill>
                    <a:schemeClr val="tx2"/>
                  </a:solidFill>
                </a:rPr>
                <a:t>Thrift Service</a:t>
              </a:r>
              <a:endParaRPr lang="zh-CN" altLang="en-US" sz="2000" b="1" dirty="0">
                <a:solidFill>
                  <a:schemeClr val="tx2"/>
                </a:solidFill>
              </a:endParaRPr>
            </a:p>
          </p:txBody>
        </p:sp>
        <p:sp>
          <p:nvSpPr>
            <p:cNvPr id="9" name="文本框 8"/>
            <p:cNvSpPr txBox="1"/>
            <p:nvPr/>
          </p:nvSpPr>
          <p:spPr>
            <a:xfrm>
              <a:off x="6842124" y="3408075"/>
              <a:ext cx="1828983" cy="482164"/>
            </a:xfrm>
            <a:prstGeom prst="rect">
              <a:avLst/>
            </a:prstGeom>
            <a:noFill/>
          </p:spPr>
          <p:txBody>
            <a:bodyPr wrap="none" rtlCol="0">
              <a:spAutoFit/>
            </a:bodyPr>
            <a:lstStyle/>
            <a:p>
              <a:r>
                <a:rPr lang="en-US" altLang="zh-CN" sz="2000" b="1" dirty="0" err="1" smtClean="0">
                  <a:solidFill>
                    <a:schemeClr val="tx2"/>
                  </a:solidFill>
                </a:rPr>
                <a:t>Metastore</a:t>
              </a:r>
              <a:endParaRPr lang="zh-CN" altLang="en-US" sz="2000" b="1" dirty="0">
                <a:solidFill>
                  <a:schemeClr val="tx2"/>
                </a:solidFill>
              </a:endParaRPr>
            </a:p>
          </p:txBody>
        </p:sp>
        <p:sp>
          <p:nvSpPr>
            <p:cNvPr id="10" name="文本框 9"/>
            <p:cNvSpPr txBox="1"/>
            <p:nvPr/>
          </p:nvSpPr>
          <p:spPr>
            <a:xfrm>
              <a:off x="5041060" y="3408073"/>
              <a:ext cx="1186455" cy="482164"/>
            </a:xfrm>
            <a:prstGeom prst="rect">
              <a:avLst/>
            </a:prstGeom>
            <a:noFill/>
          </p:spPr>
          <p:txBody>
            <a:bodyPr wrap="none" rtlCol="0">
              <a:spAutoFit/>
            </a:bodyPr>
            <a:lstStyle/>
            <a:p>
              <a:r>
                <a:rPr lang="en-US" altLang="zh-CN" sz="2000" b="1" dirty="0" smtClean="0">
                  <a:solidFill>
                    <a:schemeClr val="tx2"/>
                  </a:solidFill>
                </a:rPr>
                <a:t>Driver</a:t>
              </a:r>
              <a:endParaRPr lang="zh-CN" altLang="en-US" sz="2000" b="1" dirty="0">
                <a:solidFill>
                  <a:schemeClr val="tx2"/>
                </a:solidFill>
              </a:endParaRPr>
            </a:p>
          </p:txBody>
        </p:sp>
      </p:grpSp>
      <p:sp>
        <p:nvSpPr>
          <p:cNvPr id="12" name="矩形 11"/>
          <p:cNvSpPr/>
          <p:nvPr/>
        </p:nvSpPr>
        <p:spPr>
          <a:xfrm>
            <a:off x="1561234" y="2373004"/>
            <a:ext cx="1587260" cy="940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445202" y="2373004"/>
            <a:ext cx="1587260" cy="940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4" name="Picture 2" descr="https://timgsa.baidu.com/timg?image&amp;quality=80&amp;size=b9999_10000&amp;sec=1584545940892&amp;di=992e2a7f25b13152618550ad4667d000&amp;imgtype=0&amp;src=http%3A%2F%2Fs2.51cto.com%2Fwyfs02%2FM01%2F4D%2FB6%2FwKiom1RYKbvDYuVPAAGoCp0jorM606.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481202" y="4712883"/>
            <a:ext cx="1887528" cy="151788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rot="2007116">
            <a:off x="5271259" y="3936127"/>
            <a:ext cx="307413" cy="677429"/>
            <a:chOff x="3412344" y="1447619"/>
            <a:chExt cx="332612" cy="990506"/>
          </a:xfrm>
        </p:grpSpPr>
        <p:sp>
          <p:nvSpPr>
            <p:cNvPr id="17" name="左右箭头 16"/>
            <p:cNvSpPr/>
            <p:nvPr/>
          </p:nvSpPr>
          <p:spPr>
            <a:xfrm rot="3414856">
              <a:off x="3083397" y="1776566"/>
              <a:ext cx="990506" cy="332612"/>
            </a:xfrm>
            <a:prstGeom prst="leftRightArrow">
              <a:avLst>
                <a:gd name="adj1" fmla="val 60000"/>
                <a:gd name="adj2" fmla="val 50000"/>
              </a:avLst>
            </a:prstGeom>
            <a:solidFill>
              <a:schemeClr val="bg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8" name="左右箭头 4"/>
            <p:cNvSpPr/>
            <p:nvPr/>
          </p:nvSpPr>
          <p:spPr>
            <a:xfrm rot="3414856">
              <a:off x="3183181" y="1843088"/>
              <a:ext cx="790938" cy="199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CN" altLang="en-US" sz="1300" kern="1200"/>
            </a:p>
          </p:txBody>
        </p:sp>
      </p:grpSp>
      <p:sp>
        <p:nvSpPr>
          <p:cNvPr id="19" name="左右箭头 18"/>
          <p:cNvSpPr/>
          <p:nvPr/>
        </p:nvSpPr>
        <p:spPr>
          <a:xfrm rot="10800000">
            <a:off x="3380905" y="2673768"/>
            <a:ext cx="677429" cy="307413"/>
          </a:xfrm>
          <a:prstGeom prst="leftRightArrow">
            <a:avLst>
              <a:gd name="adj1" fmla="val 60000"/>
              <a:gd name="adj2" fmla="val 50000"/>
            </a:avLst>
          </a:prstGeom>
          <a:solidFill>
            <a:schemeClr val="bg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0" name="左右箭头 19"/>
          <p:cNvSpPr/>
          <p:nvPr/>
        </p:nvSpPr>
        <p:spPr>
          <a:xfrm rot="10800000">
            <a:off x="8536313" y="2673769"/>
            <a:ext cx="677429" cy="307413"/>
          </a:xfrm>
          <a:prstGeom prst="leftRightArrow">
            <a:avLst>
              <a:gd name="adj1" fmla="val 60000"/>
              <a:gd name="adj2" fmla="val 50000"/>
            </a:avLst>
          </a:prstGeom>
          <a:solidFill>
            <a:schemeClr val="bg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5" name="文本框 14"/>
          <p:cNvSpPr txBox="1"/>
          <p:nvPr/>
        </p:nvSpPr>
        <p:spPr>
          <a:xfrm>
            <a:off x="1798461" y="2612631"/>
            <a:ext cx="1112805" cy="461665"/>
          </a:xfrm>
          <a:prstGeom prst="rect">
            <a:avLst/>
          </a:prstGeom>
          <a:noFill/>
        </p:spPr>
        <p:txBody>
          <a:bodyPr wrap="none" rtlCol="0">
            <a:spAutoFit/>
          </a:bodyPr>
          <a:lstStyle/>
          <a:p>
            <a:r>
              <a:rPr lang="zh-CN" altLang="en-US" sz="2400" b="1" dirty="0">
                <a:solidFill>
                  <a:schemeClr val="bg1"/>
                </a:solidFill>
              </a:rPr>
              <a:t>应用侧</a:t>
            </a:r>
            <a:endParaRPr lang="zh-CN" altLang="en-US" sz="2400" b="1" dirty="0">
              <a:solidFill>
                <a:schemeClr val="bg1"/>
              </a:solidFill>
            </a:endParaRPr>
          </a:p>
        </p:txBody>
      </p:sp>
      <p:sp>
        <p:nvSpPr>
          <p:cNvPr id="22" name="文本框 21"/>
          <p:cNvSpPr txBox="1"/>
          <p:nvPr/>
        </p:nvSpPr>
        <p:spPr>
          <a:xfrm>
            <a:off x="9682429" y="2411976"/>
            <a:ext cx="1112805" cy="830997"/>
          </a:xfrm>
          <a:prstGeom prst="rect">
            <a:avLst/>
          </a:prstGeom>
          <a:noFill/>
        </p:spPr>
        <p:txBody>
          <a:bodyPr wrap="none" rtlCol="0">
            <a:spAutoFit/>
          </a:bodyPr>
          <a:lstStyle/>
          <a:p>
            <a:pPr algn="ctr"/>
            <a:r>
              <a:rPr lang="en-US" altLang="zh-CN" sz="2400" b="1" dirty="0" err="1" smtClean="0">
                <a:solidFill>
                  <a:schemeClr val="bg1"/>
                </a:solidFill>
              </a:rPr>
              <a:t>Ldap</a:t>
            </a:r>
            <a:endParaRPr lang="en-US" altLang="zh-CN" sz="2400" b="1" dirty="0" smtClean="0">
              <a:solidFill>
                <a:schemeClr val="bg1"/>
              </a:solidFill>
            </a:endParaRPr>
          </a:p>
          <a:p>
            <a:pPr algn="ctr"/>
            <a:r>
              <a:rPr lang="zh-CN" altLang="en-US" sz="2400" b="1" dirty="0" smtClean="0">
                <a:solidFill>
                  <a:schemeClr val="bg1"/>
                </a:solidFill>
              </a:rPr>
              <a:t>服务器</a:t>
            </a:r>
            <a:endParaRPr lang="zh-CN" altLang="en-US" sz="2400" b="1" dirty="0">
              <a:solidFill>
                <a:schemeClr val="bg1"/>
              </a:solidFill>
            </a:endParaRPr>
          </a:p>
        </p:txBody>
      </p:sp>
      <p:sp>
        <p:nvSpPr>
          <p:cNvPr id="21" name="文本框 20"/>
          <p:cNvSpPr txBox="1"/>
          <p:nvPr/>
        </p:nvSpPr>
        <p:spPr>
          <a:xfrm>
            <a:off x="3209396" y="1957060"/>
            <a:ext cx="1011815" cy="584775"/>
          </a:xfrm>
          <a:prstGeom prst="rect">
            <a:avLst/>
          </a:prstGeom>
          <a:noFill/>
        </p:spPr>
        <p:txBody>
          <a:bodyPr wrap="none" rtlCol="0">
            <a:spAutoFit/>
          </a:bodyPr>
          <a:lstStyle/>
          <a:p>
            <a:pPr algn="ctr"/>
            <a:r>
              <a:rPr lang="en-US" altLang="zh-CN" sz="1600" b="1" dirty="0" err="1" smtClean="0">
                <a:solidFill>
                  <a:schemeClr val="tx2"/>
                </a:solidFill>
              </a:rPr>
              <a:t>Ldap</a:t>
            </a:r>
            <a:endParaRPr lang="en-US" altLang="zh-CN" sz="1600" b="1" dirty="0" smtClean="0">
              <a:solidFill>
                <a:schemeClr val="tx2"/>
              </a:solidFill>
            </a:endParaRPr>
          </a:p>
          <a:p>
            <a:pPr algn="ctr"/>
            <a:r>
              <a:rPr lang="zh-CN" altLang="en-US" sz="1600" b="1" dirty="0" smtClean="0">
                <a:solidFill>
                  <a:schemeClr val="tx2"/>
                </a:solidFill>
              </a:rPr>
              <a:t>身份</a:t>
            </a:r>
            <a:r>
              <a:rPr lang="zh-CN" altLang="en-US" sz="1600" b="1" dirty="0">
                <a:solidFill>
                  <a:schemeClr val="tx2"/>
                </a:solidFill>
              </a:rPr>
              <a:t>认证</a:t>
            </a:r>
            <a:endParaRPr lang="zh-CN" altLang="en-US" sz="1600" b="1" dirty="0">
              <a:solidFill>
                <a:schemeClr val="tx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身份</a:t>
            </a:r>
            <a:r>
              <a:rPr lang="zh-CN" altLang="en-US" dirty="0" smtClean="0"/>
              <a:t>认证功能设计</a:t>
            </a:r>
            <a:endParaRPr lang="zh-CN" altLang="en-US" dirty="0"/>
          </a:p>
        </p:txBody>
      </p:sp>
      <p:sp>
        <p:nvSpPr>
          <p:cNvPr id="3" name="文本占位符 2"/>
          <p:cNvSpPr>
            <a:spLocks noGrp="1"/>
          </p:cNvSpPr>
          <p:nvPr>
            <p:ph type="body" sz="quarter" idx="10"/>
          </p:nvPr>
        </p:nvSpPr>
        <p:spPr/>
        <p:txBody>
          <a:bodyPr/>
          <a:lstStyle/>
          <a:p>
            <a:r>
              <a:rPr lang="en-US" altLang="zh-CN" dirty="0" smtClean="0"/>
              <a:t>LdapServer</a:t>
            </a:r>
            <a:r>
              <a:rPr lang="zh-CN" altLang="en-US" dirty="0" smtClean="0"/>
              <a:t>通过使用</a:t>
            </a:r>
            <a:r>
              <a:rPr lang="en-US" altLang="zh-CN" dirty="0" smtClean="0"/>
              <a:t>Group(</a:t>
            </a:r>
            <a:r>
              <a:rPr lang="zh-CN" altLang="en-US" dirty="0" smtClean="0"/>
              <a:t>组</a:t>
            </a:r>
            <a:r>
              <a:rPr lang="en-US" altLang="zh-CN" dirty="0" smtClean="0"/>
              <a:t>)</a:t>
            </a:r>
            <a:r>
              <a:rPr lang="zh-CN" altLang="en-US" dirty="0" smtClean="0"/>
              <a:t>和</a:t>
            </a:r>
            <a:r>
              <a:rPr lang="en-US" altLang="zh-CN" dirty="0" smtClean="0"/>
              <a:t>Role(</a:t>
            </a:r>
            <a:r>
              <a:rPr lang="zh-CN" altLang="en-US" dirty="0"/>
              <a:t>角色</a:t>
            </a:r>
            <a:r>
              <a:rPr lang="en-US" altLang="zh-CN" dirty="0" smtClean="0"/>
              <a:t>)</a:t>
            </a:r>
            <a:r>
              <a:rPr lang="zh-CN" altLang="en-US" dirty="0" smtClean="0"/>
              <a:t>的身份认证方式来管理用户，从而更好地管理不同组织下的用户的属性和权限。</a:t>
            </a:r>
            <a:endParaRPr lang="en-US" altLang="zh-CN" dirty="0" smtClean="0"/>
          </a:p>
          <a:p>
            <a:r>
              <a:rPr lang="en-US" altLang="zh-CN" dirty="0" smtClean="0"/>
              <a:t>LdapServer</a:t>
            </a:r>
            <a:r>
              <a:rPr lang="zh-CN" altLang="en-US" dirty="0" smtClean="0"/>
              <a:t>的</a:t>
            </a:r>
            <a:r>
              <a:rPr lang="en-US" altLang="zh-CN" dirty="0"/>
              <a:t>Group(</a:t>
            </a:r>
            <a:r>
              <a:rPr lang="zh-CN" altLang="en-US" dirty="0"/>
              <a:t>组</a:t>
            </a:r>
            <a:r>
              <a:rPr lang="en-US" altLang="zh-CN" dirty="0" smtClean="0"/>
              <a:t>)</a:t>
            </a:r>
            <a:r>
              <a:rPr lang="zh-CN" altLang="en-US" dirty="0" smtClean="0"/>
              <a:t>是对用户进行统一的组管理，如果用户添加到该组中，该组的</a:t>
            </a:r>
            <a:r>
              <a:rPr lang="en-US" altLang="zh-CN" dirty="0" smtClean="0"/>
              <a:t>member</a:t>
            </a:r>
            <a:r>
              <a:rPr lang="zh-CN" altLang="en-US" dirty="0" smtClean="0"/>
              <a:t>属性中就会添加成员的</a:t>
            </a:r>
            <a:r>
              <a:rPr lang="en-US" altLang="zh-CN" dirty="0" err="1" smtClean="0"/>
              <a:t>dn</a:t>
            </a:r>
            <a:r>
              <a:rPr lang="zh-CN" altLang="en-US" dirty="0" smtClean="0"/>
              <a:t>记录。</a:t>
            </a:r>
            <a:endParaRPr lang="en-US" altLang="zh-CN" dirty="0" smtClean="0"/>
          </a:p>
          <a:p>
            <a:r>
              <a:rPr lang="en-US" altLang="zh-CN" dirty="0" smtClean="0"/>
              <a:t>LdapServer</a:t>
            </a:r>
            <a:r>
              <a:rPr lang="zh-CN" altLang="en-US" dirty="0" smtClean="0"/>
              <a:t>的</a:t>
            </a:r>
            <a:r>
              <a:rPr lang="en-US" altLang="zh-CN" dirty="0" smtClean="0"/>
              <a:t>Role</a:t>
            </a:r>
            <a:r>
              <a:rPr lang="en-US" altLang="zh-CN" dirty="0"/>
              <a:t>(</a:t>
            </a:r>
            <a:r>
              <a:rPr lang="zh-CN" altLang="en-US" dirty="0"/>
              <a:t>角色</a:t>
            </a:r>
            <a:r>
              <a:rPr lang="en-US" altLang="zh-CN" dirty="0" smtClean="0"/>
              <a:t>)</a:t>
            </a:r>
            <a:r>
              <a:rPr lang="zh-CN" altLang="en-US" dirty="0" smtClean="0"/>
              <a:t>是给相应的用户赋予权限，每一个用户实体都会有</a:t>
            </a:r>
            <a:r>
              <a:rPr lang="en-US" altLang="zh-CN" dirty="0" err="1" smtClean="0"/>
              <a:t>nsrole</a:t>
            </a:r>
            <a:r>
              <a:rPr lang="zh-CN" altLang="en-US" dirty="0" smtClean="0"/>
              <a:t>的属性，该属性用来为用户添加相应的角色。</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身份认证流程设计</a:t>
            </a:r>
            <a:endParaRPr lang="zh-CN" altLang="en-US" dirty="0"/>
          </a:p>
        </p:txBody>
      </p:sp>
      <p:sp>
        <p:nvSpPr>
          <p:cNvPr id="4" name="矩形 3"/>
          <p:cNvSpPr/>
          <p:nvPr/>
        </p:nvSpPr>
        <p:spPr>
          <a:xfrm>
            <a:off x="4068707" y="1774503"/>
            <a:ext cx="3826702" cy="645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084041" y="1963695"/>
            <a:ext cx="2074607" cy="338554"/>
          </a:xfrm>
          <a:prstGeom prst="rect">
            <a:avLst/>
          </a:prstGeom>
          <a:noFill/>
        </p:spPr>
        <p:txBody>
          <a:bodyPr wrap="none" rtlCol="0">
            <a:spAutoFit/>
          </a:bodyPr>
          <a:lstStyle/>
          <a:p>
            <a:r>
              <a:rPr lang="zh-CN" altLang="en-US" sz="1600" b="1" dirty="0" smtClean="0">
                <a:solidFill>
                  <a:schemeClr val="bg1"/>
                </a:solidFill>
              </a:rPr>
              <a:t>创建</a:t>
            </a:r>
            <a:r>
              <a:rPr lang="en-US" altLang="zh-CN" sz="1600" b="1" dirty="0" smtClean="0">
                <a:solidFill>
                  <a:schemeClr val="bg1"/>
                </a:solidFill>
              </a:rPr>
              <a:t>Hive</a:t>
            </a:r>
            <a:r>
              <a:rPr lang="zh-CN" altLang="en-US" sz="1600" b="1" dirty="0" smtClean="0">
                <a:solidFill>
                  <a:schemeClr val="bg1"/>
                </a:solidFill>
              </a:rPr>
              <a:t>超级管理员</a:t>
            </a:r>
            <a:endParaRPr lang="zh-CN" altLang="en-US" sz="1600" b="1" dirty="0">
              <a:solidFill>
                <a:schemeClr val="bg1"/>
              </a:solidFill>
            </a:endParaRPr>
          </a:p>
        </p:txBody>
      </p:sp>
      <p:sp>
        <p:nvSpPr>
          <p:cNvPr id="6" name="矩形 5"/>
          <p:cNvSpPr/>
          <p:nvPr/>
        </p:nvSpPr>
        <p:spPr>
          <a:xfrm>
            <a:off x="4067484" y="2849633"/>
            <a:ext cx="3826702" cy="645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035990" y="2910126"/>
            <a:ext cx="2321469" cy="584775"/>
          </a:xfrm>
          <a:prstGeom prst="rect">
            <a:avLst/>
          </a:prstGeom>
          <a:noFill/>
        </p:spPr>
        <p:txBody>
          <a:bodyPr wrap="none" rtlCol="0">
            <a:spAutoFit/>
          </a:bodyPr>
          <a:lstStyle/>
          <a:p>
            <a:r>
              <a:rPr lang="en-US" altLang="zh-CN" sz="1600" b="1" dirty="0" smtClean="0">
                <a:solidFill>
                  <a:schemeClr val="bg1"/>
                </a:solidFill>
              </a:rPr>
              <a:t>LdapServer</a:t>
            </a:r>
            <a:r>
              <a:rPr lang="zh-CN" altLang="en-US" sz="1600" b="1" dirty="0" smtClean="0">
                <a:solidFill>
                  <a:schemeClr val="bg1"/>
                </a:solidFill>
              </a:rPr>
              <a:t>集成用户及</a:t>
            </a:r>
            <a:endParaRPr lang="en-US" altLang="zh-CN" sz="1600" b="1" dirty="0" smtClean="0">
              <a:solidFill>
                <a:schemeClr val="bg1"/>
              </a:solidFill>
            </a:endParaRPr>
          </a:p>
          <a:p>
            <a:r>
              <a:rPr lang="zh-CN" altLang="en-US" sz="1600" b="1" dirty="0" smtClean="0">
                <a:solidFill>
                  <a:schemeClr val="bg1"/>
                </a:solidFill>
              </a:rPr>
              <a:t>用户组和角色等信息</a:t>
            </a:r>
            <a:endParaRPr lang="zh-CN" altLang="en-US" sz="1600" b="1" dirty="0">
              <a:solidFill>
                <a:schemeClr val="bg1"/>
              </a:solidFill>
            </a:endParaRPr>
          </a:p>
        </p:txBody>
      </p:sp>
      <p:sp>
        <p:nvSpPr>
          <p:cNvPr id="8" name="矩形 7"/>
          <p:cNvSpPr/>
          <p:nvPr/>
        </p:nvSpPr>
        <p:spPr>
          <a:xfrm>
            <a:off x="4067484" y="3923381"/>
            <a:ext cx="3826702" cy="645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607990" y="3983874"/>
            <a:ext cx="3177473" cy="584775"/>
          </a:xfrm>
          <a:prstGeom prst="rect">
            <a:avLst/>
          </a:prstGeom>
          <a:noFill/>
        </p:spPr>
        <p:txBody>
          <a:bodyPr wrap="none" rtlCol="0">
            <a:spAutoFit/>
          </a:bodyPr>
          <a:lstStyle/>
          <a:p>
            <a:pPr algn="ctr"/>
            <a:r>
              <a:rPr lang="en-US" altLang="zh-CN" sz="1600" b="1" dirty="0" smtClean="0">
                <a:solidFill>
                  <a:schemeClr val="bg1"/>
                </a:solidFill>
              </a:rPr>
              <a:t>Hive</a:t>
            </a:r>
            <a:r>
              <a:rPr lang="zh-CN" altLang="en-US" sz="1600" b="1" dirty="0" smtClean="0">
                <a:solidFill>
                  <a:schemeClr val="bg1"/>
                </a:solidFill>
              </a:rPr>
              <a:t>超级管理员对</a:t>
            </a:r>
            <a:r>
              <a:rPr lang="en-US" altLang="zh-CN" sz="1600" b="1" dirty="0" smtClean="0">
                <a:solidFill>
                  <a:schemeClr val="bg1"/>
                </a:solidFill>
              </a:rPr>
              <a:t>LdapServer</a:t>
            </a:r>
            <a:r>
              <a:rPr lang="zh-CN" altLang="en-US" sz="1600" b="1" dirty="0" smtClean="0">
                <a:solidFill>
                  <a:schemeClr val="bg1"/>
                </a:solidFill>
              </a:rPr>
              <a:t>中</a:t>
            </a:r>
            <a:endParaRPr lang="en-US" altLang="zh-CN" sz="1600" b="1" dirty="0" smtClean="0">
              <a:solidFill>
                <a:schemeClr val="bg1"/>
              </a:solidFill>
            </a:endParaRPr>
          </a:p>
          <a:p>
            <a:pPr algn="ctr"/>
            <a:r>
              <a:rPr lang="zh-CN" altLang="en-US" sz="1600" b="1" dirty="0" smtClean="0">
                <a:solidFill>
                  <a:schemeClr val="bg1"/>
                </a:solidFill>
              </a:rPr>
              <a:t>用户进行授权等管理</a:t>
            </a:r>
            <a:endParaRPr lang="zh-CN" altLang="en-US" sz="1600" b="1" dirty="0">
              <a:solidFill>
                <a:schemeClr val="bg1"/>
              </a:solidFill>
            </a:endParaRPr>
          </a:p>
        </p:txBody>
      </p:sp>
      <p:sp>
        <p:nvSpPr>
          <p:cNvPr id="10" name="矩形 9"/>
          <p:cNvSpPr/>
          <p:nvPr/>
        </p:nvSpPr>
        <p:spPr>
          <a:xfrm>
            <a:off x="4068707" y="4998511"/>
            <a:ext cx="3826702" cy="645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752377" y="5059004"/>
            <a:ext cx="2666114" cy="584775"/>
          </a:xfrm>
          <a:prstGeom prst="rect">
            <a:avLst/>
          </a:prstGeom>
          <a:noFill/>
        </p:spPr>
        <p:txBody>
          <a:bodyPr wrap="none" rtlCol="0">
            <a:spAutoFit/>
          </a:bodyPr>
          <a:lstStyle/>
          <a:p>
            <a:pPr algn="ctr"/>
            <a:r>
              <a:rPr lang="zh-CN" altLang="en-US" sz="1600" b="1" dirty="0" smtClean="0">
                <a:solidFill>
                  <a:schemeClr val="bg1"/>
                </a:solidFill>
              </a:rPr>
              <a:t>客户端可以通过相应的认证</a:t>
            </a:r>
            <a:endParaRPr lang="en-US" altLang="zh-CN" sz="1600" b="1" dirty="0" smtClean="0">
              <a:solidFill>
                <a:schemeClr val="bg1"/>
              </a:solidFill>
            </a:endParaRPr>
          </a:p>
          <a:p>
            <a:pPr algn="ctr"/>
            <a:r>
              <a:rPr lang="zh-CN" altLang="en-US" sz="1600" b="1" dirty="0" smtClean="0">
                <a:solidFill>
                  <a:schemeClr val="bg1"/>
                </a:solidFill>
              </a:rPr>
              <a:t>进行相关授权连接</a:t>
            </a:r>
            <a:endParaRPr lang="zh-CN" altLang="en-US" sz="1600" b="1" dirty="0">
              <a:solidFill>
                <a:schemeClr val="bg1"/>
              </a:solidFill>
            </a:endParaRPr>
          </a:p>
        </p:txBody>
      </p:sp>
      <p:sp>
        <p:nvSpPr>
          <p:cNvPr id="12" name="文本框 11"/>
          <p:cNvSpPr txBox="1"/>
          <p:nvPr/>
        </p:nvSpPr>
        <p:spPr>
          <a:xfrm>
            <a:off x="4184940" y="1866274"/>
            <a:ext cx="492443" cy="461665"/>
          </a:xfrm>
          <a:prstGeom prst="rect">
            <a:avLst/>
          </a:prstGeom>
          <a:noFill/>
        </p:spPr>
        <p:txBody>
          <a:bodyPr wrap="none" rtlCol="0">
            <a:spAutoFit/>
          </a:bodyPr>
          <a:lstStyle/>
          <a:p>
            <a:r>
              <a:rPr lang="zh-CN" altLang="en-US" sz="2400" b="1"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①</a:t>
            </a:r>
            <a:endParaRPr lang="zh-CN" altLang="en-US" sz="2400" b="1" dirty="0">
              <a:solidFill>
                <a:schemeClr val="bg1"/>
              </a:solidFill>
            </a:endParaRPr>
          </a:p>
        </p:txBody>
      </p:sp>
      <p:sp>
        <p:nvSpPr>
          <p:cNvPr id="13" name="文本框 12"/>
          <p:cNvSpPr txBox="1"/>
          <p:nvPr/>
        </p:nvSpPr>
        <p:spPr>
          <a:xfrm>
            <a:off x="4183717" y="2941434"/>
            <a:ext cx="492443" cy="461665"/>
          </a:xfrm>
          <a:prstGeom prst="rect">
            <a:avLst/>
          </a:prstGeom>
          <a:noFill/>
        </p:spPr>
        <p:txBody>
          <a:bodyPr wrap="none" rtlCol="0">
            <a:spAutoFit/>
          </a:bodyPr>
          <a:lstStyle/>
          <a:p>
            <a:r>
              <a:rPr lang="zh-CN" altLang="en-US" sz="2400" b="1"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②</a:t>
            </a:r>
            <a:endParaRPr lang="zh-CN" altLang="en-US" sz="2400" b="1" dirty="0">
              <a:solidFill>
                <a:schemeClr val="bg1"/>
              </a:solidFill>
            </a:endParaRPr>
          </a:p>
        </p:txBody>
      </p:sp>
      <p:sp>
        <p:nvSpPr>
          <p:cNvPr id="14" name="文本框 13"/>
          <p:cNvSpPr txBox="1"/>
          <p:nvPr/>
        </p:nvSpPr>
        <p:spPr>
          <a:xfrm>
            <a:off x="4177052" y="4015182"/>
            <a:ext cx="494046" cy="461665"/>
          </a:xfrm>
          <a:prstGeom prst="rect">
            <a:avLst/>
          </a:prstGeom>
          <a:noFill/>
        </p:spPr>
        <p:txBody>
          <a:bodyPr wrap="none" rtlCol="0">
            <a:spAutoFit/>
          </a:bodyPr>
          <a:lstStyle/>
          <a:p>
            <a:r>
              <a:rPr lang="zh-CN" altLang="en-US" sz="2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③</a:t>
            </a:r>
            <a:endParaRPr lang="zh-CN" altLang="en-US" sz="2400" b="1" dirty="0">
              <a:solidFill>
                <a:schemeClr val="bg1"/>
              </a:solidFill>
            </a:endParaRPr>
          </a:p>
        </p:txBody>
      </p:sp>
      <p:sp>
        <p:nvSpPr>
          <p:cNvPr id="15" name="文本框 14"/>
          <p:cNvSpPr txBox="1"/>
          <p:nvPr/>
        </p:nvSpPr>
        <p:spPr>
          <a:xfrm>
            <a:off x="4183337" y="5090312"/>
            <a:ext cx="494046" cy="461665"/>
          </a:xfrm>
          <a:prstGeom prst="rect">
            <a:avLst/>
          </a:prstGeom>
          <a:noFill/>
        </p:spPr>
        <p:txBody>
          <a:bodyPr wrap="none" rtlCol="0">
            <a:spAutoFit/>
          </a:bodyPr>
          <a:lstStyle/>
          <a:p>
            <a:r>
              <a:rPr lang="zh-CN" altLang="en-US" sz="24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④</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LdapServer</a:t>
            </a:r>
            <a:r>
              <a:rPr lang="zh-CN" altLang="en-US" dirty="0" smtClean="0"/>
              <a:t>应用优势</a:t>
            </a:r>
            <a:endParaRPr lang="zh-CN" altLang="en-US" dirty="0"/>
          </a:p>
        </p:txBody>
      </p:sp>
      <p:sp>
        <p:nvSpPr>
          <p:cNvPr id="3" name="文本占位符 2"/>
          <p:cNvSpPr>
            <a:spLocks noGrp="1"/>
          </p:cNvSpPr>
          <p:nvPr>
            <p:ph type="body" sz="quarter" idx="10"/>
          </p:nvPr>
        </p:nvSpPr>
        <p:spPr/>
        <p:txBody>
          <a:bodyPr/>
          <a:lstStyle/>
          <a:p>
            <a:r>
              <a:rPr lang="en-US" altLang="zh-CN" dirty="0" smtClean="0"/>
              <a:t>LdapServer</a:t>
            </a:r>
            <a:r>
              <a:rPr lang="zh-CN" altLang="en-US" dirty="0" smtClean="0"/>
              <a:t>目录服务系统提供用户账户集中管理功能优势具体如下：</a:t>
            </a:r>
            <a:endParaRPr lang="en-US" altLang="zh-CN" dirty="0" smtClean="0"/>
          </a:p>
          <a:p>
            <a:pPr lvl="1"/>
            <a:r>
              <a:rPr lang="en-US" altLang="zh-CN" dirty="0"/>
              <a:t>LdapServer</a:t>
            </a:r>
            <a:r>
              <a:rPr lang="zh-CN" altLang="en-US" dirty="0"/>
              <a:t>能够</a:t>
            </a:r>
            <a:r>
              <a:rPr lang="zh-CN" altLang="en-US" dirty="0" smtClean="0"/>
              <a:t>减少用户账户管理人员在面对用户数量大、增长快的情况下对账号的创建、回收、权限管理、安全审计等一系列复杂而繁琐工作的压力。</a:t>
            </a:r>
            <a:endParaRPr lang="en-US" altLang="zh-CN" dirty="0" smtClean="0"/>
          </a:p>
          <a:p>
            <a:pPr lvl="1"/>
            <a:r>
              <a:rPr lang="en-US" altLang="zh-CN" dirty="0" smtClean="0"/>
              <a:t>LdapServer</a:t>
            </a:r>
            <a:r>
              <a:rPr lang="zh-CN" altLang="en-US" dirty="0" smtClean="0"/>
              <a:t>能够解决多层次、多类型系统、数据库的安全访问难题，所有与账号相关的管理策略均配置在服务端，实现了账号的集中维护和管理。</a:t>
            </a:r>
            <a:endParaRPr lang="en-US" altLang="zh-CN" dirty="0" smtClean="0"/>
          </a:p>
          <a:p>
            <a:pPr lvl="1"/>
            <a:r>
              <a:rPr lang="en-US" altLang="zh-CN" dirty="0" smtClean="0"/>
              <a:t>LdapServer</a:t>
            </a:r>
            <a:r>
              <a:rPr lang="zh-CN" altLang="en-US" dirty="0" smtClean="0"/>
              <a:t>能够充分继承和利用平台组织中现有的账户管理系统的身份认证功能，并实现了账户管理与访问控制管理的分离，提高了大数据平台访问认证的安全性。</a:t>
            </a:r>
            <a:endParaRPr lang="en-US" altLang="zh-CN"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单点登录</a:t>
            </a:r>
            <a:endParaRPr lang="zh-CN" altLang="en-US" dirty="0"/>
          </a:p>
        </p:txBody>
      </p:sp>
      <p:sp>
        <p:nvSpPr>
          <p:cNvPr id="3" name="文本占位符 2"/>
          <p:cNvSpPr>
            <a:spLocks noGrp="1"/>
          </p:cNvSpPr>
          <p:nvPr>
            <p:ph type="body" sz="quarter" idx="10"/>
          </p:nvPr>
        </p:nvSpPr>
        <p:spPr/>
        <p:txBody>
          <a:bodyPr/>
          <a:lstStyle/>
          <a:p>
            <a:r>
              <a:rPr lang="zh-CN" altLang="en-US" dirty="0" smtClean="0"/>
              <a:t>单点登录</a:t>
            </a:r>
            <a:r>
              <a:rPr lang="en-US" altLang="zh-CN" dirty="0" smtClean="0"/>
              <a:t>(Single Sign </a:t>
            </a:r>
            <a:r>
              <a:rPr lang="en-US" altLang="zh-CN" dirty="0" err="1" smtClean="0"/>
              <a:t>On,SSO</a:t>
            </a:r>
            <a:r>
              <a:rPr lang="en-US" altLang="zh-CN" dirty="0" smtClean="0"/>
              <a:t>)</a:t>
            </a:r>
            <a:r>
              <a:rPr lang="zh-CN" altLang="en-US" dirty="0" smtClean="0"/>
              <a:t>是大数据平台的身份管理中的一部分，是指当用户访问平台的各个不同组件的过程中，通过其中一个组件的身份认证之后，在访问其他组件应用时，不需要重新登录和进行身份认证。</a:t>
            </a:r>
            <a:endParaRPr lang="en-US" altLang="zh-CN" dirty="0" smtClean="0"/>
          </a:p>
          <a:p>
            <a:r>
              <a:rPr lang="zh-CN" altLang="en-US" dirty="0" smtClean="0"/>
              <a:t>单点登录的特点如下：</a:t>
            </a:r>
            <a:endParaRPr lang="en-US" altLang="zh-CN" dirty="0" smtClean="0"/>
          </a:p>
          <a:p>
            <a:pPr lvl="1"/>
            <a:r>
              <a:rPr lang="zh-CN" altLang="en-US" dirty="0" smtClean="0"/>
              <a:t>为用户提供便捷服务</a:t>
            </a:r>
            <a:endParaRPr lang="en-US" altLang="zh-CN" dirty="0" smtClean="0"/>
          </a:p>
          <a:p>
            <a:pPr lvl="1"/>
            <a:r>
              <a:rPr lang="zh-CN" altLang="en-US" dirty="0" smtClean="0"/>
              <a:t>提高运维和管理效率</a:t>
            </a:r>
            <a:endParaRPr lang="en-US" altLang="zh-CN" dirty="0" smtClean="0"/>
          </a:p>
          <a:p>
            <a:pPr lvl="1"/>
            <a:r>
              <a:rPr lang="zh-CN" altLang="en-US" dirty="0" smtClean="0"/>
              <a:t>简化应用系统的开发</a:t>
            </a:r>
            <a:endParaRPr lang="en-US" altLang="zh-CN" dirty="0" smtClean="0"/>
          </a:p>
          <a:p>
            <a:pPr lvl="1"/>
            <a:endParaRPr lang="en-US" altLang="zh-CN"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实现单点登录的主流技术</a:t>
            </a:r>
            <a:endParaRPr lang="zh-CN" altLang="en-US" dirty="0"/>
          </a:p>
        </p:txBody>
      </p:sp>
      <p:sp>
        <p:nvSpPr>
          <p:cNvPr id="3" name="文本占位符 2"/>
          <p:cNvSpPr>
            <a:spLocks noGrp="1"/>
          </p:cNvSpPr>
          <p:nvPr>
            <p:ph type="body" sz="quarter" idx="10"/>
          </p:nvPr>
        </p:nvSpPr>
        <p:spPr/>
        <p:txBody>
          <a:bodyPr/>
          <a:lstStyle/>
          <a:p>
            <a:r>
              <a:rPr lang="zh-CN" altLang="en-US" dirty="0" smtClean="0"/>
              <a:t>对于单点登录的实现，主要有如下</a:t>
            </a:r>
            <a:r>
              <a:rPr lang="zh-CN" altLang="en-US" dirty="0"/>
              <a:t>六种</a:t>
            </a:r>
            <a:r>
              <a:rPr lang="zh-CN" altLang="en-US" dirty="0" smtClean="0"/>
              <a:t>技术：</a:t>
            </a:r>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smtClean="0"/>
          </a:p>
          <a:p>
            <a:r>
              <a:rPr lang="zh-CN" altLang="en-US" dirty="0" smtClean="0"/>
              <a:t>华为大数据平台中使用</a:t>
            </a:r>
            <a:r>
              <a:rPr lang="en-US" altLang="zh-CN" dirty="0" smtClean="0"/>
              <a:t>Broker-based</a:t>
            </a:r>
            <a:r>
              <a:rPr lang="zh-CN" altLang="en-US" dirty="0" smtClean="0"/>
              <a:t>技术，通过</a:t>
            </a:r>
            <a:r>
              <a:rPr lang="en-US" altLang="zh-CN" dirty="0" smtClean="0"/>
              <a:t>Kerberos</a:t>
            </a:r>
            <a:r>
              <a:rPr lang="zh-CN" altLang="en-US" dirty="0"/>
              <a:t>作为一种可信任的第三方认证服务，是通过传统的密码</a:t>
            </a:r>
            <a:r>
              <a:rPr lang="zh-CN" altLang="en-US" dirty="0" smtClean="0"/>
              <a:t>技术执行</a:t>
            </a:r>
            <a:r>
              <a:rPr lang="zh-CN" altLang="en-US" dirty="0"/>
              <a:t>认证</a:t>
            </a:r>
            <a:r>
              <a:rPr lang="zh-CN" altLang="en-US" dirty="0" smtClean="0"/>
              <a:t>服务，从而实现平台的单点登录。</a:t>
            </a:r>
            <a:endParaRPr lang="zh-CN" altLang="en-US" dirty="0"/>
          </a:p>
        </p:txBody>
      </p:sp>
      <p:sp>
        <p:nvSpPr>
          <p:cNvPr id="4" name="矩形 3"/>
          <p:cNvSpPr/>
          <p:nvPr/>
        </p:nvSpPr>
        <p:spPr>
          <a:xfrm>
            <a:off x="1649045" y="2125785"/>
            <a:ext cx="2266462" cy="804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421076" y="2125785"/>
            <a:ext cx="2266462" cy="804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035060" y="2125785"/>
            <a:ext cx="2266462" cy="804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649045" y="3624178"/>
            <a:ext cx="2266462" cy="804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421076" y="3624178"/>
            <a:ext cx="2266462" cy="804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35060" y="3624178"/>
            <a:ext cx="2266462" cy="804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028427" y="2343611"/>
            <a:ext cx="1612942" cy="400110"/>
          </a:xfrm>
          <a:prstGeom prst="rect">
            <a:avLst/>
          </a:prstGeom>
          <a:noFill/>
        </p:spPr>
        <p:txBody>
          <a:bodyPr wrap="none" rtlCol="0">
            <a:spAutoFit/>
          </a:bodyPr>
          <a:lstStyle/>
          <a:p>
            <a:r>
              <a:rPr lang="en-US" altLang="zh-CN" sz="2000" b="1" dirty="0" smtClean="0">
                <a:solidFill>
                  <a:schemeClr val="bg1"/>
                </a:solidFill>
              </a:rPr>
              <a:t>cookies</a:t>
            </a:r>
            <a:r>
              <a:rPr lang="zh-CN" altLang="en-US" sz="2000" b="1" dirty="0" smtClean="0">
                <a:solidFill>
                  <a:schemeClr val="bg1"/>
                </a:solidFill>
              </a:rPr>
              <a:t>技术</a:t>
            </a:r>
            <a:endParaRPr lang="zh-CN" altLang="en-US" sz="2000" b="1" dirty="0">
              <a:solidFill>
                <a:schemeClr val="bg1"/>
              </a:solidFill>
            </a:endParaRPr>
          </a:p>
        </p:txBody>
      </p:sp>
      <p:sp>
        <p:nvSpPr>
          <p:cNvPr id="11" name="文本框 10"/>
          <p:cNvSpPr txBox="1"/>
          <p:nvPr/>
        </p:nvSpPr>
        <p:spPr>
          <a:xfrm>
            <a:off x="5147819" y="2347889"/>
            <a:ext cx="2125903" cy="369332"/>
          </a:xfrm>
          <a:prstGeom prst="rect">
            <a:avLst/>
          </a:prstGeom>
          <a:noFill/>
        </p:spPr>
        <p:txBody>
          <a:bodyPr wrap="none" rtlCol="0">
            <a:spAutoFit/>
          </a:bodyPr>
          <a:lstStyle/>
          <a:p>
            <a:r>
              <a:rPr lang="en-US" altLang="zh-CN" b="1" dirty="0" smtClean="0">
                <a:solidFill>
                  <a:schemeClr val="bg1"/>
                </a:solidFill>
              </a:rPr>
              <a:t>Broker-based</a:t>
            </a:r>
            <a:r>
              <a:rPr lang="zh-CN" altLang="en-US" b="1" dirty="0" smtClean="0">
                <a:solidFill>
                  <a:schemeClr val="bg1"/>
                </a:solidFill>
              </a:rPr>
              <a:t>技术</a:t>
            </a:r>
            <a:endParaRPr lang="zh-CN" altLang="en-US" b="1" dirty="0">
              <a:solidFill>
                <a:schemeClr val="bg1"/>
              </a:solidFill>
            </a:endParaRPr>
          </a:p>
        </p:txBody>
      </p:sp>
      <p:sp>
        <p:nvSpPr>
          <p:cNvPr id="12" name="文本框 11"/>
          <p:cNvSpPr txBox="1"/>
          <p:nvPr/>
        </p:nvSpPr>
        <p:spPr>
          <a:xfrm>
            <a:off x="8566696" y="2346012"/>
            <a:ext cx="2056973" cy="369332"/>
          </a:xfrm>
          <a:prstGeom prst="rect">
            <a:avLst/>
          </a:prstGeom>
          <a:noFill/>
        </p:spPr>
        <p:txBody>
          <a:bodyPr wrap="none" rtlCol="0">
            <a:spAutoFit/>
          </a:bodyPr>
          <a:lstStyle/>
          <a:p>
            <a:r>
              <a:rPr lang="en-US" altLang="zh-CN" b="1" dirty="0" smtClean="0">
                <a:solidFill>
                  <a:schemeClr val="bg1"/>
                </a:solidFill>
              </a:rPr>
              <a:t>Agent-based</a:t>
            </a:r>
            <a:r>
              <a:rPr lang="zh-CN" altLang="en-US" b="1" dirty="0" smtClean="0">
                <a:solidFill>
                  <a:schemeClr val="bg1"/>
                </a:solidFill>
              </a:rPr>
              <a:t>技术</a:t>
            </a:r>
            <a:endParaRPr lang="zh-CN" altLang="en-US" b="1" dirty="0">
              <a:solidFill>
                <a:schemeClr val="bg1"/>
              </a:solidFill>
            </a:endParaRPr>
          </a:p>
        </p:txBody>
      </p:sp>
      <p:sp>
        <p:nvSpPr>
          <p:cNvPr id="14" name="文本框 13"/>
          <p:cNvSpPr txBox="1"/>
          <p:nvPr/>
        </p:nvSpPr>
        <p:spPr>
          <a:xfrm>
            <a:off x="1719324" y="3735005"/>
            <a:ext cx="2125903" cy="646331"/>
          </a:xfrm>
          <a:prstGeom prst="rect">
            <a:avLst/>
          </a:prstGeom>
          <a:noFill/>
        </p:spPr>
        <p:txBody>
          <a:bodyPr wrap="none" rtlCol="0">
            <a:spAutoFit/>
          </a:bodyPr>
          <a:lstStyle/>
          <a:p>
            <a:pPr algn="ctr"/>
            <a:r>
              <a:rPr lang="en-US" altLang="zh-CN" b="1" dirty="0" smtClean="0">
                <a:solidFill>
                  <a:schemeClr val="bg1"/>
                </a:solidFill>
              </a:rPr>
              <a:t>Agent and </a:t>
            </a:r>
            <a:endParaRPr lang="en-US" altLang="zh-CN" b="1" dirty="0" smtClean="0">
              <a:solidFill>
                <a:schemeClr val="bg1"/>
              </a:solidFill>
            </a:endParaRPr>
          </a:p>
          <a:p>
            <a:pPr algn="ctr"/>
            <a:r>
              <a:rPr lang="en-US" altLang="zh-CN" b="1" dirty="0" smtClean="0">
                <a:solidFill>
                  <a:schemeClr val="bg1"/>
                </a:solidFill>
              </a:rPr>
              <a:t>Broker-based</a:t>
            </a:r>
            <a:r>
              <a:rPr lang="zh-CN" altLang="en-US" b="1" dirty="0" smtClean="0">
                <a:solidFill>
                  <a:schemeClr val="bg1"/>
                </a:solidFill>
              </a:rPr>
              <a:t>技术</a:t>
            </a:r>
            <a:endParaRPr lang="zh-CN" altLang="en-US" b="1" dirty="0">
              <a:solidFill>
                <a:schemeClr val="bg1"/>
              </a:solidFill>
            </a:endParaRPr>
          </a:p>
        </p:txBody>
      </p:sp>
      <p:sp>
        <p:nvSpPr>
          <p:cNvPr id="15" name="文本框 14"/>
          <p:cNvSpPr txBox="1"/>
          <p:nvPr/>
        </p:nvSpPr>
        <p:spPr>
          <a:xfrm>
            <a:off x="5003070" y="3854470"/>
            <a:ext cx="2367956" cy="369332"/>
          </a:xfrm>
          <a:prstGeom prst="rect">
            <a:avLst/>
          </a:prstGeom>
          <a:noFill/>
        </p:spPr>
        <p:txBody>
          <a:bodyPr wrap="none" rtlCol="0">
            <a:spAutoFit/>
          </a:bodyPr>
          <a:lstStyle/>
          <a:p>
            <a:r>
              <a:rPr lang="en-US" altLang="zh-CN" b="1" dirty="0" smtClean="0">
                <a:solidFill>
                  <a:schemeClr val="bg1"/>
                </a:solidFill>
              </a:rPr>
              <a:t>Gateway-based</a:t>
            </a:r>
            <a:r>
              <a:rPr lang="zh-CN" altLang="en-US" b="1" dirty="0" smtClean="0">
                <a:solidFill>
                  <a:schemeClr val="bg1"/>
                </a:solidFill>
              </a:rPr>
              <a:t>技术</a:t>
            </a:r>
            <a:endParaRPr lang="zh-CN" altLang="en-US" b="1" dirty="0">
              <a:solidFill>
                <a:schemeClr val="bg1"/>
              </a:solidFill>
            </a:endParaRPr>
          </a:p>
        </p:txBody>
      </p:sp>
      <p:sp>
        <p:nvSpPr>
          <p:cNvPr id="16" name="文本框 15"/>
          <p:cNvSpPr txBox="1"/>
          <p:nvPr/>
        </p:nvSpPr>
        <p:spPr>
          <a:xfrm>
            <a:off x="8517805" y="3854470"/>
            <a:ext cx="2073003" cy="369332"/>
          </a:xfrm>
          <a:prstGeom prst="rect">
            <a:avLst/>
          </a:prstGeom>
          <a:noFill/>
        </p:spPr>
        <p:txBody>
          <a:bodyPr wrap="none" rtlCol="0">
            <a:spAutoFit/>
          </a:bodyPr>
          <a:lstStyle/>
          <a:p>
            <a:r>
              <a:rPr lang="en-US" altLang="zh-CN" b="1" dirty="0" smtClean="0">
                <a:solidFill>
                  <a:schemeClr val="bg1"/>
                </a:solidFill>
              </a:rPr>
              <a:t>Token-based</a:t>
            </a:r>
            <a:r>
              <a:rPr lang="zh-CN" altLang="en-US" b="1" dirty="0" smtClean="0">
                <a:solidFill>
                  <a:schemeClr val="bg1"/>
                </a:solidFill>
              </a:rPr>
              <a:t>技术</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zh-CN" altLang="en-US" sz="2200" dirty="0">
                <a:solidFill>
                  <a:schemeClr val="bg1">
                    <a:lumMod val="50000"/>
                  </a:schemeClr>
                </a:solidFill>
                <a:latin typeface="+mn-ea"/>
              </a:rPr>
              <a:t>统一身份认证管理</a:t>
            </a:r>
            <a:endParaRPr lang="en-US" altLang="zh-CN" sz="2200" dirty="0">
              <a:solidFill>
                <a:schemeClr val="bg1">
                  <a:lumMod val="50000"/>
                </a:schemeClr>
              </a:solidFill>
              <a:latin typeface="+mn-ea"/>
            </a:endParaRPr>
          </a:p>
          <a:p>
            <a:r>
              <a:rPr lang="zh-CN" altLang="en-US" sz="2200" dirty="0">
                <a:solidFill>
                  <a:schemeClr val="bg1">
                    <a:lumMod val="50000"/>
                  </a:schemeClr>
                </a:solidFill>
                <a:latin typeface="+mn-ea"/>
              </a:rPr>
              <a:t>目录服务及</a:t>
            </a:r>
            <a:r>
              <a:rPr lang="en-US" altLang="zh-CN" sz="2200" dirty="0" err="1">
                <a:solidFill>
                  <a:schemeClr val="bg1">
                    <a:lumMod val="50000"/>
                  </a:schemeClr>
                </a:solidFill>
              </a:rPr>
              <a:t>Ldap</a:t>
            </a:r>
            <a:r>
              <a:rPr lang="zh-CN" altLang="en-US" sz="2200" dirty="0">
                <a:solidFill>
                  <a:schemeClr val="bg1">
                    <a:lumMod val="50000"/>
                  </a:schemeClr>
                </a:solidFill>
                <a:latin typeface="+mn-ea"/>
              </a:rPr>
              <a:t>基本原理介绍</a:t>
            </a:r>
            <a:endParaRPr lang="en-US" altLang="zh-CN" sz="2200" dirty="0">
              <a:solidFill>
                <a:schemeClr val="bg1">
                  <a:lumMod val="50000"/>
                </a:schemeClr>
              </a:solidFill>
              <a:latin typeface="+mn-ea"/>
            </a:endParaRPr>
          </a:p>
          <a:p>
            <a:r>
              <a:rPr lang="zh-CN" altLang="en-US" b="1" dirty="0"/>
              <a:t>单点登陆及</a:t>
            </a:r>
            <a:r>
              <a:rPr lang="en-US" altLang="zh-CN" b="1" dirty="0"/>
              <a:t>Kerberos</a:t>
            </a:r>
            <a:r>
              <a:rPr lang="zh-CN" altLang="en-US" b="1" dirty="0"/>
              <a:t>基本原理介绍</a:t>
            </a:r>
            <a:endParaRPr lang="en-US" altLang="zh-CN" b="1" dirty="0"/>
          </a:p>
          <a:p>
            <a:r>
              <a:rPr lang="zh-CN" altLang="en-US" sz="2200" dirty="0">
                <a:solidFill>
                  <a:schemeClr val="bg1">
                    <a:lumMod val="50000"/>
                  </a:schemeClr>
                </a:solidFill>
                <a:latin typeface="+mn-ea"/>
              </a:rPr>
              <a:t>华为大数据安全认证场景架构</a:t>
            </a:r>
            <a:endParaRPr lang="en-US" altLang="zh-CN" sz="2200" dirty="0">
              <a:solidFill>
                <a:schemeClr val="bg1">
                  <a:lumMod val="50000"/>
                </a:schemeClr>
              </a:solidFill>
              <a:latin typeface="+mn-ea"/>
            </a:endParaRPr>
          </a:p>
          <a:p>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Kerberos</a:t>
            </a:r>
            <a:r>
              <a:rPr lang="zh-CN" altLang="en-US" dirty="0" smtClean="0"/>
              <a:t>简介</a:t>
            </a:r>
            <a:endParaRPr lang="zh-CN" altLang="en-US" dirty="0"/>
          </a:p>
        </p:txBody>
      </p:sp>
      <p:sp>
        <p:nvSpPr>
          <p:cNvPr id="3" name="文本占位符 2"/>
          <p:cNvSpPr>
            <a:spLocks noGrp="1"/>
          </p:cNvSpPr>
          <p:nvPr>
            <p:ph type="body" sz="quarter" idx="10"/>
          </p:nvPr>
        </p:nvSpPr>
        <p:spPr/>
        <p:txBody>
          <a:bodyPr/>
          <a:lstStyle/>
          <a:p>
            <a:r>
              <a:rPr lang="en-US" altLang="zh-CN" dirty="0"/>
              <a:t>Kerberos</a:t>
            </a:r>
            <a:r>
              <a:rPr lang="zh-CN" altLang="en-US" dirty="0"/>
              <a:t>这一名词来源于希腊神话“三个头的狗</a:t>
            </a:r>
            <a:r>
              <a:rPr lang="en-US" altLang="zh-CN" dirty="0"/>
              <a:t>——</a:t>
            </a:r>
            <a:r>
              <a:rPr lang="zh-CN" altLang="en-US" dirty="0"/>
              <a:t>地狱之门守护者”，后来沿用作为安全认证的概念，该系统设计上采用客户端</a:t>
            </a:r>
            <a:r>
              <a:rPr lang="en-US" altLang="zh-CN" dirty="0"/>
              <a:t>/</a:t>
            </a:r>
            <a:r>
              <a:rPr lang="zh-CN" altLang="en-US" dirty="0"/>
              <a:t>服务器结构与</a:t>
            </a:r>
            <a:r>
              <a:rPr lang="en-US" altLang="zh-CN" dirty="0"/>
              <a:t>DES</a:t>
            </a:r>
            <a:r>
              <a:rPr lang="zh-CN" altLang="en-US" dirty="0"/>
              <a:t>、</a:t>
            </a:r>
            <a:r>
              <a:rPr lang="en-US" altLang="zh-CN" dirty="0"/>
              <a:t>AES</a:t>
            </a:r>
            <a:r>
              <a:rPr lang="zh-CN" altLang="en-US" dirty="0"/>
              <a:t>等加密技术，并且能够进行相互认证，即客户端和服务器端均可对对方进行身份认证。</a:t>
            </a:r>
            <a:endParaRPr lang="en-US" altLang="zh-CN" dirty="0"/>
          </a:p>
          <a:p>
            <a:r>
              <a:rPr lang="zh-CN" altLang="en-US" dirty="0" smtClean="0"/>
              <a:t>华为大数据平台中使用</a:t>
            </a:r>
            <a:r>
              <a:rPr lang="en-US" altLang="zh-CN" dirty="0" err="1" smtClean="0"/>
              <a:t>KrbServer</a:t>
            </a:r>
            <a:r>
              <a:rPr lang="zh-CN" altLang="en-US" dirty="0" smtClean="0"/>
              <a:t>为所有组件提供了</a:t>
            </a:r>
            <a:r>
              <a:rPr lang="en-US" altLang="zh-CN" dirty="0" err="1" smtClean="0"/>
              <a:t>kerberos</a:t>
            </a:r>
            <a:r>
              <a:rPr lang="zh-CN" altLang="en-US" dirty="0" smtClean="0"/>
              <a:t>功能，可以</a:t>
            </a:r>
            <a:r>
              <a:rPr lang="zh-CN" altLang="en-US" dirty="0"/>
              <a:t>用于防止窃听、防止</a:t>
            </a:r>
            <a:r>
              <a:rPr lang="en-US" altLang="zh-CN" dirty="0"/>
              <a:t>replay</a:t>
            </a:r>
            <a:r>
              <a:rPr lang="zh-CN" altLang="en-US" dirty="0"/>
              <a:t>攻击、保护数据完整性等场合，是一种应用对称密钥体制进行密钥管理的系统。</a:t>
            </a:r>
            <a:endParaRPr lang="zh-CN" altLang="en-US" dirty="0"/>
          </a:p>
          <a:p>
            <a:endParaRPr lang="zh-CN" altLang="en-US" dirty="0"/>
          </a:p>
        </p:txBody>
      </p:sp>
      <p:pic>
        <p:nvPicPr>
          <p:cNvPr id="4098" name="Picture 2" descr="https://timgsa.baidu.com/timg?image&amp;quality=80&amp;size=b9999_10000&amp;sec=1584607293051&amp;di=48feb85f50e0aaf56ce07ea309260bdf&amp;imgtype=0&amp;src=http%3A%2F%2Fthu.tiankong.com%2Ful2716%2Ful2716-734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424252" y="3968261"/>
            <a:ext cx="2626268" cy="18229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KrbServer</a:t>
            </a:r>
            <a:r>
              <a:rPr lang="zh-CN" altLang="en-US" dirty="0" smtClean="0"/>
              <a:t>核心三要素</a:t>
            </a:r>
            <a:endParaRPr lang="zh-CN" altLang="en-US" dirty="0"/>
          </a:p>
        </p:txBody>
      </p:sp>
      <p:sp>
        <p:nvSpPr>
          <p:cNvPr id="3" name="文本占位符 2"/>
          <p:cNvSpPr>
            <a:spLocks noGrp="1"/>
          </p:cNvSpPr>
          <p:nvPr>
            <p:ph type="body" sz="quarter" idx="10"/>
          </p:nvPr>
        </p:nvSpPr>
        <p:spPr/>
        <p:txBody>
          <a:bodyPr/>
          <a:lstStyle/>
          <a:p>
            <a:r>
              <a:rPr lang="en-US" altLang="zh-CN" dirty="0" err="1" smtClean="0"/>
              <a:t>KrbServer</a:t>
            </a:r>
            <a:r>
              <a:rPr lang="zh-CN" altLang="en-US" dirty="0" smtClean="0"/>
              <a:t>认证机制的核心工作是使用一种能够证明用户身份的票据（密钥），保护集群免受窃听和重放攻击等，其核心三要素如下：</a:t>
            </a:r>
            <a:endParaRPr lang="en-US" altLang="zh-CN" dirty="0" smtClean="0"/>
          </a:p>
          <a:p>
            <a:pPr lvl="1"/>
            <a:r>
              <a:rPr lang="en-US" altLang="zh-CN" dirty="0"/>
              <a:t>Kerberos </a:t>
            </a:r>
            <a:r>
              <a:rPr lang="en-US" altLang="zh-CN" dirty="0" smtClean="0"/>
              <a:t>Client</a:t>
            </a:r>
            <a:endParaRPr lang="en-US" altLang="zh-CN" dirty="0"/>
          </a:p>
          <a:p>
            <a:pPr lvl="1"/>
            <a:r>
              <a:rPr lang="en-US" altLang="zh-CN" dirty="0"/>
              <a:t>Kerberos KDC Server</a:t>
            </a:r>
            <a:endParaRPr lang="en-US" altLang="zh-CN" dirty="0"/>
          </a:p>
          <a:p>
            <a:pPr lvl="1"/>
            <a:r>
              <a:rPr lang="en-US" altLang="zh-CN" dirty="0"/>
              <a:t>KDC(Key Distribution Center)</a:t>
            </a:r>
            <a:endParaRPr lang="en-US" altLang="zh-CN" dirty="0"/>
          </a:p>
          <a:p>
            <a:endParaRPr lang="en-US" altLang="zh-CN"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51822" y="1662494"/>
            <a:ext cx="2501808" cy="418659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err="1" smtClean="0"/>
              <a:t>KrbServer</a:t>
            </a:r>
            <a:r>
              <a:rPr lang="zh-CN" altLang="en-US" dirty="0" smtClean="0"/>
              <a:t>与游乐园</a:t>
            </a:r>
            <a:endParaRPr lang="zh-CN" altLang="en-US" dirty="0"/>
          </a:p>
        </p:txBody>
      </p:sp>
      <p:pic>
        <p:nvPicPr>
          <p:cNvPr id="5124" name="Picture 4" descr="https://timgsa.baidu.com/timg?image&amp;quality=80&amp;size=b9999_10000&amp;sec=1584612974572&amp;di=f451f924347014fb020cbb0d4430b84b&amp;imgtype=0&amp;src=http%3A%2F%2Fimg.zcool.cn%2Fcommunity%2F01449958dcf215a801219c77d7eefa.jpg%401280w_1l_2o_100sh.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5575" y="-136525"/>
            <a:ext cx="38100" cy="762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timgsa.baidu.com/timg?image&amp;quality=80&amp;size=b9999_10000&amp;sec=1584613418675&amp;di=866b95acc82ddcee8594e533e85ed69f&amp;imgtype=0&amp;src=http%3A%2F%2Fa1.att.hudong.com%2F51%2F06%2F013005428815611415770614696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867" y="2307170"/>
            <a:ext cx="1696067" cy="169819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组合 18"/>
          <p:cNvGrpSpPr/>
          <p:nvPr/>
        </p:nvGrpSpPr>
        <p:grpSpPr>
          <a:xfrm>
            <a:off x="7020007" y="1474660"/>
            <a:ext cx="4401931" cy="4562696"/>
            <a:chOff x="6508057" y="1235100"/>
            <a:chExt cx="4401931" cy="4562696"/>
          </a:xfrm>
        </p:grpSpPr>
        <p:grpSp>
          <p:nvGrpSpPr>
            <p:cNvPr id="17" name="组合 16"/>
            <p:cNvGrpSpPr/>
            <p:nvPr/>
          </p:nvGrpSpPr>
          <p:grpSpPr>
            <a:xfrm>
              <a:off x="6508057" y="1235100"/>
              <a:ext cx="4401931" cy="4562696"/>
              <a:chOff x="6508057" y="1235100"/>
              <a:chExt cx="4401931" cy="4562696"/>
            </a:xfrm>
          </p:grpSpPr>
          <p:pic>
            <p:nvPicPr>
              <p:cNvPr id="8" name="图片 7"/>
              <p:cNvPicPr>
                <a:picLocks noChangeAspect="1"/>
              </p:cNvPicPr>
              <p:nvPr/>
            </p:nvPicPr>
            <p:blipFill>
              <a:blip r:embed="rId3"/>
              <a:stretch>
                <a:fillRect/>
              </a:stretch>
            </p:blipFill>
            <p:spPr>
              <a:xfrm>
                <a:off x="6508057" y="2027005"/>
                <a:ext cx="1210186" cy="1204074"/>
              </a:xfrm>
              <a:prstGeom prst="rect">
                <a:avLst/>
              </a:prstGeom>
            </p:spPr>
          </p:pic>
          <p:pic>
            <p:nvPicPr>
              <p:cNvPr id="9" name="图片 8"/>
              <p:cNvPicPr>
                <a:picLocks noChangeAspect="1"/>
              </p:cNvPicPr>
              <p:nvPr/>
            </p:nvPicPr>
            <p:blipFill>
              <a:blip r:embed="rId4"/>
              <a:stretch>
                <a:fillRect/>
              </a:stretch>
            </p:blipFill>
            <p:spPr>
              <a:xfrm>
                <a:off x="8078483" y="1235100"/>
                <a:ext cx="1204031" cy="1204031"/>
              </a:xfrm>
              <a:prstGeom prst="rect">
                <a:avLst/>
              </a:prstGeom>
            </p:spPr>
          </p:pic>
          <p:pic>
            <p:nvPicPr>
              <p:cNvPr id="12" name="图片 11"/>
              <p:cNvPicPr>
                <a:picLocks noChangeAspect="1"/>
              </p:cNvPicPr>
              <p:nvPr/>
            </p:nvPicPr>
            <p:blipFill>
              <a:blip r:embed="rId5"/>
              <a:stretch>
                <a:fillRect/>
              </a:stretch>
            </p:blipFill>
            <p:spPr>
              <a:xfrm>
                <a:off x="6562323" y="3723263"/>
                <a:ext cx="1200517" cy="1200517"/>
              </a:xfrm>
              <a:prstGeom prst="rect">
                <a:avLst/>
              </a:prstGeom>
            </p:spPr>
          </p:pic>
          <p:pic>
            <p:nvPicPr>
              <p:cNvPr id="13" name="图片 12"/>
              <p:cNvPicPr>
                <a:picLocks noChangeAspect="1"/>
              </p:cNvPicPr>
              <p:nvPr/>
            </p:nvPicPr>
            <p:blipFill>
              <a:blip r:embed="rId6"/>
              <a:stretch>
                <a:fillRect/>
              </a:stretch>
            </p:blipFill>
            <p:spPr>
              <a:xfrm>
                <a:off x="9746041" y="2189792"/>
                <a:ext cx="1163947" cy="992918"/>
              </a:xfrm>
              <a:prstGeom prst="rect">
                <a:avLst/>
              </a:prstGeom>
            </p:spPr>
          </p:pic>
          <p:pic>
            <p:nvPicPr>
              <p:cNvPr id="14" name="图片 13"/>
              <p:cNvPicPr>
                <a:picLocks noChangeAspect="1"/>
              </p:cNvPicPr>
              <p:nvPr/>
            </p:nvPicPr>
            <p:blipFill>
              <a:blip r:embed="rId7"/>
              <a:stretch>
                <a:fillRect/>
              </a:stretch>
            </p:blipFill>
            <p:spPr>
              <a:xfrm>
                <a:off x="8121836" y="4455710"/>
                <a:ext cx="1370046" cy="1342086"/>
              </a:xfrm>
              <a:prstGeom prst="rect">
                <a:avLst/>
              </a:prstGeom>
            </p:spPr>
          </p:pic>
          <p:pic>
            <p:nvPicPr>
              <p:cNvPr id="15" name="图片 14"/>
              <p:cNvPicPr>
                <a:picLocks noChangeAspect="1"/>
              </p:cNvPicPr>
              <p:nvPr/>
            </p:nvPicPr>
            <p:blipFill>
              <a:blip r:embed="rId8"/>
              <a:stretch>
                <a:fillRect/>
              </a:stretch>
            </p:blipFill>
            <p:spPr>
              <a:xfrm>
                <a:off x="9642754" y="3875030"/>
                <a:ext cx="1200517" cy="896985"/>
              </a:xfrm>
              <a:prstGeom prst="rect">
                <a:avLst/>
              </a:prstGeom>
            </p:spPr>
          </p:pic>
        </p:grpSp>
        <p:sp>
          <p:nvSpPr>
            <p:cNvPr id="18" name="文本框 17"/>
            <p:cNvSpPr txBox="1"/>
            <p:nvPr/>
          </p:nvSpPr>
          <p:spPr>
            <a:xfrm>
              <a:off x="7994911" y="3335695"/>
              <a:ext cx="1415772" cy="584775"/>
            </a:xfrm>
            <a:prstGeom prst="rect">
              <a:avLst/>
            </a:prstGeom>
            <a:noFill/>
          </p:spPr>
          <p:txBody>
            <a:bodyPr wrap="none" rtlCol="0">
              <a:spAutoFit/>
            </a:bodyPr>
            <a:lstStyle/>
            <a:p>
              <a:r>
                <a:rPr lang="zh-CN" altLang="en-US" sz="3200" b="1" dirty="0" smtClean="0">
                  <a:ln w="0"/>
                  <a:solidFill>
                    <a:srgbClr val="00B050"/>
                  </a:solidFill>
                  <a:effectLst>
                    <a:outerShdw blurRad="38100" dist="25400" dir="5400000" algn="ctr" rotWithShape="0">
                      <a:srgbClr val="6E747A">
                        <a:alpha val="43000"/>
                      </a:srgbClr>
                    </a:outerShdw>
                  </a:effectLst>
                </a:rPr>
                <a:t>游乐园</a:t>
              </a:r>
              <a:endParaRPr lang="zh-CN" altLang="en-US" sz="3200" b="1" dirty="0">
                <a:ln w="0"/>
                <a:solidFill>
                  <a:srgbClr val="00B050"/>
                </a:solidFill>
                <a:effectLst>
                  <a:outerShdw blurRad="38100" dist="25400" dir="5400000" algn="ctr" rotWithShape="0">
                    <a:srgbClr val="6E747A">
                      <a:alpha val="43000"/>
                    </a:srgbClr>
                  </a:outerShdw>
                </a:effectLst>
              </a:endParaRPr>
            </a:p>
          </p:txBody>
        </p:sp>
      </p:grpSp>
      <p:grpSp>
        <p:nvGrpSpPr>
          <p:cNvPr id="22" name="组合 21"/>
          <p:cNvGrpSpPr/>
          <p:nvPr/>
        </p:nvGrpSpPr>
        <p:grpSpPr>
          <a:xfrm>
            <a:off x="4746512" y="1743353"/>
            <a:ext cx="1718719" cy="1652120"/>
            <a:chOff x="4217687" y="1593115"/>
            <a:chExt cx="1718719" cy="1652120"/>
          </a:xfrm>
        </p:grpSpPr>
        <p:pic>
          <p:nvPicPr>
            <p:cNvPr id="5130" name="Picture 10" descr="https://ss3.bdstatic.com/70cFv8Sh_Q1YnxGkpoWK1HF6hhy/it/u=3964420542,1282904377&amp;fm=26&amp;gp=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7687" y="1593115"/>
              <a:ext cx="1685193" cy="1254370"/>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9"/>
            <p:cNvSpPr txBox="1"/>
            <p:nvPr/>
          </p:nvSpPr>
          <p:spPr>
            <a:xfrm>
              <a:off x="4301022" y="2875903"/>
              <a:ext cx="1635384" cy="369332"/>
            </a:xfrm>
            <a:prstGeom prst="rect">
              <a:avLst/>
            </a:prstGeom>
            <a:noFill/>
          </p:spPr>
          <p:txBody>
            <a:bodyPr wrap="none" rtlCol="0">
              <a:spAutoFit/>
            </a:bodyPr>
            <a:lstStyle/>
            <a:p>
              <a:r>
                <a:rPr lang="zh-CN" altLang="en-US" b="1" dirty="0" smtClean="0">
                  <a:solidFill>
                    <a:srgbClr val="BF000B"/>
                  </a:solidFill>
                </a:rPr>
                <a:t>游乐园门卫</a:t>
              </a:r>
              <a:r>
                <a:rPr lang="en-US" altLang="zh-CN" b="1" dirty="0" smtClean="0">
                  <a:solidFill>
                    <a:srgbClr val="BF000B"/>
                  </a:solidFill>
                </a:rPr>
                <a:t>AS</a:t>
              </a:r>
              <a:endParaRPr lang="zh-CN" altLang="en-US" b="1" dirty="0">
                <a:solidFill>
                  <a:srgbClr val="BF000B"/>
                </a:solidFill>
              </a:endParaRPr>
            </a:p>
          </p:txBody>
        </p:sp>
      </p:grpSp>
      <p:sp>
        <p:nvSpPr>
          <p:cNvPr id="21" name="右箭头 20"/>
          <p:cNvSpPr/>
          <p:nvPr/>
        </p:nvSpPr>
        <p:spPr>
          <a:xfrm rot="20627901">
            <a:off x="2184968" y="2433229"/>
            <a:ext cx="2585736" cy="260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右箭头 27"/>
          <p:cNvSpPr/>
          <p:nvPr/>
        </p:nvSpPr>
        <p:spPr>
          <a:xfrm rot="9827389">
            <a:off x="2186880" y="2948149"/>
            <a:ext cx="2547553" cy="260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833084" y="4240980"/>
            <a:ext cx="646331" cy="369332"/>
          </a:xfrm>
          <a:prstGeom prst="rect">
            <a:avLst/>
          </a:prstGeom>
          <a:noFill/>
        </p:spPr>
        <p:txBody>
          <a:bodyPr wrap="none" rtlCol="0">
            <a:spAutoFit/>
          </a:bodyPr>
          <a:lstStyle/>
          <a:p>
            <a:r>
              <a:rPr lang="zh-CN" altLang="en-US" b="1" dirty="0">
                <a:solidFill>
                  <a:srgbClr val="BF000B"/>
                </a:solidFill>
              </a:rPr>
              <a:t>游客</a:t>
            </a:r>
            <a:endParaRPr lang="zh-CN" altLang="en-US" b="1" dirty="0">
              <a:solidFill>
                <a:srgbClr val="BF000B"/>
              </a:solidFill>
            </a:endParaRPr>
          </a:p>
        </p:txBody>
      </p:sp>
      <p:sp>
        <p:nvSpPr>
          <p:cNvPr id="24" name="文本框 23"/>
          <p:cNvSpPr txBox="1"/>
          <p:nvPr/>
        </p:nvSpPr>
        <p:spPr>
          <a:xfrm rot="20700486">
            <a:off x="2087176" y="2036316"/>
            <a:ext cx="2100255" cy="369332"/>
          </a:xfrm>
          <a:prstGeom prst="rect">
            <a:avLst/>
          </a:prstGeom>
          <a:noFill/>
        </p:spPr>
        <p:txBody>
          <a:bodyPr wrap="none" rtlCol="0">
            <a:spAutoFit/>
          </a:bodyPr>
          <a:lstStyle/>
          <a:p>
            <a:r>
              <a:rPr lang="zh-CN" altLang="en-US" dirty="0" smtClean="0">
                <a:solidFill>
                  <a:schemeClr val="bg2">
                    <a:lumMod val="10000"/>
                  </a:schemeClr>
                </a:solidFill>
              </a:rPr>
              <a:t>游客提供</a:t>
            </a:r>
            <a:r>
              <a:rPr lang="en-US" altLang="zh-CN" dirty="0" smtClean="0">
                <a:solidFill>
                  <a:schemeClr val="bg2">
                    <a:lumMod val="10000"/>
                  </a:schemeClr>
                </a:solidFill>
              </a:rPr>
              <a:t>ID</a:t>
            </a:r>
            <a:r>
              <a:rPr lang="zh-CN" altLang="en-US" dirty="0" smtClean="0">
                <a:solidFill>
                  <a:schemeClr val="bg2">
                    <a:lumMod val="10000"/>
                  </a:schemeClr>
                </a:solidFill>
              </a:rPr>
              <a:t>和</a:t>
            </a:r>
            <a:r>
              <a:rPr lang="en-US" altLang="zh-CN" dirty="0" smtClean="0">
                <a:solidFill>
                  <a:schemeClr val="bg2">
                    <a:lumMod val="10000"/>
                  </a:schemeClr>
                </a:solidFill>
              </a:rPr>
              <a:t>PASS</a:t>
            </a:r>
            <a:endParaRPr lang="zh-CN" altLang="en-US" dirty="0">
              <a:solidFill>
                <a:schemeClr val="bg2">
                  <a:lumMod val="10000"/>
                </a:schemeClr>
              </a:solidFill>
            </a:endParaRPr>
          </a:p>
        </p:txBody>
      </p:sp>
      <p:sp>
        <p:nvSpPr>
          <p:cNvPr id="32" name="文本框 31"/>
          <p:cNvSpPr txBox="1"/>
          <p:nvPr/>
        </p:nvSpPr>
        <p:spPr>
          <a:xfrm rot="20700486">
            <a:off x="2588200" y="3239344"/>
            <a:ext cx="1994457" cy="646331"/>
          </a:xfrm>
          <a:prstGeom prst="rect">
            <a:avLst/>
          </a:prstGeom>
          <a:noFill/>
        </p:spPr>
        <p:txBody>
          <a:bodyPr wrap="none" rtlCol="0">
            <a:spAutoFit/>
          </a:bodyPr>
          <a:lstStyle/>
          <a:p>
            <a:pPr algn="ctr"/>
            <a:r>
              <a:rPr lang="zh-CN" altLang="en-US" dirty="0">
                <a:solidFill>
                  <a:schemeClr val="bg2">
                    <a:lumMod val="10000"/>
                  </a:schemeClr>
                </a:solidFill>
              </a:rPr>
              <a:t>你</a:t>
            </a:r>
            <a:r>
              <a:rPr lang="zh-CN" altLang="en-US" dirty="0" smtClean="0">
                <a:solidFill>
                  <a:schemeClr val="bg2">
                    <a:lumMod val="10000"/>
                  </a:schemeClr>
                </a:solidFill>
              </a:rPr>
              <a:t>可以进去了</a:t>
            </a:r>
            <a:endParaRPr lang="en-US" altLang="zh-CN" dirty="0" smtClean="0">
              <a:solidFill>
                <a:schemeClr val="bg2">
                  <a:lumMod val="10000"/>
                </a:schemeClr>
              </a:solidFill>
            </a:endParaRPr>
          </a:p>
          <a:p>
            <a:pPr algn="ctr"/>
            <a:r>
              <a:rPr lang="zh-CN" altLang="en-US" dirty="0">
                <a:solidFill>
                  <a:schemeClr val="bg2">
                    <a:lumMod val="10000"/>
                  </a:schemeClr>
                </a:solidFill>
              </a:rPr>
              <a:t>这</a:t>
            </a:r>
            <a:r>
              <a:rPr lang="zh-CN" altLang="en-US" dirty="0" smtClean="0">
                <a:solidFill>
                  <a:schemeClr val="bg2">
                    <a:lumMod val="10000"/>
                  </a:schemeClr>
                </a:solidFill>
              </a:rPr>
              <a:t>是你的门卡</a:t>
            </a:r>
            <a:r>
              <a:rPr lang="en-US" altLang="zh-CN" dirty="0" smtClean="0">
                <a:solidFill>
                  <a:schemeClr val="bg2">
                    <a:lumMod val="10000"/>
                  </a:schemeClr>
                </a:solidFill>
              </a:rPr>
              <a:t>TGT</a:t>
            </a:r>
            <a:endParaRPr lang="zh-CN" altLang="en-US" dirty="0">
              <a:solidFill>
                <a:schemeClr val="bg2">
                  <a:lumMod val="10000"/>
                </a:schemeClr>
              </a:solidFill>
            </a:endParaRPr>
          </a:p>
        </p:txBody>
      </p:sp>
      <p:grpSp>
        <p:nvGrpSpPr>
          <p:cNvPr id="25" name="组合 24"/>
          <p:cNvGrpSpPr/>
          <p:nvPr/>
        </p:nvGrpSpPr>
        <p:grpSpPr>
          <a:xfrm>
            <a:off x="4518199" y="3743596"/>
            <a:ext cx="2221230" cy="1873594"/>
            <a:chOff x="3322420" y="1312518"/>
            <a:chExt cx="2221230" cy="1873594"/>
          </a:xfrm>
        </p:grpSpPr>
        <p:pic>
          <p:nvPicPr>
            <p:cNvPr id="26" name="图片 25"/>
            <p:cNvPicPr>
              <a:picLocks noChangeAspect="1"/>
            </p:cNvPicPr>
            <p:nvPr/>
          </p:nvPicPr>
          <p:blipFill>
            <a:blip r:embed="rId10"/>
            <a:stretch>
              <a:fillRect/>
            </a:stretch>
          </p:blipFill>
          <p:spPr>
            <a:xfrm>
              <a:off x="3322420" y="1312518"/>
              <a:ext cx="2221230" cy="1349457"/>
            </a:xfrm>
            <a:prstGeom prst="rect">
              <a:avLst/>
            </a:prstGeom>
          </p:spPr>
        </p:pic>
        <p:sp>
          <p:nvSpPr>
            <p:cNvPr id="27" name="文本框 26"/>
            <p:cNvSpPr txBox="1"/>
            <p:nvPr/>
          </p:nvSpPr>
          <p:spPr>
            <a:xfrm>
              <a:off x="3361540" y="2816780"/>
              <a:ext cx="2012089" cy="369332"/>
            </a:xfrm>
            <a:prstGeom prst="rect">
              <a:avLst/>
            </a:prstGeom>
            <a:noFill/>
          </p:spPr>
          <p:txBody>
            <a:bodyPr wrap="none" rtlCol="0">
              <a:spAutoFit/>
            </a:bodyPr>
            <a:lstStyle/>
            <a:p>
              <a:r>
                <a:rPr lang="zh-CN" altLang="en-US" b="1" dirty="0" smtClean="0">
                  <a:solidFill>
                    <a:srgbClr val="BF000B"/>
                  </a:solidFill>
                </a:rPr>
                <a:t>票据授权中心</a:t>
              </a:r>
              <a:r>
                <a:rPr lang="en-US" altLang="zh-CN" b="1" dirty="0" smtClean="0">
                  <a:solidFill>
                    <a:srgbClr val="BF000B"/>
                  </a:solidFill>
                </a:rPr>
                <a:t>TGS</a:t>
              </a:r>
              <a:endParaRPr lang="zh-CN" altLang="en-US" b="1" dirty="0">
                <a:solidFill>
                  <a:srgbClr val="BF000B"/>
                </a:solidFill>
              </a:endParaRPr>
            </a:p>
          </p:txBody>
        </p:sp>
      </p:grpSp>
      <p:sp>
        <p:nvSpPr>
          <p:cNvPr id="5" name="文本框 4"/>
          <p:cNvSpPr txBox="1"/>
          <p:nvPr/>
        </p:nvSpPr>
        <p:spPr>
          <a:xfrm>
            <a:off x="4959400" y="6037356"/>
            <a:ext cx="1338828" cy="369332"/>
          </a:xfrm>
          <a:prstGeom prst="rect">
            <a:avLst/>
          </a:prstGeom>
          <a:noFill/>
        </p:spPr>
        <p:txBody>
          <a:bodyPr wrap="none" rtlCol="0">
            <a:spAutoFit/>
          </a:bodyPr>
          <a:lstStyle/>
          <a:p>
            <a:r>
              <a:rPr lang="zh-CN" altLang="en-US" b="1" dirty="0">
                <a:solidFill>
                  <a:srgbClr val="BF000B"/>
                </a:solidFill>
              </a:rPr>
              <a:t>票务管理处</a:t>
            </a:r>
            <a:endParaRPr lang="zh-CN" altLang="en-US" b="1" dirty="0">
              <a:solidFill>
                <a:srgbClr val="BF000B"/>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pPr marL="0" indent="0">
              <a:buNone/>
            </a:pPr>
            <a:r>
              <a:rPr lang="zh-CN" altLang="en-US" dirty="0" smtClean="0"/>
              <a:t>为了管理集群中的数据与资源的访问控制权限，华为</a:t>
            </a:r>
            <a:r>
              <a:rPr lang="zh-CN" altLang="en-US" dirty="0"/>
              <a:t>大</a:t>
            </a:r>
            <a:r>
              <a:rPr lang="zh-CN" altLang="en-US" dirty="0" smtClean="0"/>
              <a:t>数据平台实现了一种基于</a:t>
            </a:r>
            <a:r>
              <a:rPr lang="en-US" altLang="zh-CN" dirty="0" smtClean="0"/>
              <a:t>LDAP</a:t>
            </a:r>
            <a:r>
              <a:rPr lang="zh-CN" altLang="en-US" dirty="0" smtClean="0"/>
              <a:t>和</a:t>
            </a:r>
            <a:r>
              <a:rPr lang="en-US" altLang="zh-CN" dirty="0" smtClean="0"/>
              <a:t>Kerberos</a:t>
            </a:r>
            <a:r>
              <a:rPr lang="zh-CN" altLang="en-US" dirty="0" smtClean="0"/>
              <a:t>技术的高可靠集群安全模式，提供一体化安全认证功能。</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KrbServer</a:t>
            </a:r>
            <a:r>
              <a:rPr lang="zh-CN" altLang="en-US" dirty="0" smtClean="0"/>
              <a:t>与游乐园</a:t>
            </a:r>
            <a:endParaRPr lang="zh-CN" altLang="en-US" dirty="0"/>
          </a:p>
        </p:txBody>
      </p:sp>
      <p:pic>
        <p:nvPicPr>
          <p:cNvPr id="5124" name="Picture 4" descr="https://timgsa.baidu.com/timg?image&amp;quality=80&amp;size=b9999_10000&amp;sec=1584612974572&amp;di=f451f924347014fb020cbb0d4430b84b&amp;imgtype=0&amp;src=http%3A%2F%2Fimg.zcool.cn%2Fcommunity%2F01449958dcf215a801219c77d7eefa.jpg%401280w_1l_2o_100sh.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5575" y="-136525"/>
            <a:ext cx="38100" cy="762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组合 18"/>
          <p:cNvGrpSpPr/>
          <p:nvPr/>
        </p:nvGrpSpPr>
        <p:grpSpPr>
          <a:xfrm>
            <a:off x="6840280" y="1366647"/>
            <a:ext cx="4401931" cy="4562696"/>
            <a:chOff x="6508057" y="1235100"/>
            <a:chExt cx="4401931" cy="4562696"/>
          </a:xfrm>
        </p:grpSpPr>
        <p:grpSp>
          <p:nvGrpSpPr>
            <p:cNvPr id="17" name="组合 16"/>
            <p:cNvGrpSpPr/>
            <p:nvPr/>
          </p:nvGrpSpPr>
          <p:grpSpPr>
            <a:xfrm>
              <a:off x="6508057" y="1235100"/>
              <a:ext cx="4401931" cy="4562696"/>
              <a:chOff x="6508057" y="1235100"/>
              <a:chExt cx="4401931" cy="4562696"/>
            </a:xfrm>
          </p:grpSpPr>
          <p:pic>
            <p:nvPicPr>
              <p:cNvPr id="8" name="图片 7"/>
              <p:cNvPicPr>
                <a:picLocks noChangeAspect="1"/>
              </p:cNvPicPr>
              <p:nvPr/>
            </p:nvPicPr>
            <p:blipFill>
              <a:blip r:embed="rId2"/>
              <a:stretch>
                <a:fillRect/>
              </a:stretch>
            </p:blipFill>
            <p:spPr>
              <a:xfrm>
                <a:off x="6508057" y="2027005"/>
                <a:ext cx="1210186" cy="1204074"/>
              </a:xfrm>
              <a:prstGeom prst="rect">
                <a:avLst/>
              </a:prstGeom>
            </p:spPr>
          </p:pic>
          <p:pic>
            <p:nvPicPr>
              <p:cNvPr id="9" name="图片 8"/>
              <p:cNvPicPr>
                <a:picLocks noChangeAspect="1"/>
              </p:cNvPicPr>
              <p:nvPr/>
            </p:nvPicPr>
            <p:blipFill>
              <a:blip r:embed="rId3"/>
              <a:stretch>
                <a:fillRect/>
              </a:stretch>
            </p:blipFill>
            <p:spPr>
              <a:xfrm>
                <a:off x="8078483" y="1235100"/>
                <a:ext cx="1204031" cy="1204031"/>
              </a:xfrm>
              <a:prstGeom prst="rect">
                <a:avLst/>
              </a:prstGeom>
            </p:spPr>
          </p:pic>
          <p:pic>
            <p:nvPicPr>
              <p:cNvPr id="12" name="图片 11"/>
              <p:cNvPicPr>
                <a:picLocks noChangeAspect="1"/>
              </p:cNvPicPr>
              <p:nvPr/>
            </p:nvPicPr>
            <p:blipFill>
              <a:blip r:embed="rId4"/>
              <a:stretch>
                <a:fillRect/>
              </a:stretch>
            </p:blipFill>
            <p:spPr>
              <a:xfrm>
                <a:off x="6562323" y="3723263"/>
                <a:ext cx="1200517" cy="1200517"/>
              </a:xfrm>
              <a:prstGeom prst="rect">
                <a:avLst/>
              </a:prstGeom>
            </p:spPr>
          </p:pic>
          <p:pic>
            <p:nvPicPr>
              <p:cNvPr id="13" name="图片 12"/>
              <p:cNvPicPr>
                <a:picLocks noChangeAspect="1"/>
              </p:cNvPicPr>
              <p:nvPr/>
            </p:nvPicPr>
            <p:blipFill>
              <a:blip r:embed="rId5"/>
              <a:stretch>
                <a:fillRect/>
              </a:stretch>
            </p:blipFill>
            <p:spPr>
              <a:xfrm>
                <a:off x="9746041" y="2189792"/>
                <a:ext cx="1163947" cy="992918"/>
              </a:xfrm>
              <a:prstGeom prst="rect">
                <a:avLst/>
              </a:prstGeom>
            </p:spPr>
          </p:pic>
          <p:pic>
            <p:nvPicPr>
              <p:cNvPr id="14" name="图片 13"/>
              <p:cNvPicPr>
                <a:picLocks noChangeAspect="1"/>
              </p:cNvPicPr>
              <p:nvPr/>
            </p:nvPicPr>
            <p:blipFill>
              <a:blip r:embed="rId6"/>
              <a:stretch>
                <a:fillRect/>
              </a:stretch>
            </p:blipFill>
            <p:spPr>
              <a:xfrm>
                <a:off x="8121836" y="4455710"/>
                <a:ext cx="1370046" cy="1342086"/>
              </a:xfrm>
              <a:prstGeom prst="rect">
                <a:avLst/>
              </a:prstGeom>
            </p:spPr>
          </p:pic>
          <p:pic>
            <p:nvPicPr>
              <p:cNvPr id="15" name="图片 14"/>
              <p:cNvPicPr>
                <a:picLocks noChangeAspect="1"/>
              </p:cNvPicPr>
              <p:nvPr/>
            </p:nvPicPr>
            <p:blipFill>
              <a:blip r:embed="rId7"/>
              <a:stretch>
                <a:fillRect/>
              </a:stretch>
            </p:blipFill>
            <p:spPr>
              <a:xfrm>
                <a:off x="9642754" y="3875030"/>
                <a:ext cx="1200517" cy="896985"/>
              </a:xfrm>
              <a:prstGeom prst="rect">
                <a:avLst/>
              </a:prstGeom>
            </p:spPr>
          </p:pic>
        </p:grpSp>
        <p:sp>
          <p:nvSpPr>
            <p:cNvPr id="18" name="文本框 17"/>
            <p:cNvSpPr txBox="1"/>
            <p:nvPr/>
          </p:nvSpPr>
          <p:spPr>
            <a:xfrm>
              <a:off x="7994911" y="3335695"/>
              <a:ext cx="1415772" cy="584775"/>
            </a:xfrm>
            <a:prstGeom prst="rect">
              <a:avLst/>
            </a:prstGeom>
            <a:noFill/>
          </p:spPr>
          <p:txBody>
            <a:bodyPr wrap="none" rtlCol="0">
              <a:spAutoFit/>
            </a:bodyPr>
            <a:lstStyle/>
            <a:p>
              <a:r>
                <a:rPr lang="zh-CN" altLang="en-US" sz="3200" b="1" dirty="0" smtClean="0">
                  <a:ln w="0"/>
                  <a:solidFill>
                    <a:srgbClr val="00B050"/>
                  </a:solidFill>
                  <a:effectLst>
                    <a:outerShdw blurRad="38100" dist="25400" dir="5400000" algn="ctr" rotWithShape="0">
                      <a:srgbClr val="6E747A">
                        <a:alpha val="43000"/>
                      </a:srgbClr>
                    </a:outerShdw>
                  </a:effectLst>
                </a:rPr>
                <a:t>游乐园</a:t>
              </a:r>
              <a:endParaRPr lang="zh-CN" altLang="en-US" sz="3200" b="1" dirty="0">
                <a:ln w="0"/>
                <a:solidFill>
                  <a:srgbClr val="00B050"/>
                </a:solidFill>
                <a:effectLst>
                  <a:outerShdw blurRad="38100" dist="25400" dir="5400000" algn="ctr" rotWithShape="0">
                    <a:srgbClr val="6E747A">
                      <a:alpha val="43000"/>
                    </a:srgbClr>
                  </a:outerShdw>
                </a:effectLst>
              </a:endParaRPr>
            </a:p>
          </p:txBody>
        </p:sp>
      </p:grpSp>
      <p:grpSp>
        <p:nvGrpSpPr>
          <p:cNvPr id="6" name="组合 5"/>
          <p:cNvGrpSpPr/>
          <p:nvPr/>
        </p:nvGrpSpPr>
        <p:grpSpPr>
          <a:xfrm>
            <a:off x="414572" y="2519129"/>
            <a:ext cx="1696067" cy="2199161"/>
            <a:chOff x="2575886" y="3321711"/>
            <a:chExt cx="1696067" cy="2199161"/>
          </a:xfrm>
        </p:grpSpPr>
        <p:pic>
          <p:nvPicPr>
            <p:cNvPr id="5128" name="Picture 8" descr="https://timgsa.baidu.com/timg?image&amp;quality=80&amp;size=b9999_10000&amp;sec=1584613418675&amp;di=866b95acc82ddcee8594e533e85ed69f&amp;imgtype=0&amp;src=http%3A%2F%2Fa1.att.hudong.com%2F51%2F06%2F0130054288156114157706146960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75886" y="3321711"/>
              <a:ext cx="1696067" cy="1698190"/>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22"/>
            <p:cNvSpPr txBox="1"/>
            <p:nvPr/>
          </p:nvSpPr>
          <p:spPr>
            <a:xfrm>
              <a:off x="2992443" y="5151540"/>
              <a:ext cx="646331" cy="369332"/>
            </a:xfrm>
            <a:prstGeom prst="rect">
              <a:avLst/>
            </a:prstGeom>
            <a:noFill/>
          </p:spPr>
          <p:txBody>
            <a:bodyPr wrap="none" rtlCol="0">
              <a:spAutoFit/>
            </a:bodyPr>
            <a:lstStyle/>
            <a:p>
              <a:r>
                <a:rPr lang="zh-CN" altLang="en-US" b="1" dirty="0">
                  <a:solidFill>
                    <a:srgbClr val="BF000B"/>
                  </a:solidFill>
                </a:rPr>
                <a:t>游客</a:t>
              </a:r>
              <a:endParaRPr lang="zh-CN" altLang="en-US" b="1" dirty="0">
                <a:solidFill>
                  <a:srgbClr val="BF000B"/>
                </a:solidFill>
              </a:endParaRPr>
            </a:p>
          </p:txBody>
        </p:sp>
      </p:grpSp>
      <p:grpSp>
        <p:nvGrpSpPr>
          <p:cNvPr id="5" name="组合 4"/>
          <p:cNvGrpSpPr/>
          <p:nvPr/>
        </p:nvGrpSpPr>
        <p:grpSpPr>
          <a:xfrm>
            <a:off x="4361613" y="2716312"/>
            <a:ext cx="2233304" cy="2005434"/>
            <a:chOff x="4257540" y="4465007"/>
            <a:chExt cx="2233304" cy="2005434"/>
          </a:xfrm>
        </p:grpSpPr>
        <p:pic>
          <p:nvPicPr>
            <p:cNvPr id="4" name="图片 3"/>
            <p:cNvPicPr>
              <a:picLocks noChangeAspect="1"/>
            </p:cNvPicPr>
            <p:nvPr/>
          </p:nvPicPr>
          <p:blipFill>
            <a:blip r:embed="rId9"/>
            <a:stretch>
              <a:fillRect/>
            </a:stretch>
          </p:blipFill>
          <p:spPr>
            <a:xfrm>
              <a:off x="4590642" y="4465007"/>
              <a:ext cx="1403373" cy="1571399"/>
            </a:xfrm>
            <a:prstGeom prst="rect">
              <a:avLst/>
            </a:prstGeom>
          </p:spPr>
        </p:pic>
        <p:sp>
          <p:nvSpPr>
            <p:cNvPr id="25" name="文本框 24"/>
            <p:cNvSpPr txBox="1"/>
            <p:nvPr/>
          </p:nvSpPr>
          <p:spPr>
            <a:xfrm>
              <a:off x="4257540" y="6101109"/>
              <a:ext cx="2233304" cy="369332"/>
            </a:xfrm>
            <a:prstGeom prst="rect">
              <a:avLst/>
            </a:prstGeom>
            <a:noFill/>
          </p:spPr>
          <p:txBody>
            <a:bodyPr wrap="none" rtlCol="0">
              <a:spAutoFit/>
            </a:bodyPr>
            <a:lstStyle/>
            <a:p>
              <a:r>
                <a:rPr lang="zh-CN" altLang="en-US" b="1" dirty="0">
                  <a:solidFill>
                    <a:srgbClr val="BF000B"/>
                  </a:solidFill>
                </a:rPr>
                <a:t>摩天</a:t>
              </a:r>
              <a:r>
                <a:rPr lang="zh-CN" altLang="en-US" b="1" dirty="0" smtClean="0">
                  <a:solidFill>
                    <a:srgbClr val="BF000B"/>
                  </a:solidFill>
                </a:rPr>
                <a:t>轮管理员</a:t>
              </a:r>
              <a:r>
                <a:rPr lang="en-US" altLang="zh-CN" b="1" dirty="0" smtClean="0">
                  <a:solidFill>
                    <a:srgbClr val="BF000B"/>
                  </a:solidFill>
                </a:rPr>
                <a:t>Client</a:t>
              </a:r>
              <a:endParaRPr lang="zh-CN" altLang="en-US" b="1" dirty="0">
                <a:solidFill>
                  <a:srgbClr val="BF000B"/>
                </a:solidFill>
              </a:endParaRPr>
            </a:p>
          </p:txBody>
        </p:sp>
      </p:grpSp>
      <p:sp>
        <p:nvSpPr>
          <p:cNvPr id="30" name="右箭头 29"/>
          <p:cNvSpPr/>
          <p:nvPr/>
        </p:nvSpPr>
        <p:spPr>
          <a:xfrm>
            <a:off x="2211096" y="3322339"/>
            <a:ext cx="1874909" cy="260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022510" y="2841972"/>
            <a:ext cx="2339103" cy="307777"/>
          </a:xfrm>
          <a:prstGeom prst="rect">
            <a:avLst/>
          </a:prstGeom>
          <a:noFill/>
        </p:spPr>
        <p:txBody>
          <a:bodyPr wrap="none" rtlCol="0">
            <a:spAutoFit/>
          </a:bodyPr>
          <a:lstStyle/>
          <a:p>
            <a:pPr algn="ctr"/>
            <a:r>
              <a:rPr lang="zh-CN" altLang="en-US" sz="1400" dirty="0" smtClean="0">
                <a:solidFill>
                  <a:schemeClr val="bg2">
                    <a:lumMod val="10000"/>
                  </a:schemeClr>
                </a:solidFill>
              </a:rPr>
              <a:t>姐姐您好，我</a:t>
            </a:r>
            <a:r>
              <a:rPr lang="zh-CN" altLang="en-US" sz="1400" dirty="0">
                <a:solidFill>
                  <a:schemeClr val="bg2">
                    <a:lumMod val="10000"/>
                  </a:schemeClr>
                </a:solidFill>
              </a:rPr>
              <a:t>想玩摩天轮！</a:t>
            </a:r>
            <a:endParaRPr lang="zh-CN" altLang="en-US" sz="1400" dirty="0">
              <a:solidFill>
                <a:schemeClr val="bg2">
                  <a:lumMod val="10000"/>
                </a:schemeClr>
              </a:solidFill>
            </a:endParaRPr>
          </a:p>
        </p:txBody>
      </p:sp>
      <p:sp>
        <p:nvSpPr>
          <p:cNvPr id="33" name="右箭头 32"/>
          <p:cNvSpPr/>
          <p:nvPr/>
        </p:nvSpPr>
        <p:spPr>
          <a:xfrm rot="10800000">
            <a:off x="2158725" y="3928416"/>
            <a:ext cx="1874909" cy="260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1014732" y="4213979"/>
            <a:ext cx="4162894" cy="954107"/>
          </a:xfrm>
          <a:prstGeom prst="rect">
            <a:avLst/>
          </a:prstGeom>
          <a:noFill/>
        </p:spPr>
        <p:txBody>
          <a:bodyPr wrap="square" rtlCol="0">
            <a:spAutoFit/>
          </a:bodyPr>
          <a:lstStyle/>
          <a:p>
            <a:pPr algn="ctr"/>
            <a:r>
              <a:rPr lang="zh-CN" altLang="en-US" sz="1400" dirty="0">
                <a:solidFill>
                  <a:schemeClr val="bg2">
                    <a:lumMod val="10000"/>
                  </a:schemeClr>
                </a:solidFill>
              </a:rPr>
              <a:t>小朋友</a:t>
            </a:r>
            <a:r>
              <a:rPr lang="zh-CN" altLang="en-US" sz="1400" dirty="0" smtClean="0">
                <a:solidFill>
                  <a:schemeClr val="bg2">
                    <a:lumMod val="10000"/>
                  </a:schemeClr>
                </a:solidFill>
              </a:rPr>
              <a:t>我需要摩天轮的票据</a:t>
            </a:r>
            <a:r>
              <a:rPr lang="en-US" altLang="zh-CN" sz="1400" dirty="0" smtClean="0">
                <a:solidFill>
                  <a:schemeClr val="bg2">
                    <a:lumMod val="10000"/>
                  </a:schemeClr>
                </a:solidFill>
              </a:rPr>
              <a:t>ST</a:t>
            </a:r>
            <a:r>
              <a:rPr lang="zh-CN" altLang="en-US" sz="1400" dirty="0" smtClean="0">
                <a:solidFill>
                  <a:schemeClr val="bg2">
                    <a:lumMod val="10000"/>
                  </a:schemeClr>
                </a:solidFill>
              </a:rPr>
              <a:t>，</a:t>
            </a:r>
            <a:endParaRPr lang="en-US" altLang="zh-CN" sz="1400" dirty="0" smtClean="0">
              <a:solidFill>
                <a:schemeClr val="bg2">
                  <a:lumMod val="10000"/>
                </a:schemeClr>
              </a:solidFill>
            </a:endParaRPr>
          </a:p>
          <a:p>
            <a:pPr algn="ctr"/>
            <a:r>
              <a:rPr lang="zh-CN" altLang="en-US" sz="1400" dirty="0" smtClean="0">
                <a:solidFill>
                  <a:schemeClr val="bg2">
                    <a:lumMod val="10000"/>
                  </a:schemeClr>
                </a:solidFill>
              </a:rPr>
              <a:t>你需要把你的门卡</a:t>
            </a:r>
            <a:r>
              <a:rPr lang="en-US" altLang="zh-CN" sz="1400" dirty="0" smtClean="0">
                <a:solidFill>
                  <a:schemeClr val="bg2">
                    <a:lumMod val="10000"/>
                  </a:schemeClr>
                </a:solidFill>
              </a:rPr>
              <a:t>TGT</a:t>
            </a:r>
            <a:endParaRPr lang="en-US" altLang="zh-CN" sz="1400" dirty="0" smtClean="0">
              <a:solidFill>
                <a:schemeClr val="bg2">
                  <a:lumMod val="10000"/>
                </a:schemeClr>
              </a:solidFill>
            </a:endParaRPr>
          </a:p>
          <a:p>
            <a:pPr algn="ctr"/>
            <a:r>
              <a:rPr lang="zh-CN" altLang="en-US" sz="1400" dirty="0" smtClean="0">
                <a:solidFill>
                  <a:schemeClr val="bg2">
                    <a:lumMod val="10000"/>
                  </a:schemeClr>
                </a:solidFill>
              </a:rPr>
              <a:t>放到票据授权机</a:t>
            </a:r>
            <a:r>
              <a:rPr lang="en-US" altLang="zh-CN" sz="1400" dirty="0" smtClean="0">
                <a:solidFill>
                  <a:schemeClr val="bg2">
                    <a:lumMod val="10000"/>
                  </a:schemeClr>
                </a:solidFill>
              </a:rPr>
              <a:t>TGS</a:t>
            </a:r>
            <a:r>
              <a:rPr lang="zh-CN" altLang="en-US" sz="1400" dirty="0" smtClean="0">
                <a:solidFill>
                  <a:schemeClr val="bg2">
                    <a:lumMod val="10000"/>
                  </a:schemeClr>
                </a:solidFill>
              </a:rPr>
              <a:t>上刷一下，</a:t>
            </a:r>
            <a:endParaRPr lang="en-US" altLang="zh-CN" sz="1400" dirty="0" smtClean="0">
              <a:solidFill>
                <a:schemeClr val="bg2">
                  <a:lumMod val="10000"/>
                </a:schemeClr>
              </a:solidFill>
            </a:endParaRPr>
          </a:p>
          <a:p>
            <a:pPr algn="ctr"/>
            <a:r>
              <a:rPr lang="zh-CN" altLang="en-US" sz="1400" dirty="0" smtClean="0">
                <a:solidFill>
                  <a:schemeClr val="bg2">
                    <a:lumMod val="10000"/>
                  </a:schemeClr>
                </a:solidFill>
              </a:rPr>
              <a:t>如果购买了，就可以拿到</a:t>
            </a:r>
            <a:r>
              <a:rPr lang="en-US" altLang="zh-CN" sz="1400" dirty="0" smtClean="0">
                <a:solidFill>
                  <a:schemeClr val="bg2">
                    <a:lumMod val="10000"/>
                  </a:schemeClr>
                </a:solidFill>
              </a:rPr>
              <a:t>ST</a:t>
            </a:r>
            <a:r>
              <a:rPr lang="zh-CN" altLang="en-US" sz="1400" dirty="0" smtClean="0">
                <a:solidFill>
                  <a:schemeClr val="bg2">
                    <a:lumMod val="10000"/>
                  </a:schemeClr>
                </a:solidFill>
              </a:rPr>
              <a:t>。</a:t>
            </a:r>
            <a:endParaRPr lang="zh-CN" altLang="en-US" sz="1400"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351003" y="1360371"/>
            <a:ext cx="2180277" cy="250724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err="1" smtClean="0"/>
              <a:t>KrbServer</a:t>
            </a:r>
            <a:r>
              <a:rPr lang="zh-CN" altLang="en-US" dirty="0" smtClean="0"/>
              <a:t>与游乐园</a:t>
            </a:r>
            <a:endParaRPr lang="zh-CN" altLang="en-US" dirty="0"/>
          </a:p>
        </p:txBody>
      </p:sp>
      <p:pic>
        <p:nvPicPr>
          <p:cNvPr id="5124" name="Picture 4" descr="https://timgsa.baidu.com/timg?image&amp;quality=80&amp;size=b9999_10000&amp;sec=1584612974572&amp;di=f451f924347014fb020cbb0d4430b84b&amp;imgtype=0&amp;src=http%3A%2F%2Fimg.zcool.cn%2Fcommunity%2F01449958dcf215a801219c77d7eefa.jpg%401280w_1l_2o_100sh.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5575" y="-136525"/>
            <a:ext cx="38100" cy="762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组合 18"/>
          <p:cNvGrpSpPr/>
          <p:nvPr/>
        </p:nvGrpSpPr>
        <p:grpSpPr>
          <a:xfrm>
            <a:off x="7031033" y="1227688"/>
            <a:ext cx="4401931" cy="4562696"/>
            <a:chOff x="6508057" y="1235100"/>
            <a:chExt cx="4401931" cy="4562696"/>
          </a:xfrm>
        </p:grpSpPr>
        <p:grpSp>
          <p:nvGrpSpPr>
            <p:cNvPr id="17" name="组合 16"/>
            <p:cNvGrpSpPr/>
            <p:nvPr/>
          </p:nvGrpSpPr>
          <p:grpSpPr>
            <a:xfrm>
              <a:off x="6508057" y="1235100"/>
              <a:ext cx="4401931" cy="4562696"/>
              <a:chOff x="6508057" y="1235100"/>
              <a:chExt cx="4401931" cy="4562696"/>
            </a:xfrm>
          </p:grpSpPr>
          <p:pic>
            <p:nvPicPr>
              <p:cNvPr id="8" name="图片 7"/>
              <p:cNvPicPr>
                <a:picLocks noChangeAspect="1"/>
              </p:cNvPicPr>
              <p:nvPr/>
            </p:nvPicPr>
            <p:blipFill>
              <a:blip r:embed="rId2"/>
              <a:stretch>
                <a:fillRect/>
              </a:stretch>
            </p:blipFill>
            <p:spPr>
              <a:xfrm>
                <a:off x="6508057" y="2027005"/>
                <a:ext cx="1210186" cy="1204074"/>
              </a:xfrm>
              <a:prstGeom prst="rect">
                <a:avLst/>
              </a:prstGeom>
            </p:spPr>
          </p:pic>
          <p:pic>
            <p:nvPicPr>
              <p:cNvPr id="9" name="图片 8"/>
              <p:cNvPicPr>
                <a:picLocks noChangeAspect="1"/>
              </p:cNvPicPr>
              <p:nvPr/>
            </p:nvPicPr>
            <p:blipFill>
              <a:blip r:embed="rId3"/>
              <a:stretch>
                <a:fillRect/>
              </a:stretch>
            </p:blipFill>
            <p:spPr>
              <a:xfrm>
                <a:off x="8078483" y="1235100"/>
                <a:ext cx="1204031" cy="1204031"/>
              </a:xfrm>
              <a:prstGeom prst="rect">
                <a:avLst/>
              </a:prstGeom>
            </p:spPr>
          </p:pic>
          <p:pic>
            <p:nvPicPr>
              <p:cNvPr id="12" name="图片 11"/>
              <p:cNvPicPr>
                <a:picLocks noChangeAspect="1"/>
              </p:cNvPicPr>
              <p:nvPr/>
            </p:nvPicPr>
            <p:blipFill>
              <a:blip r:embed="rId4"/>
              <a:stretch>
                <a:fillRect/>
              </a:stretch>
            </p:blipFill>
            <p:spPr>
              <a:xfrm>
                <a:off x="6562323" y="3723263"/>
                <a:ext cx="1200517" cy="1200517"/>
              </a:xfrm>
              <a:prstGeom prst="rect">
                <a:avLst/>
              </a:prstGeom>
            </p:spPr>
          </p:pic>
          <p:pic>
            <p:nvPicPr>
              <p:cNvPr id="13" name="图片 12"/>
              <p:cNvPicPr>
                <a:picLocks noChangeAspect="1"/>
              </p:cNvPicPr>
              <p:nvPr/>
            </p:nvPicPr>
            <p:blipFill>
              <a:blip r:embed="rId5"/>
              <a:stretch>
                <a:fillRect/>
              </a:stretch>
            </p:blipFill>
            <p:spPr>
              <a:xfrm>
                <a:off x="9746041" y="2189792"/>
                <a:ext cx="1163947" cy="992918"/>
              </a:xfrm>
              <a:prstGeom prst="rect">
                <a:avLst/>
              </a:prstGeom>
            </p:spPr>
          </p:pic>
          <p:pic>
            <p:nvPicPr>
              <p:cNvPr id="14" name="图片 13"/>
              <p:cNvPicPr>
                <a:picLocks noChangeAspect="1"/>
              </p:cNvPicPr>
              <p:nvPr/>
            </p:nvPicPr>
            <p:blipFill>
              <a:blip r:embed="rId6"/>
              <a:stretch>
                <a:fillRect/>
              </a:stretch>
            </p:blipFill>
            <p:spPr>
              <a:xfrm>
                <a:off x="8121836" y="4455710"/>
                <a:ext cx="1370046" cy="1342086"/>
              </a:xfrm>
              <a:prstGeom prst="rect">
                <a:avLst/>
              </a:prstGeom>
            </p:spPr>
          </p:pic>
          <p:pic>
            <p:nvPicPr>
              <p:cNvPr id="15" name="图片 14"/>
              <p:cNvPicPr>
                <a:picLocks noChangeAspect="1"/>
              </p:cNvPicPr>
              <p:nvPr/>
            </p:nvPicPr>
            <p:blipFill>
              <a:blip r:embed="rId7"/>
              <a:stretch>
                <a:fillRect/>
              </a:stretch>
            </p:blipFill>
            <p:spPr>
              <a:xfrm>
                <a:off x="9642754" y="3875030"/>
                <a:ext cx="1200517" cy="896985"/>
              </a:xfrm>
              <a:prstGeom prst="rect">
                <a:avLst/>
              </a:prstGeom>
            </p:spPr>
          </p:pic>
        </p:grpSp>
        <p:sp>
          <p:nvSpPr>
            <p:cNvPr id="18" name="文本框 17"/>
            <p:cNvSpPr txBox="1"/>
            <p:nvPr/>
          </p:nvSpPr>
          <p:spPr>
            <a:xfrm>
              <a:off x="7994911" y="3335695"/>
              <a:ext cx="1415772" cy="584775"/>
            </a:xfrm>
            <a:prstGeom prst="rect">
              <a:avLst/>
            </a:prstGeom>
            <a:noFill/>
          </p:spPr>
          <p:txBody>
            <a:bodyPr wrap="none" rtlCol="0">
              <a:spAutoFit/>
            </a:bodyPr>
            <a:lstStyle/>
            <a:p>
              <a:r>
                <a:rPr lang="zh-CN" altLang="en-US" sz="3200" b="1" dirty="0" smtClean="0">
                  <a:ln w="0"/>
                  <a:solidFill>
                    <a:srgbClr val="00B050"/>
                  </a:solidFill>
                  <a:effectLst>
                    <a:outerShdw blurRad="38100" dist="25400" dir="5400000" algn="ctr" rotWithShape="0">
                      <a:srgbClr val="6E747A">
                        <a:alpha val="43000"/>
                      </a:srgbClr>
                    </a:outerShdw>
                  </a:effectLst>
                </a:rPr>
                <a:t>游乐园</a:t>
              </a:r>
              <a:endParaRPr lang="zh-CN" altLang="en-US" sz="3200" b="1" dirty="0">
                <a:ln w="0"/>
                <a:solidFill>
                  <a:srgbClr val="00B050"/>
                </a:solidFill>
                <a:effectLst>
                  <a:outerShdw blurRad="38100" dist="25400" dir="5400000" algn="ctr" rotWithShape="0">
                    <a:srgbClr val="6E747A">
                      <a:alpha val="43000"/>
                    </a:srgbClr>
                  </a:outerShdw>
                </a:effectLst>
              </a:endParaRPr>
            </a:p>
          </p:txBody>
        </p:sp>
      </p:grpSp>
      <p:grpSp>
        <p:nvGrpSpPr>
          <p:cNvPr id="6" name="组合 5"/>
          <p:cNvGrpSpPr/>
          <p:nvPr/>
        </p:nvGrpSpPr>
        <p:grpSpPr>
          <a:xfrm>
            <a:off x="414572" y="2519129"/>
            <a:ext cx="1696067" cy="2199161"/>
            <a:chOff x="2575886" y="3321711"/>
            <a:chExt cx="1696067" cy="2199161"/>
          </a:xfrm>
        </p:grpSpPr>
        <p:pic>
          <p:nvPicPr>
            <p:cNvPr id="5128" name="Picture 8" descr="https://timgsa.baidu.com/timg?image&amp;quality=80&amp;size=b9999_10000&amp;sec=1584613418675&amp;di=866b95acc82ddcee8594e533e85ed69f&amp;imgtype=0&amp;src=http%3A%2F%2Fa1.att.hudong.com%2F51%2F06%2F0130054288156114157706146960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75886" y="3321711"/>
              <a:ext cx="1696067" cy="1698190"/>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22"/>
            <p:cNvSpPr txBox="1"/>
            <p:nvPr/>
          </p:nvSpPr>
          <p:spPr>
            <a:xfrm>
              <a:off x="2992443" y="5151540"/>
              <a:ext cx="646331" cy="369332"/>
            </a:xfrm>
            <a:prstGeom prst="rect">
              <a:avLst/>
            </a:prstGeom>
            <a:noFill/>
          </p:spPr>
          <p:txBody>
            <a:bodyPr wrap="none" rtlCol="0">
              <a:spAutoFit/>
            </a:bodyPr>
            <a:lstStyle/>
            <a:p>
              <a:r>
                <a:rPr lang="zh-CN" altLang="en-US" b="1" dirty="0">
                  <a:solidFill>
                    <a:srgbClr val="BF000B"/>
                  </a:solidFill>
                </a:rPr>
                <a:t>游客</a:t>
              </a:r>
              <a:endParaRPr lang="zh-CN" altLang="en-US" b="1" dirty="0">
                <a:solidFill>
                  <a:srgbClr val="BF000B"/>
                </a:solidFill>
              </a:endParaRPr>
            </a:p>
          </p:txBody>
        </p:sp>
      </p:grpSp>
      <p:grpSp>
        <p:nvGrpSpPr>
          <p:cNvPr id="5" name="组合 4"/>
          <p:cNvGrpSpPr/>
          <p:nvPr/>
        </p:nvGrpSpPr>
        <p:grpSpPr>
          <a:xfrm>
            <a:off x="4429125" y="4196316"/>
            <a:ext cx="2233304" cy="2005434"/>
            <a:chOff x="4257540" y="4465007"/>
            <a:chExt cx="2233304" cy="2005434"/>
          </a:xfrm>
        </p:grpSpPr>
        <p:pic>
          <p:nvPicPr>
            <p:cNvPr id="4" name="图片 3"/>
            <p:cNvPicPr>
              <a:picLocks noChangeAspect="1"/>
            </p:cNvPicPr>
            <p:nvPr/>
          </p:nvPicPr>
          <p:blipFill>
            <a:blip r:embed="rId9"/>
            <a:stretch>
              <a:fillRect/>
            </a:stretch>
          </p:blipFill>
          <p:spPr>
            <a:xfrm>
              <a:off x="4590642" y="4465007"/>
              <a:ext cx="1403373" cy="1571399"/>
            </a:xfrm>
            <a:prstGeom prst="rect">
              <a:avLst/>
            </a:prstGeom>
          </p:spPr>
        </p:pic>
        <p:sp>
          <p:nvSpPr>
            <p:cNvPr id="25" name="文本框 24"/>
            <p:cNvSpPr txBox="1"/>
            <p:nvPr/>
          </p:nvSpPr>
          <p:spPr>
            <a:xfrm>
              <a:off x="4257540" y="6101109"/>
              <a:ext cx="2233304" cy="369332"/>
            </a:xfrm>
            <a:prstGeom prst="rect">
              <a:avLst/>
            </a:prstGeom>
            <a:noFill/>
          </p:spPr>
          <p:txBody>
            <a:bodyPr wrap="none" rtlCol="0">
              <a:spAutoFit/>
            </a:bodyPr>
            <a:lstStyle/>
            <a:p>
              <a:r>
                <a:rPr lang="zh-CN" altLang="en-US" b="1" dirty="0">
                  <a:solidFill>
                    <a:srgbClr val="BF000B"/>
                  </a:solidFill>
                </a:rPr>
                <a:t>摩天</a:t>
              </a:r>
              <a:r>
                <a:rPr lang="zh-CN" altLang="en-US" b="1" dirty="0" smtClean="0">
                  <a:solidFill>
                    <a:srgbClr val="BF000B"/>
                  </a:solidFill>
                </a:rPr>
                <a:t>轮管理员</a:t>
              </a:r>
              <a:r>
                <a:rPr lang="en-US" altLang="zh-CN" b="1" dirty="0" smtClean="0">
                  <a:solidFill>
                    <a:srgbClr val="BF000B"/>
                  </a:solidFill>
                </a:rPr>
                <a:t>Client</a:t>
              </a:r>
              <a:endParaRPr lang="zh-CN" altLang="en-US" b="1" dirty="0">
                <a:solidFill>
                  <a:srgbClr val="BF000B"/>
                </a:solidFill>
              </a:endParaRPr>
            </a:p>
          </p:txBody>
        </p:sp>
      </p:grpSp>
      <p:sp>
        <p:nvSpPr>
          <p:cNvPr id="30" name="右箭头 29"/>
          <p:cNvSpPr/>
          <p:nvPr/>
        </p:nvSpPr>
        <p:spPr>
          <a:xfrm rot="1598116">
            <a:off x="1979017" y="4304596"/>
            <a:ext cx="1874909" cy="260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右箭头 32"/>
          <p:cNvSpPr/>
          <p:nvPr/>
        </p:nvSpPr>
        <p:spPr>
          <a:xfrm rot="12398886">
            <a:off x="1953975" y="5048447"/>
            <a:ext cx="1874909" cy="260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386541" y="1360371"/>
            <a:ext cx="2034641" cy="1873594"/>
            <a:chOff x="3322420" y="1312518"/>
            <a:chExt cx="2221230" cy="1873594"/>
          </a:xfrm>
        </p:grpSpPr>
        <p:pic>
          <p:nvPicPr>
            <p:cNvPr id="10" name="图片 9"/>
            <p:cNvPicPr>
              <a:picLocks noChangeAspect="1"/>
            </p:cNvPicPr>
            <p:nvPr/>
          </p:nvPicPr>
          <p:blipFill>
            <a:blip r:embed="rId10"/>
            <a:stretch>
              <a:fillRect/>
            </a:stretch>
          </p:blipFill>
          <p:spPr>
            <a:xfrm>
              <a:off x="3322420" y="1312518"/>
              <a:ext cx="2221230" cy="1349457"/>
            </a:xfrm>
            <a:prstGeom prst="rect">
              <a:avLst/>
            </a:prstGeom>
          </p:spPr>
        </p:pic>
        <p:sp>
          <p:nvSpPr>
            <p:cNvPr id="34" name="文本框 33"/>
            <p:cNvSpPr txBox="1"/>
            <p:nvPr/>
          </p:nvSpPr>
          <p:spPr>
            <a:xfrm>
              <a:off x="3361540" y="2816780"/>
              <a:ext cx="2012089" cy="369332"/>
            </a:xfrm>
            <a:prstGeom prst="rect">
              <a:avLst/>
            </a:prstGeom>
            <a:noFill/>
          </p:spPr>
          <p:txBody>
            <a:bodyPr wrap="none" rtlCol="0">
              <a:spAutoFit/>
            </a:bodyPr>
            <a:lstStyle/>
            <a:p>
              <a:r>
                <a:rPr lang="zh-CN" altLang="en-US" b="1" dirty="0" smtClean="0">
                  <a:solidFill>
                    <a:srgbClr val="BF000B"/>
                  </a:solidFill>
                </a:rPr>
                <a:t>票据授权中心</a:t>
              </a:r>
              <a:r>
                <a:rPr lang="en-US" altLang="zh-CN" b="1" dirty="0" smtClean="0">
                  <a:solidFill>
                    <a:srgbClr val="BF000B"/>
                  </a:solidFill>
                </a:rPr>
                <a:t>TGS</a:t>
              </a:r>
              <a:endParaRPr lang="zh-CN" altLang="en-US" b="1" dirty="0">
                <a:solidFill>
                  <a:srgbClr val="BF000B"/>
                </a:solidFill>
              </a:endParaRPr>
            </a:p>
          </p:txBody>
        </p:sp>
      </p:grpSp>
      <p:sp>
        <p:nvSpPr>
          <p:cNvPr id="36" name="右箭头 35"/>
          <p:cNvSpPr/>
          <p:nvPr/>
        </p:nvSpPr>
        <p:spPr>
          <a:xfrm rot="20707098">
            <a:off x="2187084" y="2075470"/>
            <a:ext cx="1874909" cy="253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右箭头 36"/>
          <p:cNvSpPr/>
          <p:nvPr/>
        </p:nvSpPr>
        <p:spPr>
          <a:xfrm rot="9958041">
            <a:off x="2330545" y="2895546"/>
            <a:ext cx="1874909" cy="260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rot="20674612">
            <a:off x="1859458" y="1563076"/>
            <a:ext cx="2202847" cy="584775"/>
          </a:xfrm>
          <a:prstGeom prst="rect">
            <a:avLst/>
          </a:prstGeom>
          <a:noFill/>
        </p:spPr>
        <p:txBody>
          <a:bodyPr wrap="none" rtlCol="0">
            <a:spAutoFit/>
          </a:bodyPr>
          <a:lstStyle/>
          <a:p>
            <a:pPr algn="ctr"/>
            <a:r>
              <a:rPr lang="zh-CN" altLang="en-US" sz="1600" dirty="0" smtClean="0"/>
              <a:t>您好，这是我的</a:t>
            </a:r>
            <a:r>
              <a:rPr lang="en-US" altLang="zh-CN" sz="1600" dirty="0" smtClean="0"/>
              <a:t>TGT</a:t>
            </a:r>
            <a:r>
              <a:rPr lang="zh-CN" altLang="en-US" sz="1600" dirty="0" smtClean="0"/>
              <a:t>，</a:t>
            </a:r>
            <a:endParaRPr lang="en-US" altLang="zh-CN" sz="1600" dirty="0" smtClean="0"/>
          </a:p>
          <a:p>
            <a:pPr algn="ctr"/>
            <a:r>
              <a:rPr lang="zh-CN" altLang="en-US" sz="1600" dirty="0" smtClean="0"/>
              <a:t>我想玩摩天轮。</a:t>
            </a:r>
            <a:endParaRPr lang="zh-CN" altLang="en-US" sz="1600" dirty="0"/>
          </a:p>
        </p:txBody>
      </p:sp>
      <p:sp>
        <p:nvSpPr>
          <p:cNvPr id="29" name="文本框 28"/>
          <p:cNvSpPr txBox="1"/>
          <p:nvPr/>
        </p:nvSpPr>
        <p:spPr>
          <a:xfrm rot="20674612">
            <a:off x="2052322" y="2332111"/>
            <a:ext cx="2236510" cy="584775"/>
          </a:xfrm>
          <a:prstGeom prst="rect">
            <a:avLst/>
          </a:prstGeom>
          <a:noFill/>
        </p:spPr>
        <p:txBody>
          <a:bodyPr wrap="none" rtlCol="0">
            <a:spAutoFit/>
          </a:bodyPr>
          <a:lstStyle/>
          <a:p>
            <a:pPr algn="ctr"/>
            <a:r>
              <a:rPr lang="zh-CN" altLang="en-US" sz="1600" dirty="0"/>
              <a:t>你</a:t>
            </a:r>
            <a:r>
              <a:rPr lang="zh-CN" altLang="en-US" sz="1600" dirty="0" smtClean="0"/>
              <a:t>已经购买了摩天轮，</a:t>
            </a:r>
            <a:endParaRPr lang="en-US" altLang="zh-CN" sz="1600" dirty="0" smtClean="0"/>
          </a:p>
          <a:p>
            <a:pPr algn="ctr"/>
            <a:r>
              <a:rPr lang="zh-CN" altLang="en-US" sz="1600" dirty="0" smtClean="0"/>
              <a:t>这是你的</a:t>
            </a:r>
            <a:r>
              <a:rPr lang="en-US" altLang="zh-CN" sz="1600" dirty="0" smtClean="0"/>
              <a:t>ST</a:t>
            </a:r>
            <a:endParaRPr lang="zh-CN" altLang="en-US" sz="1600" dirty="0"/>
          </a:p>
        </p:txBody>
      </p:sp>
      <p:sp>
        <p:nvSpPr>
          <p:cNvPr id="28" name="文本框 27"/>
          <p:cNvSpPr txBox="1"/>
          <p:nvPr/>
        </p:nvSpPr>
        <p:spPr>
          <a:xfrm rot="1559049">
            <a:off x="1969678" y="4037405"/>
            <a:ext cx="2050561" cy="338554"/>
          </a:xfrm>
          <a:prstGeom prst="rect">
            <a:avLst/>
          </a:prstGeom>
          <a:noFill/>
        </p:spPr>
        <p:txBody>
          <a:bodyPr wrap="none" rtlCol="0">
            <a:spAutoFit/>
          </a:bodyPr>
          <a:lstStyle/>
          <a:p>
            <a:pPr algn="ctr"/>
            <a:r>
              <a:rPr lang="zh-CN" altLang="en-US" sz="1600" dirty="0" smtClean="0"/>
              <a:t>姐姐好，这是我的</a:t>
            </a:r>
            <a:r>
              <a:rPr lang="en-US" altLang="zh-CN" sz="1600" dirty="0" smtClean="0"/>
              <a:t>ST</a:t>
            </a:r>
            <a:endParaRPr lang="en-US" altLang="zh-CN" sz="1600" dirty="0" smtClean="0"/>
          </a:p>
        </p:txBody>
      </p:sp>
      <p:sp>
        <p:nvSpPr>
          <p:cNvPr id="31" name="文本框 30"/>
          <p:cNvSpPr txBox="1"/>
          <p:nvPr/>
        </p:nvSpPr>
        <p:spPr>
          <a:xfrm rot="1559049">
            <a:off x="2005001" y="4764834"/>
            <a:ext cx="2090637" cy="338554"/>
          </a:xfrm>
          <a:prstGeom prst="rect">
            <a:avLst/>
          </a:prstGeom>
          <a:noFill/>
        </p:spPr>
        <p:txBody>
          <a:bodyPr wrap="none" rtlCol="0">
            <a:spAutoFit/>
          </a:bodyPr>
          <a:lstStyle/>
          <a:p>
            <a:pPr algn="ctr"/>
            <a:r>
              <a:rPr lang="zh-CN" altLang="en-US" sz="1600" dirty="0" smtClean="0"/>
              <a:t>好的，祝您玩的愉快</a:t>
            </a:r>
            <a:r>
              <a:rPr lang="en-US" altLang="zh-CN" sz="1600" dirty="0" smtClean="0"/>
              <a:t>!</a:t>
            </a:r>
            <a:endParaRPr lang="zh-CN" altLang="en-US" sz="1600" dirty="0"/>
          </a:p>
        </p:txBody>
      </p:sp>
      <p:sp>
        <p:nvSpPr>
          <p:cNvPr id="32" name="文本框 31"/>
          <p:cNvSpPr txBox="1"/>
          <p:nvPr/>
        </p:nvSpPr>
        <p:spPr>
          <a:xfrm>
            <a:off x="4794499" y="3433154"/>
            <a:ext cx="1338828" cy="369332"/>
          </a:xfrm>
          <a:prstGeom prst="rect">
            <a:avLst/>
          </a:prstGeom>
          <a:noFill/>
        </p:spPr>
        <p:txBody>
          <a:bodyPr wrap="none" rtlCol="0">
            <a:spAutoFit/>
          </a:bodyPr>
          <a:lstStyle/>
          <a:p>
            <a:r>
              <a:rPr lang="zh-CN" altLang="en-US" b="1" dirty="0">
                <a:solidFill>
                  <a:srgbClr val="BF000B"/>
                </a:solidFill>
              </a:rPr>
              <a:t>票务管理处</a:t>
            </a:r>
            <a:endParaRPr lang="zh-CN" altLang="en-US" b="1" dirty="0">
              <a:solidFill>
                <a:srgbClr val="BF000B"/>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KrbServer</a:t>
            </a:r>
            <a:r>
              <a:rPr lang="zh-CN" altLang="en-US" dirty="0" smtClean="0"/>
              <a:t>概念总结</a:t>
            </a:r>
            <a:endParaRPr lang="zh-CN" altLang="en-US" dirty="0"/>
          </a:p>
        </p:txBody>
      </p:sp>
      <p:graphicFrame>
        <p:nvGraphicFramePr>
          <p:cNvPr id="3" name="表格 2"/>
          <p:cNvGraphicFramePr>
            <a:graphicFrameLocks noGrp="1"/>
          </p:cNvGraphicFramePr>
          <p:nvPr/>
        </p:nvGraphicFramePr>
        <p:xfrm>
          <a:off x="2659233" y="1743004"/>
          <a:ext cx="6817276" cy="3108605"/>
        </p:xfrm>
        <a:graphic>
          <a:graphicData uri="http://schemas.openxmlformats.org/drawingml/2006/table">
            <a:tbl>
              <a:tblPr firstRow="1" bandRow="1">
                <a:tableStyleId>{5940675A-B579-460E-94D1-54222C63F5DA}</a:tableStyleId>
              </a:tblPr>
              <a:tblGrid>
                <a:gridCol w="1292242"/>
                <a:gridCol w="3252609"/>
                <a:gridCol w="2272425"/>
              </a:tblGrid>
              <a:tr h="411666">
                <a:tc>
                  <a:txBody>
                    <a:bodyPr/>
                    <a:lstStyle/>
                    <a:p>
                      <a:pPr algn="ctr"/>
                      <a:r>
                        <a:rPr lang="zh-CN" altLang="en-US" sz="2000" b="1" dirty="0" smtClean="0">
                          <a:solidFill>
                            <a:schemeClr val="tx1"/>
                          </a:solidFill>
                        </a:rPr>
                        <a:t>名称</a:t>
                      </a:r>
                      <a:endParaRPr lang="zh-CN" altLang="en-US" sz="2000" b="1" dirty="0">
                        <a:solidFill>
                          <a:schemeClr val="tx1"/>
                        </a:solidFill>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a:r>
                        <a:rPr lang="zh-CN" altLang="en-US" sz="2000" b="1" dirty="0" smtClean="0">
                          <a:solidFill>
                            <a:schemeClr val="tx1"/>
                          </a:solidFill>
                        </a:rPr>
                        <a:t>功能</a:t>
                      </a:r>
                      <a:endParaRPr lang="zh-CN" altLang="en-US" sz="2000" b="1" dirty="0">
                        <a:solidFill>
                          <a:schemeClr val="tx1"/>
                        </a:solidFill>
                      </a:endParaRPr>
                    </a:p>
                  </a:txBody>
                  <a:tcPr>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a:r>
                        <a:rPr lang="zh-CN" altLang="en-US" sz="2000" b="1" dirty="0" smtClean="0">
                          <a:solidFill>
                            <a:schemeClr val="tx1"/>
                          </a:solidFill>
                        </a:rPr>
                        <a:t>游乐园对应角色</a:t>
                      </a:r>
                      <a:endParaRPr lang="zh-CN" altLang="en-US" sz="2000" b="1" dirty="0">
                        <a:solidFill>
                          <a:schemeClr val="tx1"/>
                        </a:solidFill>
                      </a:endParaRP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75000"/>
                      </a:schemeClr>
                    </a:solidFill>
                  </a:tcPr>
                </a:tc>
              </a:tr>
              <a:tr h="385277">
                <a:tc>
                  <a:txBody>
                    <a:bodyPr/>
                    <a:lstStyle/>
                    <a:p>
                      <a:pPr marL="0" marR="0" lvl="0" indent="0" algn="ctr" defTabSz="913765" rtl="0" eaLnBrk="1" fontAlgn="auto" latinLnBrk="0" hangingPunct="1">
                        <a:lnSpc>
                          <a:spcPct val="100000"/>
                        </a:lnSpc>
                        <a:spcBef>
                          <a:spcPts val="0"/>
                        </a:spcBef>
                        <a:spcAft>
                          <a:spcPts val="0"/>
                        </a:spcAft>
                        <a:buClrTx/>
                        <a:buSzTx/>
                        <a:buFontTx/>
                        <a:buNone/>
                        <a:defRPr/>
                      </a:pPr>
                      <a:r>
                        <a:rPr lang="en-US" altLang="zh-CN" dirty="0" smtClean="0"/>
                        <a:t>Client</a:t>
                      </a:r>
                      <a:endParaRPr lang="en-US" altLang="zh-CN" dirty="0" smtClean="0"/>
                    </a:p>
                  </a:txBody>
                  <a:tcPr>
                    <a:lnL w="28575" cap="flat" cmpd="sng" algn="ctr">
                      <a:solidFill>
                        <a:schemeClr val="tx1"/>
                      </a:solidFill>
                      <a:prstDash val="solid"/>
                      <a:round/>
                      <a:headEnd type="none" w="med" len="med"/>
                      <a:tailEnd type="none" w="med" len="med"/>
                    </a:lnL>
                  </a:tcPr>
                </a:tc>
                <a:tc>
                  <a:txBody>
                    <a:bodyPr/>
                    <a:lstStyle/>
                    <a:p>
                      <a:pPr algn="ctr"/>
                      <a:r>
                        <a:rPr lang="zh-CN" altLang="en-US" dirty="0" smtClean="0"/>
                        <a:t>集群中认证客户端</a:t>
                      </a:r>
                      <a:endParaRPr lang="zh-CN" altLang="en-US" dirty="0"/>
                    </a:p>
                  </a:txBody>
                  <a:tcPr/>
                </a:tc>
                <a:tc>
                  <a:txBody>
                    <a:bodyPr/>
                    <a:lstStyle/>
                    <a:p>
                      <a:pPr algn="ctr"/>
                      <a:r>
                        <a:rPr lang="zh-CN" altLang="en-US" dirty="0" smtClean="0"/>
                        <a:t>摩天轮管理员</a:t>
                      </a:r>
                      <a:endParaRPr lang="zh-CN" altLang="en-US" dirty="0"/>
                    </a:p>
                  </a:txBody>
                  <a:tcPr>
                    <a:lnR w="28575" cap="flat" cmpd="sng" algn="ctr">
                      <a:solidFill>
                        <a:schemeClr val="tx1"/>
                      </a:solidFill>
                      <a:prstDash val="solid"/>
                      <a:round/>
                      <a:headEnd type="none" w="med" len="med"/>
                      <a:tailEnd type="none" w="med" len="med"/>
                    </a:lnR>
                  </a:tcPr>
                </a:tc>
              </a:tr>
              <a:tr h="385277">
                <a:tc>
                  <a:txBody>
                    <a:bodyPr/>
                    <a:lstStyle/>
                    <a:p>
                      <a:pPr marL="0" marR="0" lvl="0" indent="0" algn="ctr" defTabSz="913765" rtl="0" eaLnBrk="1" fontAlgn="auto" latinLnBrk="0" hangingPunct="1">
                        <a:lnSpc>
                          <a:spcPct val="100000"/>
                        </a:lnSpc>
                        <a:spcBef>
                          <a:spcPts val="0"/>
                        </a:spcBef>
                        <a:spcAft>
                          <a:spcPts val="0"/>
                        </a:spcAft>
                        <a:buClrTx/>
                        <a:buSzTx/>
                        <a:buFontTx/>
                        <a:buNone/>
                        <a:defRPr/>
                      </a:pPr>
                      <a:r>
                        <a:rPr lang="en-US" altLang="zh-CN" dirty="0" smtClean="0"/>
                        <a:t>Server</a:t>
                      </a:r>
                      <a:endParaRPr lang="en-US" altLang="zh-CN" dirty="0" smtClean="0"/>
                    </a:p>
                  </a:txBody>
                  <a:tcPr>
                    <a:lnL w="28575" cap="flat" cmpd="sng" algn="ctr">
                      <a:solidFill>
                        <a:schemeClr val="tx1"/>
                      </a:solidFill>
                      <a:prstDash val="solid"/>
                      <a:round/>
                      <a:headEnd type="none" w="med" len="med"/>
                      <a:tailEnd type="none" w="med" len="med"/>
                    </a:lnL>
                  </a:tcPr>
                </a:tc>
                <a:tc>
                  <a:txBody>
                    <a:bodyPr/>
                    <a:lstStyle/>
                    <a:p>
                      <a:pPr algn="ctr"/>
                      <a:r>
                        <a:rPr lang="zh-CN" altLang="en-US" dirty="0" smtClean="0"/>
                        <a:t>集群中认证服务端</a:t>
                      </a:r>
                      <a:endParaRPr lang="zh-CN" altLang="en-US" dirty="0"/>
                    </a:p>
                  </a:txBody>
                  <a:tcPr/>
                </a:tc>
                <a:tc>
                  <a:txBody>
                    <a:bodyPr/>
                    <a:lstStyle/>
                    <a:p>
                      <a:pPr algn="ctr"/>
                      <a:r>
                        <a:rPr lang="zh-CN" altLang="en-US" dirty="0" smtClean="0"/>
                        <a:t>摩天轮</a:t>
                      </a:r>
                      <a:endParaRPr lang="zh-CN" altLang="en-US" dirty="0"/>
                    </a:p>
                  </a:txBody>
                  <a:tcPr>
                    <a:lnR w="28575" cap="flat" cmpd="sng" algn="ctr">
                      <a:solidFill>
                        <a:schemeClr val="tx1"/>
                      </a:solidFill>
                      <a:prstDash val="solid"/>
                      <a:round/>
                      <a:headEnd type="none" w="med" len="med"/>
                      <a:tailEnd type="none" w="med" len="med"/>
                    </a:lnR>
                  </a:tcPr>
                </a:tc>
              </a:tr>
              <a:tr h="385277">
                <a:tc>
                  <a:txBody>
                    <a:bodyPr/>
                    <a:lstStyle/>
                    <a:p>
                      <a:pPr marL="0" marR="0" lvl="0" indent="0" algn="ctr" defTabSz="913765" rtl="0" eaLnBrk="1" fontAlgn="auto" latinLnBrk="0" hangingPunct="1">
                        <a:lnSpc>
                          <a:spcPct val="100000"/>
                        </a:lnSpc>
                        <a:spcBef>
                          <a:spcPts val="0"/>
                        </a:spcBef>
                        <a:spcAft>
                          <a:spcPts val="0"/>
                        </a:spcAft>
                        <a:buClrTx/>
                        <a:buSzTx/>
                        <a:buFontTx/>
                        <a:buNone/>
                        <a:defRPr/>
                      </a:pPr>
                      <a:r>
                        <a:rPr lang="en-US" altLang="zh-CN" dirty="0" smtClean="0"/>
                        <a:t>KDC</a:t>
                      </a:r>
                      <a:endParaRPr lang="en-US" altLang="zh-CN" dirty="0" smtClean="0"/>
                    </a:p>
                  </a:txBody>
                  <a:tcPr>
                    <a:lnL w="28575" cap="flat" cmpd="sng" algn="ctr">
                      <a:solidFill>
                        <a:schemeClr val="tx1"/>
                      </a:solidFill>
                      <a:prstDash val="solid"/>
                      <a:round/>
                      <a:headEnd type="none" w="med" len="med"/>
                      <a:tailEnd type="none" w="med" len="med"/>
                    </a:lnL>
                  </a:tcPr>
                </a:tc>
                <a:tc>
                  <a:txBody>
                    <a:bodyPr/>
                    <a:lstStyle/>
                    <a:p>
                      <a:pPr algn="ctr"/>
                      <a:r>
                        <a:rPr lang="zh-CN" altLang="en-US" dirty="0" smtClean="0"/>
                        <a:t>密钥分发中心</a:t>
                      </a:r>
                      <a:endParaRPr lang="zh-CN" altLang="en-US" dirty="0"/>
                    </a:p>
                  </a:txBody>
                  <a:tcPr/>
                </a:tc>
                <a:tc>
                  <a:txBody>
                    <a:bodyPr/>
                    <a:lstStyle/>
                    <a:p>
                      <a:pPr algn="ctr"/>
                      <a:r>
                        <a:rPr lang="zh-CN" altLang="en-US" dirty="0" smtClean="0"/>
                        <a:t>票务管理处</a:t>
                      </a:r>
                      <a:endParaRPr lang="zh-CN" altLang="en-US" dirty="0"/>
                    </a:p>
                  </a:txBody>
                  <a:tcPr>
                    <a:lnR w="28575" cap="flat" cmpd="sng" algn="ctr">
                      <a:solidFill>
                        <a:schemeClr val="tx1"/>
                      </a:solidFill>
                      <a:prstDash val="solid"/>
                      <a:round/>
                      <a:headEnd type="none" w="med" len="med"/>
                      <a:tailEnd type="none" w="med" len="med"/>
                    </a:lnR>
                  </a:tcPr>
                </a:tc>
              </a:tr>
              <a:tr h="385277">
                <a:tc>
                  <a:txBody>
                    <a:bodyPr/>
                    <a:lstStyle/>
                    <a:p>
                      <a:pPr algn="ctr"/>
                      <a:r>
                        <a:rPr lang="en-US" altLang="zh-CN" dirty="0" smtClean="0"/>
                        <a:t>AS</a:t>
                      </a:r>
                      <a:endParaRPr lang="zh-CN" altLang="en-US" dirty="0"/>
                    </a:p>
                  </a:txBody>
                  <a:tcPr>
                    <a:lnL w="28575" cap="flat" cmpd="sng" algn="ctr">
                      <a:solidFill>
                        <a:schemeClr val="tx1"/>
                      </a:solidFill>
                      <a:prstDash val="solid"/>
                      <a:round/>
                      <a:headEnd type="none" w="med" len="med"/>
                      <a:tailEnd type="none" w="med" len="med"/>
                    </a:lnL>
                  </a:tcPr>
                </a:tc>
                <a:tc>
                  <a:txBody>
                    <a:bodyPr/>
                    <a:lstStyle/>
                    <a:p>
                      <a:pPr algn="ctr"/>
                      <a:r>
                        <a:rPr lang="zh-CN" altLang="en-US" dirty="0" smtClean="0"/>
                        <a:t>认证服务器</a:t>
                      </a:r>
                      <a:endParaRPr lang="zh-CN" altLang="en-US" dirty="0"/>
                    </a:p>
                  </a:txBody>
                  <a:tcPr/>
                </a:tc>
                <a:tc>
                  <a:txBody>
                    <a:bodyPr/>
                    <a:lstStyle/>
                    <a:p>
                      <a:pPr algn="ctr"/>
                      <a:r>
                        <a:rPr lang="zh-CN" altLang="en-US" dirty="0" smtClean="0"/>
                        <a:t>门卫</a:t>
                      </a:r>
                      <a:endParaRPr lang="zh-CN" altLang="en-US" dirty="0"/>
                    </a:p>
                  </a:txBody>
                  <a:tcPr>
                    <a:lnR w="28575" cap="flat" cmpd="sng" algn="ctr">
                      <a:solidFill>
                        <a:schemeClr val="tx1"/>
                      </a:solidFill>
                      <a:prstDash val="solid"/>
                      <a:round/>
                      <a:headEnd type="none" w="med" len="med"/>
                      <a:tailEnd type="none" w="med" len="med"/>
                    </a:lnR>
                  </a:tcPr>
                </a:tc>
              </a:tr>
              <a:tr h="385277">
                <a:tc>
                  <a:txBody>
                    <a:bodyPr/>
                    <a:lstStyle/>
                    <a:p>
                      <a:pPr algn="ctr"/>
                      <a:r>
                        <a:rPr lang="en-US" altLang="zh-CN" dirty="0" smtClean="0"/>
                        <a:t>TGS</a:t>
                      </a:r>
                      <a:endParaRPr lang="zh-CN" altLang="en-US" dirty="0"/>
                    </a:p>
                  </a:txBody>
                  <a:tcPr>
                    <a:lnL w="28575" cap="flat" cmpd="sng" algn="ctr">
                      <a:solidFill>
                        <a:schemeClr val="tx1"/>
                      </a:solidFill>
                      <a:prstDash val="solid"/>
                      <a:round/>
                      <a:headEnd type="none" w="med" len="med"/>
                      <a:tailEnd type="none" w="med" len="med"/>
                    </a:lnL>
                  </a:tcPr>
                </a:tc>
                <a:tc>
                  <a:txBody>
                    <a:bodyPr/>
                    <a:lstStyle/>
                    <a:p>
                      <a:pPr algn="ctr"/>
                      <a:r>
                        <a:rPr lang="zh-CN" altLang="en-US" dirty="0" smtClean="0"/>
                        <a:t>票据授权服务器</a:t>
                      </a:r>
                      <a:endParaRPr lang="zh-CN" altLang="en-US" dirty="0"/>
                    </a:p>
                  </a:txBody>
                  <a:tcPr/>
                </a:tc>
                <a:tc>
                  <a:txBody>
                    <a:bodyPr/>
                    <a:lstStyle/>
                    <a:p>
                      <a:pPr algn="ctr"/>
                      <a:r>
                        <a:rPr lang="zh-CN" altLang="en-US" dirty="0" smtClean="0"/>
                        <a:t>票据授权中心</a:t>
                      </a:r>
                      <a:endParaRPr lang="zh-CN" altLang="en-US" dirty="0"/>
                    </a:p>
                  </a:txBody>
                  <a:tcPr>
                    <a:lnR w="28575" cap="flat" cmpd="sng" algn="ctr">
                      <a:solidFill>
                        <a:schemeClr val="tx1"/>
                      </a:solidFill>
                      <a:prstDash val="solid"/>
                      <a:round/>
                      <a:headEnd type="none" w="med" len="med"/>
                      <a:tailEnd type="none" w="med" len="med"/>
                    </a:lnR>
                  </a:tcPr>
                </a:tc>
              </a:tr>
              <a:tr h="385277">
                <a:tc>
                  <a:txBody>
                    <a:bodyPr/>
                    <a:lstStyle/>
                    <a:p>
                      <a:pPr algn="ctr"/>
                      <a:r>
                        <a:rPr lang="en-US" altLang="zh-CN" dirty="0" smtClean="0"/>
                        <a:t>TGT</a:t>
                      </a:r>
                      <a:endParaRPr lang="zh-CN" altLang="en-US" dirty="0"/>
                    </a:p>
                  </a:txBody>
                  <a:tcPr>
                    <a:lnL w="28575" cap="flat" cmpd="sng" algn="ctr">
                      <a:solidFill>
                        <a:schemeClr val="tx1"/>
                      </a:solidFill>
                      <a:prstDash val="solid"/>
                      <a:round/>
                      <a:headEnd type="none" w="med" len="med"/>
                      <a:tailEnd type="none" w="med" len="med"/>
                    </a:lnL>
                  </a:tcPr>
                </a:tc>
                <a:tc>
                  <a:txBody>
                    <a:bodyPr/>
                    <a:lstStyle/>
                    <a:p>
                      <a:pPr algn="ctr"/>
                      <a:r>
                        <a:rPr lang="zh-CN" altLang="en-US" dirty="0" smtClean="0"/>
                        <a:t>票据许可票据</a:t>
                      </a:r>
                      <a:endParaRPr lang="zh-CN" altLang="en-US" dirty="0"/>
                    </a:p>
                  </a:txBody>
                  <a:tcPr/>
                </a:tc>
                <a:tc>
                  <a:txBody>
                    <a:bodyPr/>
                    <a:lstStyle/>
                    <a:p>
                      <a:pPr algn="ctr"/>
                      <a:r>
                        <a:rPr lang="zh-CN" altLang="en-US" dirty="0" smtClean="0"/>
                        <a:t>游乐园门卡</a:t>
                      </a:r>
                      <a:endParaRPr lang="zh-CN" altLang="en-US" dirty="0"/>
                    </a:p>
                  </a:txBody>
                  <a:tcPr>
                    <a:lnR w="28575" cap="flat" cmpd="sng" algn="ctr">
                      <a:solidFill>
                        <a:schemeClr val="tx1"/>
                      </a:solidFill>
                      <a:prstDash val="solid"/>
                      <a:round/>
                      <a:headEnd type="none" w="med" len="med"/>
                      <a:tailEnd type="none" w="med" len="med"/>
                    </a:lnR>
                  </a:tcPr>
                </a:tc>
              </a:tr>
              <a:tr h="385277">
                <a:tc>
                  <a:txBody>
                    <a:bodyPr/>
                    <a:lstStyle/>
                    <a:p>
                      <a:pPr algn="ctr"/>
                      <a:r>
                        <a:rPr lang="en-US" altLang="zh-CN" dirty="0" smtClean="0"/>
                        <a:t>ST</a:t>
                      </a:r>
                      <a:endParaRPr lang="zh-CN" altLang="en-US" dirty="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r>
                        <a:rPr lang="zh-CN" altLang="en-US" dirty="0" smtClean="0"/>
                        <a:t>服务许可票据</a:t>
                      </a:r>
                      <a:endParaRPr lang="zh-CN" altLang="en-US" dirty="0"/>
                    </a:p>
                  </a:txBody>
                  <a:tcPr>
                    <a:lnB w="28575" cap="flat" cmpd="sng" algn="ctr">
                      <a:solidFill>
                        <a:schemeClr val="tx1"/>
                      </a:solidFill>
                      <a:prstDash val="solid"/>
                      <a:round/>
                      <a:headEnd type="none" w="med" len="med"/>
                      <a:tailEnd type="none" w="med" len="med"/>
                    </a:lnB>
                  </a:tcPr>
                </a:tc>
                <a:tc>
                  <a:txBody>
                    <a:bodyPr/>
                    <a:lstStyle/>
                    <a:p>
                      <a:pPr algn="ctr"/>
                      <a:r>
                        <a:rPr lang="zh-CN" altLang="en-US" dirty="0" smtClean="0"/>
                        <a:t>摩天轮授权卡</a:t>
                      </a:r>
                      <a:endParaRPr lang="zh-CN" altLang="en-US" dirty="0"/>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KrbServer</a:t>
            </a:r>
            <a:r>
              <a:rPr lang="zh-CN" altLang="en-US" dirty="0" smtClean="0"/>
              <a:t>认证流程总结</a:t>
            </a:r>
            <a:endParaRPr lang="zh-CN" altLang="en-US" dirty="0"/>
          </a:p>
        </p:txBody>
      </p:sp>
      <p:sp>
        <p:nvSpPr>
          <p:cNvPr id="3" name="矩形 2"/>
          <p:cNvSpPr/>
          <p:nvPr/>
        </p:nvSpPr>
        <p:spPr>
          <a:xfrm>
            <a:off x="2928345" y="1934599"/>
            <a:ext cx="2161309" cy="1095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928344" y="4242011"/>
            <a:ext cx="2161309" cy="1095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976393" y="1949713"/>
            <a:ext cx="2161309" cy="1095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76393" y="4233194"/>
            <a:ext cx="2161309" cy="1095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191306" y="2159317"/>
            <a:ext cx="1635384" cy="646331"/>
          </a:xfrm>
          <a:prstGeom prst="rect">
            <a:avLst/>
          </a:prstGeom>
          <a:noFill/>
        </p:spPr>
        <p:txBody>
          <a:bodyPr wrap="none" rtlCol="0">
            <a:spAutoFit/>
          </a:bodyPr>
          <a:lstStyle/>
          <a:p>
            <a:pPr algn="ctr"/>
            <a:r>
              <a:rPr lang="en-US" altLang="zh-CN" dirty="0" err="1" smtClean="0">
                <a:ln w="0"/>
                <a:solidFill>
                  <a:schemeClr val="bg1"/>
                </a:solidFill>
                <a:effectLst>
                  <a:outerShdw blurRad="38100" dist="25400" dir="5400000" algn="ctr" rotWithShape="0">
                    <a:srgbClr val="6E747A">
                      <a:alpha val="43000"/>
                    </a:srgbClr>
                  </a:outerShdw>
                </a:effectLst>
              </a:rPr>
              <a:t>KrbServer</a:t>
            </a:r>
            <a:endParaRPr lang="en-US" altLang="zh-CN" dirty="0" smtClean="0">
              <a:ln w="0"/>
              <a:solidFill>
                <a:schemeClr val="bg1"/>
              </a:solidFill>
              <a:effectLst>
                <a:outerShdw blurRad="38100" dist="25400" dir="5400000" algn="ctr" rotWithShape="0">
                  <a:srgbClr val="6E747A">
                    <a:alpha val="43000"/>
                  </a:srgbClr>
                </a:outerShdw>
              </a:effectLst>
            </a:endParaRPr>
          </a:p>
          <a:p>
            <a:pPr algn="ctr"/>
            <a:r>
              <a:rPr lang="zh-CN" altLang="en-US" dirty="0" smtClean="0">
                <a:ln w="0"/>
                <a:solidFill>
                  <a:schemeClr val="bg1"/>
                </a:solidFill>
                <a:effectLst>
                  <a:outerShdw blurRad="38100" dist="25400" dir="5400000" algn="ctr" rotWithShape="0">
                    <a:srgbClr val="6E747A">
                      <a:alpha val="43000"/>
                    </a:srgbClr>
                  </a:outerShdw>
                </a:effectLst>
              </a:rPr>
              <a:t>认证服务器</a:t>
            </a:r>
            <a:r>
              <a:rPr lang="en-US" altLang="zh-CN" dirty="0" smtClean="0">
                <a:ln w="0"/>
                <a:solidFill>
                  <a:schemeClr val="bg1"/>
                </a:solidFill>
                <a:effectLst>
                  <a:outerShdw blurRad="38100" dist="25400" dir="5400000" algn="ctr" rotWithShape="0">
                    <a:srgbClr val="6E747A">
                      <a:alpha val="43000"/>
                    </a:srgbClr>
                  </a:outerShdw>
                </a:effectLst>
              </a:rPr>
              <a:t>AS</a:t>
            </a:r>
            <a:endParaRPr lang="zh-CN" altLang="en-US" dirty="0">
              <a:ln w="0"/>
              <a:solidFill>
                <a:schemeClr val="bg1"/>
              </a:solidFill>
              <a:effectLst>
                <a:outerShdw blurRad="38100" dist="25400" dir="5400000" algn="ctr" rotWithShape="0">
                  <a:srgbClr val="6E747A">
                    <a:alpha val="43000"/>
                  </a:srgbClr>
                </a:outerShdw>
              </a:effectLst>
            </a:endParaRPr>
          </a:p>
        </p:txBody>
      </p:sp>
      <p:sp>
        <p:nvSpPr>
          <p:cNvPr id="8" name="文本框 7"/>
          <p:cNvSpPr txBox="1"/>
          <p:nvPr/>
        </p:nvSpPr>
        <p:spPr>
          <a:xfrm>
            <a:off x="6947609" y="2174431"/>
            <a:ext cx="2218877" cy="646331"/>
          </a:xfrm>
          <a:prstGeom prst="rect">
            <a:avLst/>
          </a:prstGeom>
          <a:noFill/>
        </p:spPr>
        <p:txBody>
          <a:bodyPr wrap="none" rtlCol="0">
            <a:spAutoFit/>
          </a:bodyPr>
          <a:lstStyle/>
          <a:p>
            <a:pPr algn="ctr"/>
            <a:r>
              <a:rPr lang="en-US" altLang="zh-CN" dirty="0" err="1">
                <a:ln w="0"/>
                <a:solidFill>
                  <a:schemeClr val="bg1"/>
                </a:solidFill>
                <a:effectLst>
                  <a:outerShdw blurRad="38100" dist="25400" dir="5400000" algn="ctr" rotWithShape="0">
                    <a:srgbClr val="6E747A">
                      <a:alpha val="43000"/>
                    </a:srgbClr>
                  </a:outerShdw>
                </a:effectLst>
              </a:rPr>
              <a:t>KrbServer</a:t>
            </a:r>
            <a:endParaRPr lang="en-US" altLang="zh-CN" dirty="0">
              <a:ln w="0"/>
              <a:solidFill>
                <a:schemeClr val="bg1"/>
              </a:solidFill>
              <a:effectLst>
                <a:outerShdw blurRad="38100" dist="25400" dir="5400000" algn="ctr" rotWithShape="0">
                  <a:srgbClr val="6E747A">
                    <a:alpha val="43000"/>
                  </a:srgbClr>
                </a:outerShdw>
              </a:effectLst>
            </a:endParaRPr>
          </a:p>
          <a:p>
            <a:pPr algn="ctr"/>
            <a:r>
              <a:rPr lang="zh-CN" altLang="en-US" dirty="0">
                <a:ln w="0"/>
                <a:solidFill>
                  <a:schemeClr val="bg1"/>
                </a:solidFill>
                <a:effectLst>
                  <a:outerShdw blurRad="38100" dist="25400" dir="5400000" algn="ctr" rotWithShape="0">
                    <a:srgbClr val="6E747A">
                      <a:alpha val="43000"/>
                    </a:srgbClr>
                  </a:outerShdw>
                </a:effectLst>
              </a:rPr>
              <a:t>票据授权服务器</a:t>
            </a:r>
            <a:r>
              <a:rPr lang="en-US" altLang="zh-CN" dirty="0">
                <a:ln w="0"/>
                <a:solidFill>
                  <a:schemeClr val="bg1"/>
                </a:solidFill>
                <a:effectLst>
                  <a:outerShdw blurRad="38100" dist="25400" dir="5400000" algn="ctr" rotWithShape="0">
                    <a:srgbClr val="6E747A">
                      <a:alpha val="43000"/>
                    </a:srgbClr>
                  </a:outerShdw>
                </a:effectLst>
              </a:rPr>
              <a:t>TGS</a:t>
            </a:r>
            <a:endParaRPr lang="zh-CN" altLang="en-US" dirty="0">
              <a:ln w="0"/>
              <a:solidFill>
                <a:schemeClr val="bg1"/>
              </a:solidFill>
              <a:effectLst>
                <a:outerShdw blurRad="38100" dist="25400" dir="5400000" algn="ctr" rotWithShape="0">
                  <a:srgbClr val="6E747A">
                    <a:alpha val="43000"/>
                  </a:srgbClr>
                </a:outerShdw>
              </a:effectLst>
            </a:endParaRPr>
          </a:p>
        </p:txBody>
      </p:sp>
      <p:sp>
        <p:nvSpPr>
          <p:cNvPr id="9" name="文本框 8"/>
          <p:cNvSpPr txBox="1"/>
          <p:nvPr/>
        </p:nvSpPr>
        <p:spPr>
          <a:xfrm>
            <a:off x="3483784" y="4466729"/>
            <a:ext cx="1107996" cy="646331"/>
          </a:xfrm>
          <a:prstGeom prst="rect">
            <a:avLst/>
          </a:prstGeom>
          <a:noFill/>
        </p:spPr>
        <p:txBody>
          <a:bodyPr wrap="none" rtlCol="0">
            <a:spAutoFit/>
          </a:bodyPr>
          <a:lstStyle/>
          <a:p>
            <a:pPr algn="ctr"/>
            <a:r>
              <a:rPr lang="en-US" altLang="zh-CN" dirty="0">
                <a:ln w="0"/>
                <a:solidFill>
                  <a:schemeClr val="bg1"/>
                </a:solidFill>
                <a:effectLst>
                  <a:outerShdw blurRad="38100" dist="25400" dir="5400000" algn="ctr" rotWithShape="0">
                    <a:srgbClr val="6E747A">
                      <a:alpha val="43000"/>
                    </a:srgbClr>
                  </a:outerShdw>
                </a:effectLst>
              </a:rPr>
              <a:t>Kerberos</a:t>
            </a:r>
            <a:endParaRPr lang="en-US" altLang="zh-CN" dirty="0">
              <a:ln w="0"/>
              <a:solidFill>
                <a:schemeClr val="bg1"/>
              </a:solidFill>
              <a:effectLst>
                <a:outerShdw blurRad="38100" dist="25400" dir="5400000" algn="ctr" rotWithShape="0">
                  <a:srgbClr val="6E747A">
                    <a:alpha val="43000"/>
                  </a:srgbClr>
                </a:outerShdw>
              </a:effectLst>
            </a:endParaRPr>
          </a:p>
          <a:p>
            <a:pPr algn="ctr"/>
            <a:r>
              <a:rPr lang="zh-CN" altLang="en-US" dirty="0">
                <a:ln w="0"/>
                <a:solidFill>
                  <a:schemeClr val="bg1"/>
                </a:solidFill>
                <a:effectLst>
                  <a:outerShdw blurRad="38100" dist="25400" dir="5400000" algn="ctr" rotWithShape="0">
                    <a:srgbClr val="6E747A">
                      <a:alpha val="43000"/>
                    </a:srgbClr>
                  </a:outerShdw>
                </a:effectLst>
              </a:rPr>
              <a:t>用户</a:t>
            </a:r>
            <a:endParaRPr lang="zh-CN" altLang="en-US" dirty="0">
              <a:ln w="0"/>
              <a:solidFill>
                <a:schemeClr val="bg1"/>
              </a:solidFill>
              <a:effectLst>
                <a:outerShdw blurRad="38100" dist="25400" dir="5400000" algn="ctr" rotWithShape="0">
                  <a:srgbClr val="6E747A">
                    <a:alpha val="43000"/>
                  </a:srgbClr>
                </a:outerShdw>
              </a:effectLst>
            </a:endParaRPr>
          </a:p>
        </p:txBody>
      </p:sp>
      <p:sp>
        <p:nvSpPr>
          <p:cNvPr id="10" name="文本框 9"/>
          <p:cNvSpPr txBox="1"/>
          <p:nvPr/>
        </p:nvSpPr>
        <p:spPr>
          <a:xfrm>
            <a:off x="7387634" y="4457912"/>
            <a:ext cx="1338829" cy="646331"/>
          </a:xfrm>
          <a:prstGeom prst="rect">
            <a:avLst/>
          </a:prstGeom>
          <a:noFill/>
        </p:spPr>
        <p:txBody>
          <a:bodyPr wrap="none" rtlCol="0">
            <a:spAutoFit/>
          </a:bodyPr>
          <a:lstStyle/>
          <a:p>
            <a:pPr algn="ctr"/>
            <a:r>
              <a:rPr lang="en-US" altLang="zh-CN" dirty="0">
                <a:ln w="0"/>
                <a:solidFill>
                  <a:schemeClr val="bg1"/>
                </a:solidFill>
                <a:effectLst>
                  <a:outerShdw blurRad="38100" dist="25400" dir="5400000" algn="ctr" rotWithShape="0">
                    <a:srgbClr val="6E747A">
                      <a:alpha val="43000"/>
                    </a:srgbClr>
                  </a:outerShdw>
                </a:effectLst>
              </a:rPr>
              <a:t>Kerberos</a:t>
            </a:r>
            <a:endParaRPr lang="en-US" altLang="zh-CN" dirty="0">
              <a:ln w="0"/>
              <a:solidFill>
                <a:schemeClr val="bg1"/>
              </a:solidFill>
              <a:effectLst>
                <a:outerShdw blurRad="38100" dist="25400" dir="5400000" algn="ctr" rotWithShape="0">
                  <a:srgbClr val="6E747A">
                    <a:alpha val="43000"/>
                  </a:srgbClr>
                </a:outerShdw>
              </a:effectLst>
            </a:endParaRPr>
          </a:p>
          <a:p>
            <a:pPr algn="ctr"/>
            <a:r>
              <a:rPr lang="zh-CN" altLang="en-US" dirty="0">
                <a:ln w="0"/>
                <a:solidFill>
                  <a:schemeClr val="bg1"/>
                </a:solidFill>
                <a:effectLst>
                  <a:outerShdw blurRad="38100" dist="25400" dir="5400000" algn="ctr" rotWithShape="0">
                    <a:srgbClr val="6E747A">
                      <a:alpha val="43000"/>
                    </a:srgbClr>
                  </a:outerShdw>
                </a:effectLst>
              </a:rPr>
              <a:t>应用服务器</a:t>
            </a:r>
            <a:endParaRPr lang="zh-CN" altLang="en-US" dirty="0">
              <a:ln w="0"/>
              <a:solidFill>
                <a:schemeClr val="bg1"/>
              </a:solidFill>
              <a:effectLst>
                <a:outerShdw blurRad="38100" dist="25400" dir="5400000" algn="ctr" rotWithShape="0">
                  <a:srgbClr val="6E747A">
                    <a:alpha val="43000"/>
                  </a:srgbClr>
                </a:outerShdw>
              </a:effectLst>
            </a:endParaRPr>
          </a:p>
        </p:txBody>
      </p:sp>
      <p:sp>
        <p:nvSpPr>
          <p:cNvPr id="11" name="右箭头 10"/>
          <p:cNvSpPr/>
          <p:nvPr/>
        </p:nvSpPr>
        <p:spPr>
          <a:xfrm rot="16200000">
            <a:off x="3352844" y="3505740"/>
            <a:ext cx="963464" cy="260897"/>
          </a:xfrm>
          <a:prstGeom prst="rightArrow">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rot="5400000">
            <a:off x="3726826" y="3530565"/>
            <a:ext cx="989652" cy="260897"/>
          </a:xfrm>
          <a:prstGeom prst="rightArrow">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rot="10800000">
            <a:off x="5499702" y="4924752"/>
            <a:ext cx="972580" cy="260897"/>
          </a:xfrm>
          <a:prstGeom prst="rightArrow">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a:off x="5538197" y="4473762"/>
            <a:ext cx="989652" cy="260897"/>
          </a:xfrm>
          <a:prstGeom prst="rightArrow">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rot="9391570">
            <a:off x="5706149" y="3306794"/>
            <a:ext cx="1026960" cy="260897"/>
          </a:xfrm>
          <a:prstGeom prst="rightArrow">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右箭头 19"/>
          <p:cNvSpPr/>
          <p:nvPr/>
        </p:nvSpPr>
        <p:spPr>
          <a:xfrm rot="20191570">
            <a:off x="5598781" y="2899918"/>
            <a:ext cx="989652" cy="260897"/>
          </a:xfrm>
          <a:prstGeom prst="rightArrow">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370200" y="3453893"/>
            <a:ext cx="415498" cy="369332"/>
          </a:xfrm>
          <a:prstGeom prst="rect">
            <a:avLst/>
          </a:prstGeom>
        </p:spPr>
        <p:txBody>
          <a:bodyPr wrap="none">
            <a:spAutoFit/>
          </a:bodyPr>
          <a:lstStyle/>
          <a:p>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①</a:t>
            </a:r>
            <a:endParaRPr lang="zh-CN" altLang="en-US" b="1" dirty="0"/>
          </a:p>
        </p:txBody>
      </p:sp>
      <p:sp>
        <p:nvSpPr>
          <p:cNvPr id="22" name="矩形 21"/>
          <p:cNvSpPr/>
          <p:nvPr/>
        </p:nvSpPr>
        <p:spPr>
          <a:xfrm>
            <a:off x="4270530" y="3455485"/>
            <a:ext cx="415498" cy="369332"/>
          </a:xfrm>
          <a:prstGeom prst="rect">
            <a:avLst/>
          </a:prstGeom>
        </p:spPr>
        <p:txBody>
          <a:bodyPr wrap="none">
            <a:spAutoFit/>
          </a:bodyPr>
          <a:lstStyle/>
          <a:p>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②</a:t>
            </a:r>
            <a:endParaRPr lang="zh-CN" altLang="en-US" b="1" dirty="0"/>
          </a:p>
        </p:txBody>
      </p:sp>
      <p:sp>
        <p:nvSpPr>
          <p:cNvPr id="23" name="矩形 22"/>
          <p:cNvSpPr/>
          <p:nvPr/>
        </p:nvSpPr>
        <p:spPr>
          <a:xfrm>
            <a:off x="5698531" y="2562804"/>
            <a:ext cx="417102" cy="369332"/>
          </a:xfrm>
          <a:prstGeom prst="rect">
            <a:avLst/>
          </a:prstGeom>
        </p:spPr>
        <p:txBody>
          <a:bodyPr wrap="none">
            <a:spAutoFit/>
          </a:bodyPr>
          <a:lstStyle/>
          <a:p>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③</a:t>
            </a:r>
            <a:endParaRPr lang="zh-CN" altLang="en-US" b="1" dirty="0"/>
          </a:p>
        </p:txBody>
      </p:sp>
      <p:sp>
        <p:nvSpPr>
          <p:cNvPr id="24" name="矩形 23"/>
          <p:cNvSpPr/>
          <p:nvPr/>
        </p:nvSpPr>
        <p:spPr>
          <a:xfrm>
            <a:off x="6143014" y="3527795"/>
            <a:ext cx="417102" cy="369332"/>
          </a:xfrm>
          <a:prstGeom prst="rect">
            <a:avLst/>
          </a:prstGeom>
        </p:spPr>
        <p:txBody>
          <a:bodyPr wrap="none">
            <a:spAutoFit/>
          </a:bodyPr>
          <a:lstStyle/>
          <a:p>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④</a:t>
            </a:r>
            <a:endParaRPr lang="zh-CN" altLang="en-US" b="1" dirty="0"/>
          </a:p>
        </p:txBody>
      </p:sp>
      <p:sp>
        <p:nvSpPr>
          <p:cNvPr id="25" name="矩形 24"/>
          <p:cNvSpPr/>
          <p:nvPr/>
        </p:nvSpPr>
        <p:spPr>
          <a:xfrm>
            <a:off x="5825274" y="4161183"/>
            <a:ext cx="417102" cy="369332"/>
          </a:xfrm>
          <a:prstGeom prst="rect">
            <a:avLst/>
          </a:prstGeom>
        </p:spPr>
        <p:txBody>
          <a:bodyPr wrap="none">
            <a:spAutoFit/>
          </a:bodyPr>
          <a:lstStyle/>
          <a:p>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⑤</a:t>
            </a:r>
            <a:endParaRPr lang="zh-CN" altLang="en-US" b="1" dirty="0"/>
          </a:p>
        </p:txBody>
      </p:sp>
      <p:sp>
        <p:nvSpPr>
          <p:cNvPr id="26" name="矩形 25"/>
          <p:cNvSpPr/>
          <p:nvPr/>
        </p:nvSpPr>
        <p:spPr>
          <a:xfrm>
            <a:off x="5825274" y="5144296"/>
            <a:ext cx="417102" cy="369332"/>
          </a:xfrm>
          <a:prstGeom prst="rect">
            <a:avLst/>
          </a:prstGeom>
        </p:spPr>
        <p:txBody>
          <a:bodyPr wrap="none">
            <a:spAutoFit/>
          </a:bodyPr>
          <a:lstStyle/>
          <a:p>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⑥</a:t>
            </a:r>
            <a:endParaRPr lang="zh-CN" alt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zh-CN" altLang="en-US" sz="2200" dirty="0">
                <a:solidFill>
                  <a:schemeClr val="bg1">
                    <a:lumMod val="50000"/>
                  </a:schemeClr>
                </a:solidFill>
                <a:latin typeface="+mn-ea"/>
              </a:rPr>
              <a:t>统一身份认证管理</a:t>
            </a:r>
            <a:endParaRPr lang="en-US" altLang="zh-CN" sz="2200" dirty="0">
              <a:solidFill>
                <a:schemeClr val="bg1">
                  <a:lumMod val="50000"/>
                </a:schemeClr>
              </a:solidFill>
              <a:latin typeface="+mn-ea"/>
            </a:endParaRPr>
          </a:p>
          <a:p>
            <a:r>
              <a:rPr lang="zh-CN" altLang="en-US" sz="2200" dirty="0">
                <a:solidFill>
                  <a:schemeClr val="bg1">
                    <a:lumMod val="50000"/>
                  </a:schemeClr>
                </a:solidFill>
                <a:latin typeface="+mn-ea"/>
              </a:rPr>
              <a:t>目录服务及</a:t>
            </a:r>
            <a:r>
              <a:rPr lang="en-US" altLang="zh-CN" sz="2200" dirty="0" err="1">
                <a:solidFill>
                  <a:schemeClr val="bg1">
                    <a:lumMod val="50000"/>
                  </a:schemeClr>
                </a:solidFill>
              </a:rPr>
              <a:t>Ldap</a:t>
            </a:r>
            <a:r>
              <a:rPr lang="zh-CN" altLang="en-US" sz="2200" dirty="0">
                <a:solidFill>
                  <a:schemeClr val="bg1">
                    <a:lumMod val="50000"/>
                  </a:schemeClr>
                </a:solidFill>
                <a:latin typeface="+mn-ea"/>
              </a:rPr>
              <a:t>基本原理介绍</a:t>
            </a:r>
            <a:endParaRPr lang="en-US" altLang="zh-CN" sz="2200" dirty="0">
              <a:solidFill>
                <a:schemeClr val="bg1">
                  <a:lumMod val="50000"/>
                </a:schemeClr>
              </a:solidFill>
              <a:latin typeface="+mn-ea"/>
            </a:endParaRPr>
          </a:p>
          <a:p>
            <a:r>
              <a:rPr lang="zh-CN" altLang="en-US" sz="2200" dirty="0">
                <a:solidFill>
                  <a:schemeClr val="bg1">
                    <a:lumMod val="50000"/>
                  </a:schemeClr>
                </a:solidFill>
                <a:latin typeface="+mn-ea"/>
              </a:rPr>
              <a:t>单点登陆及</a:t>
            </a:r>
            <a:r>
              <a:rPr lang="en-US" altLang="zh-CN" sz="2200" dirty="0">
                <a:solidFill>
                  <a:schemeClr val="bg1">
                    <a:lumMod val="50000"/>
                  </a:schemeClr>
                </a:solidFill>
              </a:rPr>
              <a:t>Kerberos</a:t>
            </a:r>
            <a:r>
              <a:rPr lang="zh-CN" altLang="en-US" sz="2200" dirty="0">
                <a:solidFill>
                  <a:schemeClr val="bg1">
                    <a:lumMod val="50000"/>
                  </a:schemeClr>
                </a:solidFill>
                <a:latin typeface="+mn-ea"/>
              </a:rPr>
              <a:t>基本原理介绍</a:t>
            </a:r>
            <a:endParaRPr lang="en-US" altLang="zh-CN" sz="2200" dirty="0">
              <a:solidFill>
                <a:schemeClr val="bg1">
                  <a:lumMod val="50000"/>
                </a:schemeClr>
              </a:solidFill>
              <a:latin typeface="+mn-ea"/>
            </a:endParaRPr>
          </a:p>
          <a:p>
            <a:r>
              <a:rPr lang="zh-CN" altLang="en-US" b="1" dirty="0"/>
              <a:t>华为大数据安全认证场景架构</a:t>
            </a:r>
            <a:endParaRPr lang="en-US" altLang="zh-CN" b="1" dirty="0"/>
          </a:p>
          <a:p>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华</a:t>
            </a:r>
            <a:r>
              <a:rPr lang="zh-CN" altLang="en-US" dirty="0" smtClean="0"/>
              <a:t>为安全认证场景架构</a:t>
            </a:r>
            <a:endParaRPr lang="zh-CN" altLang="en-US" dirty="0"/>
          </a:p>
        </p:txBody>
      </p:sp>
      <p:sp>
        <p:nvSpPr>
          <p:cNvPr id="6" name="文本占位符 5"/>
          <p:cNvSpPr>
            <a:spLocks noGrp="1"/>
          </p:cNvSpPr>
          <p:nvPr>
            <p:ph type="body" sz="quarter" idx="10"/>
          </p:nvPr>
        </p:nvSpPr>
        <p:spPr>
          <a:xfrm>
            <a:off x="444603" y="1247556"/>
            <a:ext cx="4460772" cy="4680000"/>
          </a:xfrm>
        </p:spPr>
        <p:txBody>
          <a:bodyPr/>
          <a:lstStyle/>
          <a:p>
            <a:r>
              <a:rPr lang="en-US" altLang="zh-CN" sz="1400" dirty="0">
                <a:latin typeface="+mn-lt"/>
                <a:ea typeface="+mn-ea"/>
              </a:rPr>
              <a:t>Step 1</a:t>
            </a:r>
            <a:r>
              <a:rPr lang="zh-CN" altLang="en-US" sz="1400" dirty="0">
                <a:latin typeface="+mn-lt"/>
                <a:ea typeface="+mn-ea"/>
              </a:rPr>
              <a:t>、</a:t>
            </a:r>
            <a:r>
              <a:rPr lang="en-US" altLang="zh-CN" sz="1400" dirty="0">
                <a:latin typeface="+mn-lt"/>
                <a:ea typeface="+mn-ea"/>
              </a:rPr>
              <a:t>2</a:t>
            </a:r>
            <a:r>
              <a:rPr lang="zh-CN" altLang="en-US" sz="1400" dirty="0">
                <a:latin typeface="+mn-lt"/>
                <a:ea typeface="+mn-ea"/>
              </a:rPr>
              <a:t>、</a:t>
            </a:r>
            <a:r>
              <a:rPr lang="en-US" altLang="zh-CN" sz="1400" dirty="0">
                <a:latin typeface="+mn-lt"/>
                <a:ea typeface="+mn-ea"/>
              </a:rPr>
              <a:t>3</a:t>
            </a:r>
            <a:r>
              <a:rPr lang="zh-CN" altLang="en-US" sz="1400" dirty="0">
                <a:latin typeface="+mn-lt"/>
                <a:ea typeface="+mn-ea"/>
              </a:rPr>
              <a:t>、</a:t>
            </a:r>
            <a:r>
              <a:rPr lang="en-US" altLang="zh-CN" sz="1400" dirty="0">
                <a:latin typeface="+mn-lt"/>
                <a:ea typeface="+mn-ea"/>
              </a:rPr>
              <a:t>4: </a:t>
            </a:r>
            <a:endParaRPr lang="en-US" altLang="zh-CN" sz="1400" dirty="0">
              <a:latin typeface="+mn-lt"/>
              <a:ea typeface="+mn-ea"/>
            </a:endParaRPr>
          </a:p>
          <a:p>
            <a:pPr lvl="1"/>
            <a:r>
              <a:rPr lang="zh-CN" altLang="en-US" sz="1200" dirty="0">
                <a:latin typeface="+mn-lt"/>
                <a:ea typeface="+mn-ea"/>
              </a:rPr>
              <a:t>登录</a:t>
            </a:r>
            <a:r>
              <a:rPr lang="en-US" altLang="zh-CN" sz="1200" dirty="0">
                <a:latin typeface="+mn-lt"/>
                <a:ea typeface="+mn-ea"/>
              </a:rPr>
              <a:t>Manager </a:t>
            </a:r>
            <a:r>
              <a:rPr lang="en-US" altLang="zh-CN" sz="1200" dirty="0" err="1">
                <a:latin typeface="+mn-lt"/>
                <a:ea typeface="+mn-ea"/>
              </a:rPr>
              <a:t>WebUI</a:t>
            </a:r>
            <a:r>
              <a:rPr lang="zh-CN" altLang="en-US" sz="1200" dirty="0">
                <a:latin typeface="+mn-lt"/>
                <a:ea typeface="+mn-ea"/>
              </a:rPr>
              <a:t>的流程。</a:t>
            </a:r>
            <a:endParaRPr lang="zh-CN" altLang="en-US" sz="1200" dirty="0">
              <a:latin typeface="+mn-lt"/>
              <a:ea typeface="+mn-ea"/>
            </a:endParaRPr>
          </a:p>
          <a:p>
            <a:r>
              <a:rPr lang="en-US" altLang="zh-CN" sz="1400" dirty="0">
                <a:latin typeface="+mn-lt"/>
                <a:ea typeface="+mn-ea"/>
              </a:rPr>
              <a:t>Step 5</a:t>
            </a:r>
            <a:r>
              <a:rPr lang="zh-CN" altLang="en-US" sz="1400" dirty="0">
                <a:latin typeface="+mn-lt"/>
                <a:ea typeface="+mn-ea"/>
              </a:rPr>
              <a:t>、</a:t>
            </a:r>
            <a:r>
              <a:rPr lang="en-US" altLang="zh-CN" sz="1400" dirty="0">
                <a:latin typeface="+mn-lt"/>
                <a:ea typeface="+mn-ea"/>
              </a:rPr>
              <a:t>6</a:t>
            </a:r>
            <a:r>
              <a:rPr lang="zh-CN" altLang="en-US" sz="1400" dirty="0">
                <a:latin typeface="+mn-lt"/>
                <a:ea typeface="+mn-ea"/>
              </a:rPr>
              <a:t>、</a:t>
            </a:r>
            <a:r>
              <a:rPr lang="en-US" altLang="zh-CN" sz="1400" dirty="0">
                <a:latin typeface="+mn-lt"/>
                <a:ea typeface="+mn-ea"/>
              </a:rPr>
              <a:t>7</a:t>
            </a:r>
            <a:r>
              <a:rPr lang="zh-CN" altLang="en-US" sz="1400" dirty="0">
                <a:latin typeface="+mn-lt"/>
                <a:ea typeface="+mn-ea"/>
              </a:rPr>
              <a:t>、</a:t>
            </a:r>
            <a:r>
              <a:rPr lang="en-US" altLang="zh-CN" sz="1400" dirty="0">
                <a:latin typeface="+mn-lt"/>
                <a:ea typeface="+mn-ea"/>
              </a:rPr>
              <a:t>8: </a:t>
            </a:r>
            <a:endParaRPr lang="en-US" altLang="zh-CN" sz="1400" dirty="0">
              <a:latin typeface="+mn-lt"/>
              <a:ea typeface="+mn-ea"/>
            </a:endParaRPr>
          </a:p>
          <a:p>
            <a:pPr lvl="1"/>
            <a:r>
              <a:rPr lang="zh-CN" altLang="en-US" sz="1200" dirty="0">
                <a:latin typeface="+mn-lt"/>
                <a:ea typeface="+mn-ea"/>
              </a:rPr>
              <a:t>登录组件</a:t>
            </a:r>
            <a:r>
              <a:rPr lang="en-US" altLang="zh-CN" sz="1200" dirty="0">
                <a:latin typeface="+mn-lt"/>
                <a:ea typeface="+mn-ea"/>
              </a:rPr>
              <a:t>UI</a:t>
            </a:r>
            <a:r>
              <a:rPr lang="zh-CN" altLang="en-US" sz="1200" dirty="0">
                <a:latin typeface="+mn-lt"/>
                <a:ea typeface="+mn-ea"/>
              </a:rPr>
              <a:t>的流程。</a:t>
            </a:r>
            <a:endParaRPr lang="zh-CN" altLang="en-US" sz="1200" dirty="0">
              <a:latin typeface="+mn-lt"/>
              <a:ea typeface="+mn-ea"/>
            </a:endParaRPr>
          </a:p>
          <a:p>
            <a:r>
              <a:rPr lang="en-US" altLang="zh-CN" sz="1400" dirty="0" smtClean="0">
                <a:latin typeface="+mn-lt"/>
                <a:ea typeface="+mn-ea"/>
              </a:rPr>
              <a:t>Step9:</a:t>
            </a:r>
            <a:endParaRPr lang="en-US" altLang="zh-CN" sz="1400" dirty="0" smtClean="0">
              <a:latin typeface="+mn-lt"/>
              <a:ea typeface="+mn-ea"/>
            </a:endParaRPr>
          </a:p>
          <a:p>
            <a:pPr lvl="1"/>
            <a:r>
              <a:rPr lang="zh-CN" altLang="en-US" sz="1200" dirty="0" smtClean="0">
                <a:latin typeface="+mn-lt"/>
                <a:ea typeface="+mn-ea"/>
              </a:rPr>
              <a:t>组件</a:t>
            </a:r>
            <a:r>
              <a:rPr lang="zh-CN" altLang="en-US" sz="1200" dirty="0">
                <a:latin typeface="+mn-lt"/>
                <a:ea typeface="+mn-ea"/>
              </a:rPr>
              <a:t>间访问安全认证</a:t>
            </a:r>
            <a:r>
              <a:rPr lang="zh-CN" altLang="en-US" sz="1200" dirty="0" smtClean="0">
                <a:latin typeface="+mn-lt"/>
                <a:ea typeface="+mn-ea"/>
              </a:rPr>
              <a:t>。</a:t>
            </a:r>
            <a:endParaRPr lang="zh-CN" altLang="en-US" sz="1200" dirty="0">
              <a:latin typeface="+mn-lt"/>
              <a:ea typeface="+mn-ea"/>
            </a:endParaRPr>
          </a:p>
          <a:p>
            <a:r>
              <a:rPr lang="en-US" altLang="zh-CN" sz="1400" dirty="0">
                <a:latin typeface="+mn-lt"/>
                <a:ea typeface="+mn-ea"/>
              </a:rPr>
              <a:t>Kerberos1</a:t>
            </a:r>
            <a:r>
              <a:rPr lang="zh-CN" altLang="en-US" sz="1400" dirty="0">
                <a:latin typeface="+mn-lt"/>
                <a:ea typeface="+mn-ea"/>
              </a:rPr>
              <a:t>对</a:t>
            </a:r>
            <a:r>
              <a:rPr lang="en-US" altLang="zh-CN" sz="1400" dirty="0" err="1">
                <a:latin typeface="+mn-lt"/>
                <a:ea typeface="+mn-ea"/>
              </a:rPr>
              <a:t>Ldap</a:t>
            </a:r>
            <a:r>
              <a:rPr lang="zh-CN" altLang="en-US" sz="1400" dirty="0">
                <a:latin typeface="+mn-lt"/>
                <a:ea typeface="+mn-ea"/>
              </a:rPr>
              <a:t>中数据的操作方式</a:t>
            </a:r>
            <a:r>
              <a:rPr lang="zh-CN" altLang="en-US" sz="1400" dirty="0" smtClean="0">
                <a:latin typeface="+mn-lt"/>
                <a:ea typeface="+mn-ea"/>
              </a:rPr>
              <a:t>：</a:t>
            </a:r>
            <a:endParaRPr lang="en-US" altLang="zh-CN" sz="1400" dirty="0" smtClean="0">
              <a:latin typeface="+mn-lt"/>
              <a:ea typeface="+mn-ea"/>
            </a:endParaRPr>
          </a:p>
          <a:p>
            <a:pPr lvl="1"/>
            <a:r>
              <a:rPr lang="zh-CN" altLang="en-US" sz="1200" dirty="0" smtClean="0">
                <a:latin typeface="+mn-lt"/>
                <a:ea typeface="+mn-ea"/>
              </a:rPr>
              <a:t>访问</a:t>
            </a:r>
            <a:r>
              <a:rPr lang="en-US" altLang="zh-CN" sz="1200" dirty="0">
                <a:latin typeface="+mn-lt"/>
                <a:ea typeface="+mn-ea"/>
              </a:rPr>
              <a:t>Ldap1</a:t>
            </a:r>
            <a:r>
              <a:rPr lang="zh-CN" altLang="en-US" sz="1200" dirty="0">
                <a:latin typeface="+mn-lt"/>
                <a:ea typeface="+mn-ea"/>
              </a:rPr>
              <a:t>（主备两个实例）和</a:t>
            </a:r>
            <a:r>
              <a:rPr lang="en-US" altLang="zh-CN" sz="1200" dirty="0">
                <a:latin typeface="+mn-lt"/>
                <a:ea typeface="+mn-ea"/>
              </a:rPr>
              <a:t>Ldap2 </a:t>
            </a:r>
            <a:r>
              <a:rPr lang="zh-CN" altLang="en-US" sz="1200" dirty="0">
                <a:latin typeface="+mn-lt"/>
                <a:ea typeface="+mn-ea"/>
              </a:rPr>
              <a:t>（主备两个实例），是采用负荷分担访问，数据的写操作只能在</a:t>
            </a:r>
            <a:r>
              <a:rPr lang="en-US" altLang="zh-CN" sz="1200" dirty="0">
                <a:latin typeface="+mn-lt"/>
                <a:ea typeface="+mn-ea"/>
              </a:rPr>
              <a:t>Ldap2</a:t>
            </a:r>
            <a:r>
              <a:rPr lang="zh-CN" altLang="en-US" sz="1200" dirty="0">
                <a:latin typeface="+mn-lt"/>
                <a:ea typeface="+mn-ea"/>
              </a:rPr>
              <a:t>（主实例）上。数据的读操作可以在</a:t>
            </a:r>
            <a:r>
              <a:rPr lang="en-US" altLang="zh-CN" sz="1200" dirty="0">
                <a:latin typeface="+mn-lt"/>
                <a:ea typeface="+mn-ea"/>
              </a:rPr>
              <a:t>Ldap1</a:t>
            </a:r>
            <a:r>
              <a:rPr lang="zh-CN" altLang="en-US" sz="1200" dirty="0">
                <a:latin typeface="+mn-lt"/>
                <a:ea typeface="+mn-ea"/>
              </a:rPr>
              <a:t>或者</a:t>
            </a:r>
            <a:r>
              <a:rPr lang="en-US" altLang="zh-CN" sz="1200" dirty="0">
                <a:latin typeface="+mn-lt"/>
                <a:ea typeface="+mn-ea"/>
              </a:rPr>
              <a:t>Ldap2</a:t>
            </a:r>
            <a:r>
              <a:rPr lang="zh-CN" altLang="en-US" sz="1200" dirty="0">
                <a:latin typeface="+mn-lt"/>
                <a:ea typeface="+mn-ea"/>
              </a:rPr>
              <a:t>上</a:t>
            </a:r>
            <a:r>
              <a:rPr lang="zh-CN" altLang="en-US" sz="1200" dirty="0" smtClean="0">
                <a:latin typeface="+mn-lt"/>
                <a:ea typeface="+mn-ea"/>
              </a:rPr>
              <a:t>。</a:t>
            </a:r>
            <a:endParaRPr lang="zh-CN" altLang="en-US" sz="1200" dirty="0">
              <a:latin typeface="+mn-lt"/>
              <a:ea typeface="+mn-ea"/>
            </a:endParaRPr>
          </a:p>
          <a:p>
            <a:r>
              <a:rPr lang="en-US" altLang="zh-CN" sz="1400" dirty="0">
                <a:latin typeface="+mn-lt"/>
                <a:ea typeface="+mn-ea"/>
              </a:rPr>
              <a:t>Kerberos2</a:t>
            </a:r>
            <a:r>
              <a:rPr lang="zh-CN" altLang="en-US" sz="1400" dirty="0">
                <a:latin typeface="+mn-lt"/>
                <a:ea typeface="+mn-ea"/>
              </a:rPr>
              <a:t>对</a:t>
            </a:r>
            <a:r>
              <a:rPr lang="en-US" altLang="zh-CN" sz="1400" dirty="0" err="1">
                <a:latin typeface="+mn-lt"/>
                <a:ea typeface="+mn-ea"/>
              </a:rPr>
              <a:t>Ldap</a:t>
            </a:r>
            <a:r>
              <a:rPr lang="zh-CN" altLang="en-US" sz="1400" dirty="0">
                <a:latin typeface="+mn-lt"/>
                <a:ea typeface="+mn-ea"/>
              </a:rPr>
              <a:t>中数据的操作方式</a:t>
            </a:r>
            <a:r>
              <a:rPr lang="zh-CN" altLang="en-US" sz="1400" dirty="0" smtClean="0">
                <a:latin typeface="+mn-lt"/>
                <a:ea typeface="+mn-ea"/>
              </a:rPr>
              <a:t>：</a:t>
            </a:r>
            <a:endParaRPr lang="en-US" altLang="zh-CN" sz="1400" dirty="0" smtClean="0">
              <a:latin typeface="+mn-lt"/>
              <a:ea typeface="+mn-ea"/>
            </a:endParaRPr>
          </a:p>
          <a:p>
            <a:pPr lvl="1"/>
            <a:r>
              <a:rPr lang="zh-CN" altLang="en-US" sz="1200" dirty="0" smtClean="0">
                <a:latin typeface="+mn-lt"/>
                <a:ea typeface="+mn-ea"/>
              </a:rPr>
              <a:t>只能</a:t>
            </a:r>
            <a:r>
              <a:rPr lang="zh-CN" altLang="en-US" sz="1200" dirty="0">
                <a:latin typeface="+mn-lt"/>
                <a:ea typeface="+mn-ea"/>
              </a:rPr>
              <a:t>访问</a:t>
            </a:r>
            <a:r>
              <a:rPr lang="en-US" altLang="zh-CN" sz="1200" dirty="0">
                <a:latin typeface="+mn-lt"/>
                <a:ea typeface="+mn-ea"/>
              </a:rPr>
              <a:t>Ldap2</a:t>
            </a:r>
            <a:r>
              <a:rPr lang="zh-CN" altLang="en-US" sz="1200" dirty="0">
                <a:latin typeface="+mn-lt"/>
                <a:ea typeface="+mn-ea"/>
              </a:rPr>
              <a:t>（包含主备两个实例），数据的写操作只能在</a:t>
            </a:r>
            <a:r>
              <a:rPr lang="en-US" altLang="zh-CN" sz="1200" dirty="0">
                <a:latin typeface="+mn-lt"/>
                <a:ea typeface="+mn-ea"/>
              </a:rPr>
              <a:t>Ldap2</a:t>
            </a:r>
            <a:r>
              <a:rPr lang="zh-CN" altLang="en-US" sz="1200" dirty="0">
                <a:latin typeface="+mn-lt"/>
                <a:ea typeface="+mn-ea"/>
              </a:rPr>
              <a:t>（主实例）。</a:t>
            </a:r>
            <a:endParaRPr lang="zh-CN" altLang="en-US" sz="1200" dirty="0">
              <a:latin typeface="+mn-lt"/>
              <a:ea typeface="+mn-ea"/>
            </a:endParaRPr>
          </a:p>
          <a:p>
            <a:endParaRPr lang="zh-CN" altLang="en-US" sz="1400" dirty="0"/>
          </a:p>
        </p:txBody>
      </p:sp>
      <p:sp>
        <p:nvSpPr>
          <p:cNvPr id="4" name="矩形 3"/>
          <p:cNvSpPr/>
          <p:nvPr/>
        </p:nvSpPr>
        <p:spPr>
          <a:xfrm>
            <a:off x="5246176" y="1729915"/>
            <a:ext cx="1179018" cy="576385"/>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016017" y="3134696"/>
            <a:ext cx="1179018" cy="581642"/>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246176" y="3134696"/>
            <a:ext cx="1179018" cy="571376"/>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246174" y="5118489"/>
            <a:ext cx="1179018" cy="576385"/>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559633" y="4275556"/>
            <a:ext cx="1179018" cy="576385"/>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155409" y="1729916"/>
            <a:ext cx="1179018" cy="581642"/>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0155409" y="3134696"/>
            <a:ext cx="1179018" cy="581642"/>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0168109" y="4276817"/>
            <a:ext cx="1179018" cy="581642"/>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560949" y="1729916"/>
            <a:ext cx="1179018" cy="576385"/>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p:cNvCxnSpPr>
            <a:stCxn id="4" idx="2"/>
            <a:endCxn id="9" idx="0"/>
          </p:cNvCxnSpPr>
          <p:nvPr/>
        </p:nvCxnSpPr>
        <p:spPr>
          <a:xfrm>
            <a:off x="5835685" y="2306300"/>
            <a:ext cx="0" cy="828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9" idx="2"/>
            <a:endCxn id="10" idx="0"/>
          </p:cNvCxnSpPr>
          <p:nvPr/>
        </p:nvCxnSpPr>
        <p:spPr>
          <a:xfrm flipH="1">
            <a:off x="5835683" y="3706072"/>
            <a:ext cx="2" cy="1412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9" idx="3"/>
            <a:endCxn id="8" idx="1"/>
          </p:cNvCxnSpPr>
          <p:nvPr/>
        </p:nvCxnSpPr>
        <p:spPr>
          <a:xfrm>
            <a:off x="6425194" y="3420384"/>
            <a:ext cx="590823" cy="5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肘形连接符 28"/>
          <p:cNvCxnSpPr>
            <a:stCxn id="8" idx="0"/>
            <a:endCxn id="19" idx="1"/>
          </p:cNvCxnSpPr>
          <p:nvPr/>
        </p:nvCxnSpPr>
        <p:spPr>
          <a:xfrm rot="5400000" flipH="1" flipV="1">
            <a:off x="7524944" y="2098692"/>
            <a:ext cx="1116587" cy="95542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19" idx="3"/>
            <a:endCxn id="16" idx="1"/>
          </p:cNvCxnSpPr>
          <p:nvPr/>
        </p:nvCxnSpPr>
        <p:spPr>
          <a:xfrm>
            <a:off x="9739967" y="2018109"/>
            <a:ext cx="415442" cy="2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8" idx="3"/>
            <a:endCxn id="17" idx="1"/>
          </p:cNvCxnSpPr>
          <p:nvPr/>
        </p:nvCxnSpPr>
        <p:spPr>
          <a:xfrm>
            <a:off x="8195035" y="3425517"/>
            <a:ext cx="19603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16" idx="2"/>
            <a:endCxn id="17" idx="0"/>
          </p:cNvCxnSpPr>
          <p:nvPr/>
        </p:nvCxnSpPr>
        <p:spPr>
          <a:xfrm>
            <a:off x="10744918" y="2311558"/>
            <a:ext cx="0" cy="823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17" idx="2"/>
            <a:endCxn id="18" idx="0"/>
          </p:cNvCxnSpPr>
          <p:nvPr/>
        </p:nvCxnSpPr>
        <p:spPr>
          <a:xfrm>
            <a:off x="10744918" y="3716338"/>
            <a:ext cx="12700" cy="560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连接符 38"/>
          <p:cNvCxnSpPr>
            <a:stCxn id="16" idx="3"/>
            <a:endCxn id="18" idx="3"/>
          </p:cNvCxnSpPr>
          <p:nvPr/>
        </p:nvCxnSpPr>
        <p:spPr>
          <a:xfrm>
            <a:off x="11334427" y="2020737"/>
            <a:ext cx="12700" cy="2546901"/>
          </a:xfrm>
          <a:prstGeom prst="bentConnector3">
            <a:avLst>
              <a:gd name="adj1" fmla="val 19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7014702" y="5115861"/>
            <a:ext cx="1179018" cy="581642"/>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箭头连接符 43"/>
          <p:cNvCxnSpPr>
            <a:stCxn id="10" idx="3"/>
            <a:endCxn id="42" idx="1"/>
          </p:cNvCxnSpPr>
          <p:nvPr/>
        </p:nvCxnSpPr>
        <p:spPr>
          <a:xfrm>
            <a:off x="6425192" y="5406682"/>
            <a:ext cx="5895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肘形连接符 45"/>
          <p:cNvCxnSpPr>
            <a:stCxn id="42" idx="0"/>
            <a:endCxn id="19" idx="2"/>
          </p:cNvCxnSpPr>
          <p:nvPr/>
        </p:nvCxnSpPr>
        <p:spPr>
          <a:xfrm rot="5400000" flipH="1" flipV="1">
            <a:off x="6972554" y="2937958"/>
            <a:ext cx="2809560" cy="1546247"/>
          </a:xfrm>
          <a:prstGeom prst="bentConnector3">
            <a:avLst>
              <a:gd name="adj1" fmla="val 3289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肘形连接符 52"/>
          <p:cNvCxnSpPr>
            <a:stCxn id="42" idx="3"/>
            <a:endCxn id="18" idx="2"/>
          </p:cNvCxnSpPr>
          <p:nvPr/>
        </p:nvCxnSpPr>
        <p:spPr>
          <a:xfrm flipV="1">
            <a:off x="8193720" y="4858459"/>
            <a:ext cx="2563898" cy="54822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14" idx="3"/>
            <a:endCxn id="18" idx="1"/>
          </p:cNvCxnSpPr>
          <p:nvPr/>
        </p:nvCxnSpPr>
        <p:spPr>
          <a:xfrm>
            <a:off x="9738651" y="4563749"/>
            <a:ext cx="429458" cy="3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肘形连接符 63"/>
          <p:cNvCxnSpPr>
            <a:stCxn id="8" idx="2"/>
            <a:endCxn id="18" idx="0"/>
          </p:cNvCxnSpPr>
          <p:nvPr/>
        </p:nvCxnSpPr>
        <p:spPr>
          <a:xfrm rot="16200000" flipH="1">
            <a:off x="8901333" y="2420531"/>
            <a:ext cx="560479" cy="31520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肘形连接符 67"/>
          <p:cNvCxnSpPr>
            <a:stCxn id="42" idx="3"/>
            <a:endCxn id="14" idx="1"/>
          </p:cNvCxnSpPr>
          <p:nvPr/>
        </p:nvCxnSpPr>
        <p:spPr>
          <a:xfrm flipV="1">
            <a:off x="8193720" y="4563749"/>
            <a:ext cx="365913" cy="8429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5506107" y="1826951"/>
            <a:ext cx="659155" cy="369332"/>
          </a:xfrm>
          <a:prstGeom prst="rect">
            <a:avLst/>
          </a:prstGeom>
          <a:noFill/>
        </p:spPr>
        <p:txBody>
          <a:bodyPr wrap="none" rtlCol="0">
            <a:spAutoFit/>
          </a:bodyPr>
          <a:lstStyle/>
          <a:p>
            <a:r>
              <a:rPr lang="en-US" altLang="zh-CN" dirty="0" smtClean="0"/>
              <a:t>User</a:t>
            </a:r>
            <a:endParaRPr lang="zh-CN" altLang="en-US" dirty="0"/>
          </a:p>
        </p:txBody>
      </p:sp>
      <p:sp>
        <p:nvSpPr>
          <p:cNvPr id="70" name="文本框 69"/>
          <p:cNvSpPr txBox="1"/>
          <p:nvPr/>
        </p:nvSpPr>
        <p:spPr>
          <a:xfrm>
            <a:off x="5467221" y="2558311"/>
            <a:ext cx="686406" cy="307777"/>
          </a:xfrm>
          <a:prstGeom prst="rect">
            <a:avLst/>
          </a:prstGeom>
          <a:noFill/>
        </p:spPr>
        <p:txBody>
          <a:bodyPr wrap="none" rtlCol="0">
            <a:spAutoFit/>
          </a:bodyPr>
          <a:lstStyle/>
          <a:p>
            <a:r>
              <a:rPr lang="en-US" altLang="zh-CN" sz="1400" dirty="0" smtClean="0"/>
              <a:t>1.</a:t>
            </a:r>
            <a:r>
              <a:rPr lang="zh-CN" altLang="en-US" sz="1400" dirty="0" smtClean="0"/>
              <a:t>登录</a:t>
            </a:r>
            <a:endParaRPr lang="zh-CN" altLang="en-US" sz="1400" dirty="0"/>
          </a:p>
        </p:txBody>
      </p:sp>
      <p:sp>
        <p:nvSpPr>
          <p:cNvPr id="71" name="文本框 70"/>
          <p:cNvSpPr txBox="1"/>
          <p:nvPr/>
        </p:nvSpPr>
        <p:spPr>
          <a:xfrm>
            <a:off x="5328113" y="3121297"/>
            <a:ext cx="1027845" cy="584775"/>
          </a:xfrm>
          <a:prstGeom prst="rect">
            <a:avLst/>
          </a:prstGeom>
          <a:noFill/>
        </p:spPr>
        <p:txBody>
          <a:bodyPr wrap="none" rtlCol="0">
            <a:spAutoFit/>
          </a:bodyPr>
          <a:lstStyle/>
          <a:p>
            <a:pPr algn="ctr"/>
            <a:r>
              <a:rPr lang="en-US" altLang="zh-CN" sz="1600" dirty="0" smtClean="0"/>
              <a:t>Manager</a:t>
            </a:r>
            <a:endParaRPr lang="en-US" altLang="zh-CN" sz="1600" dirty="0" smtClean="0"/>
          </a:p>
          <a:p>
            <a:pPr algn="ctr"/>
            <a:r>
              <a:rPr lang="en-US" altLang="zh-CN" sz="1600" dirty="0" err="1" smtClean="0"/>
              <a:t>WebUI</a:t>
            </a:r>
            <a:endParaRPr lang="zh-CN" altLang="en-US" sz="1600" dirty="0"/>
          </a:p>
        </p:txBody>
      </p:sp>
      <p:sp>
        <p:nvSpPr>
          <p:cNvPr id="72" name="文本框 71"/>
          <p:cNvSpPr txBox="1"/>
          <p:nvPr/>
        </p:nvSpPr>
        <p:spPr>
          <a:xfrm>
            <a:off x="7097954" y="3141605"/>
            <a:ext cx="1027845" cy="584775"/>
          </a:xfrm>
          <a:prstGeom prst="rect">
            <a:avLst/>
          </a:prstGeom>
          <a:noFill/>
        </p:spPr>
        <p:txBody>
          <a:bodyPr wrap="none" rtlCol="0">
            <a:spAutoFit/>
          </a:bodyPr>
          <a:lstStyle/>
          <a:p>
            <a:pPr algn="ctr"/>
            <a:r>
              <a:rPr lang="en-US" altLang="zh-CN" sz="1600" dirty="0" smtClean="0"/>
              <a:t>Manager</a:t>
            </a:r>
            <a:endParaRPr lang="en-US" altLang="zh-CN" sz="1600" dirty="0" smtClean="0"/>
          </a:p>
          <a:p>
            <a:pPr algn="ctr"/>
            <a:r>
              <a:rPr lang="en-US" altLang="zh-CN" sz="1600" dirty="0" smtClean="0"/>
              <a:t>WS</a:t>
            </a:r>
            <a:endParaRPr lang="zh-CN" altLang="en-US" sz="1600" dirty="0"/>
          </a:p>
        </p:txBody>
      </p:sp>
      <p:sp>
        <p:nvSpPr>
          <p:cNvPr id="73" name="文本框 72"/>
          <p:cNvSpPr txBox="1"/>
          <p:nvPr/>
        </p:nvSpPr>
        <p:spPr>
          <a:xfrm>
            <a:off x="6355958" y="3278626"/>
            <a:ext cx="686406" cy="307777"/>
          </a:xfrm>
          <a:prstGeom prst="rect">
            <a:avLst/>
          </a:prstGeom>
          <a:noFill/>
        </p:spPr>
        <p:txBody>
          <a:bodyPr wrap="none" rtlCol="0">
            <a:spAutoFit/>
          </a:bodyPr>
          <a:lstStyle/>
          <a:p>
            <a:r>
              <a:rPr lang="en-US" altLang="zh-CN" sz="1400" dirty="0" smtClean="0"/>
              <a:t>2.</a:t>
            </a:r>
            <a:r>
              <a:rPr lang="zh-CN" altLang="en-US" sz="1400" dirty="0" smtClean="0"/>
              <a:t>请求</a:t>
            </a:r>
            <a:endParaRPr lang="zh-CN" altLang="en-US" sz="1400" dirty="0"/>
          </a:p>
        </p:txBody>
      </p:sp>
      <p:sp>
        <p:nvSpPr>
          <p:cNvPr id="74" name="文本框 73"/>
          <p:cNvSpPr txBox="1"/>
          <p:nvPr/>
        </p:nvSpPr>
        <p:spPr>
          <a:xfrm>
            <a:off x="4934730" y="4422994"/>
            <a:ext cx="1779654" cy="307777"/>
          </a:xfrm>
          <a:prstGeom prst="rect">
            <a:avLst/>
          </a:prstGeom>
          <a:noFill/>
        </p:spPr>
        <p:txBody>
          <a:bodyPr wrap="none" rtlCol="0">
            <a:spAutoFit/>
          </a:bodyPr>
          <a:lstStyle/>
          <a:p>
            <a:r>
              <a:rPr lang="en-US" altLang="zh-CN" sz="1400" dirty="0"/>
              <a:t>5</a:t>
            </a:r>
            <a:r>
              <a:rPr lang="en-US" altLang="zh-CN" sz="1400" dirty="0" smtClean="0"/>
              <a:t>.</a:t>
            </a:r>
            <a:r>
              <a:rPr lang="zh-CN" altLang="en-US" sz="1400" dirty="0"/>
              <a:t>跳转</a:t>
            </a:r>
            <a:r>
              <a:rPr lang="zh-CN" altLang="en-US" sz="1400" dirty="0" smtClean="0"/>
              <a:t>到组件</a:t>
            </a:r>
            <a:r>
              <a:rPr lang="en-US" altLang="zh-CN" sz="1400" dirty="0" err="1" smtClean="0"/>
              <a:t>WebUI</a:t>
            </a:r>
            <a:endParaRPr lang="zh-CN" altLang="en-US" sz="1400" dirty="0"/>
          </a:p>
        </p:txBody>
      </p:sp>
      <p:sp>
        <p:nvSpPr>
          <p:cNvPr id="75" name="文本框 74"/>
          <p:cNvSpPr txBox="1"/>
          <p:nvPr/>
        </p:nvSpPr>
        <p:spPr>
          <a:xfrm>
            <a:off x="6355958" y="5252792"/>
            <a:ext cx="686406" cy="307777"/>
          </a:xfrm>
          <a:prstGeom prst="rect">
            <a:avLst/>
          </a:prstGeom>
          <a:noFill/>
        </p:spPr>
        <p:txBody>
          <a:bodyPr wrap="none" rtlCol="0">
            <a:spAutoFit/>
          </a:bodyPr>
          <a:lstStyle/>
          <a:p>
            <a:r>
              <a:rPr lang="en-US" altLang="zh-CN" sz="1400" dirty="0"/>
              <a:t>6</a:t>
            </a:r>
            <a:r>
              <a:rPr lang="en-US" altLang="zh-CN" sz="1400" dirty="0" smtClean="0"/>
              <a:t>.</a:t>
            </a:r>
            <a:r>
              <a:rPr lang="zh-CN" altLang="en-US" sz="1400" dirty="0" smtClean="0"/>
              <a:t>请求</a:t>
            </a:r>
            <a:endParaRPr lang="zh-CN" altLang="en-US" sz="1400" dirty="0"/>
          </a:p>
        </p:txBody>
      </p:sp>
      <p:sp>
        <p:nvSpPr>
          <p:cNvPr id="76" name="文本框 75"/>
          <p:cNvSpPr txBox="1"/>
          <p:nvPr/>
        </p:nvSpPr>
        <p:spPr>
          <a:xfrm>
            <a:off x="5413418" y="5132570"/>
            <a:ext cx="841897" cy="584775"/>
          </a:xfrm>
          <a:prstGeom prst="rect">
            <a:avLst/>
          </a:prstGeom>
          <a:noFill/>
        </p:spPr>
        <p:txBody>
          <a:bodyPr wrap="none" rtlCol="0">
            <a:spAutoFit/>
          </a:bodyPr>
          <a:lstStyle/>
          <a:p>
            <a:pPr algn="ctr"/>
            <a:r>
              <a:rPr lang="zh-CN" altLang="en-US" sz="1600" dirty="0"/>
              <a:t>组件</a:t>
            </a:r>
            <a:endParaRPr lang="en-US" altLang="zh-CN" sz="1600" dirty="0" smtClean="0"/>
          </a:p>
          <a:p>
            <a:pPr algn="ctr"/>
            <a:r>
              <a:rPr lang="en-US" altLang="zh-CN" sz="1600" dirty="0" err="1" smtClean="0"/>
              <a:t>WebUI</a:t>
            </a:r>
            <a:endParaRPr lang="zh-CN" altLang="en-US" sz="1600" dirty="0"/>
          </a:p>
        </p:txBody>
      </p:sp>
      <p:sp>
        <p:nvSpPr>
          <p:cNvPr id="77" name="文本框 76"/>
          <p:cNvSpPr txBox="1"/>
          <p:nvPr/>
        </p:nvSpPr>
        <p:spPr>
          <a:xfrm>
            <a:off x="7103481" y="5129256"/>
            <a:ext cx="979756" cy="584775"/>
          </a:xfrm>
          <a:prstGeom prst="rect">
            <a:avLst/>
          </a:prstGeom>
          <a:noFill/>
        </p:spPr>
        <p:txBody>
          <a:bodyPr wrap="none" rtlCol="0">
            <a:spAutoFit/>
          </a:bodyPr>
          <a:lstStyle/>
          <a:p>
            <a:pPr algn="ctr"/>
            <a:r>
              <a:rPr lang="zh-CN" altLang="en-US" sz="1600" dirty="0"/>
              <a:t>组件</a:t>
            </a:r>
            <a:endParaRPr lang="en-US" altLang="zh-CN" sz="1600" dirty="0" smtClean="0"/>
          </a:p>
          <a:p>
            <a:pPr algn="ctr"/>
            <a:r>
              <a:rPr lang="en-US" altLang="zh-CN" sz="1600" dirty="0" err="1" smtClean="0"/>
              <a:t>WebApp</a:t>
            </a:r>
            <a:endParaRPr lang="zh-CN" altLang="en-US" sz="1600" dirty="0"/>
          </a:p>
        </p:txBody>
      </p:sp>
      <p:sp>
        <p:nvSpPr>
          <p:cNvPr id="78" name="文本框 77"/>
          <p:cNvSpPr txBox="1"/>
          <p:nvPr/>
        </p:nvSpPr>
        <p:spPr>
          <a:xfrm>
            <a:off x="7618135" y="1693992"/>
            <a:ext cx="686406" cy="307777"/>
          </a:xfrm>
          <a:prstGeom prst="rect">
            <a:avLst/>
          </a:prstGeom>
          <a:noFill/>
        </p:spPr>
        <p:txBody>
          <a:bodyPr wrap="none" rtlCol="0">
            <a:spAutoFit/>
          </a:bodyPr>
          <a:lstStyle/>
          <a:p>
            <a:r>
              <a:rPr lang="en-US" altLang="zh-CN" sz="1400" dirty="0" smtClean="0"/>
              <a:t>3.</a:t>
            </a:r>
            <a:r>
              <a:rPr lang="zh-CN" altLang="en-US" sz="1400" dirty="0" smtClean="0"/>
              <a:t>认证</a:t>
            </a:r>
            <a:endParaRPr lang="zh-CN" altLang="en-US" sz="1400" dirty="0"/>
          </a:p>
        </p:txBody>
      </p:sp>
      <p:sp>
        <p:nvSpPr>
          <p:cNvPr id="79" name="文本框 78"/>
          <p:cNvSpPr txBox="1"/>
          <p:nvPr/>
        </p:nvSpPr>
        <p:spPr>
          <a:xfrm>
            <a:off x="8617311" y="1848830"/>
            <a:ext cx="1135247" cy="338554"/>
          </a:xfrm>
          <a:prstGeom prst="rect">
            <a:avLst/>
          </a:prstGeom>
          <a:noFill/>
        </p:spPr>
        <p:txBody>
          <a:bodyPr wrap="none" rtlCol="0">
            <a:spAutoFit/>
          </a:bodyPr>
          <a:lstStyle/>
          <a:p>
            <a:pPr algn="ctr"/>
            <a:r>
              <a:rPr lang="en-US" altLang="zh-CN" sz="1600" dirty="0" err="1" smtClean="0"/>
              <a:t>CASServer</a:t>
            </a:r>
            <a:endParaRPr lang="en-US" altLang="zh-CN" sz="1600" dirty="0" smtClean="0"/>
          </a:p>
        </p:txBody>
      </p:sp>
      <p:sp>
        <p:nvSpPr>
          <p:cNvPr id="80" name="文本框 79"/>
          <p:cNvSpPr txBox="1"/>
          <p:nvPr/>
        </p:nvSpPr>
        <p:spPr>
          <a:xfrm>
            <a:off x="9568417" y="1346779"/>
            <a:ext cx="873957" cy="338554"/>
          </a:xfrm>
          <a:prstGeom prst="rect">
            <a:avLst/>
          </a:prstGeom>
          <a:noFill/>
        </p:spPr>
        <p:txBody>
          <a:bodyPr wrap="none" rtlCol="0">
            <a:spAutoFit/>
          </a:bodyPr>
          <a:lstStyle/>
          <a:p>
            <a:r>
              <a:rPr lang="en-US" altLang="zh-CN" sz="1600" dirty="0" smtClean="0"/>
              <a:t>3.1</a:t>
            </a:r>
            <a:r>
              <a:rPr lang="zh-CN" altLang="en-US" sz="1600" dirty="0" smtClean="0"/>
              <a:t>认证</a:t>
            </a:r>
            <a:endParaRPr lang="zh-CN" altLang="en-US" sz="1600" dirty="0"/>
          </a:p>
        </p:txBody>
      </p:sp>
      <p:sp>
        <p:nvSpPr>
          <p:cNvPr id="81" name="文本框 80"/>
          <p:cNvSpPr txBox="1"/>
          <p:nvPr/>
        </p:nvSpPr>
        <p:spPr>
          <a:xfrm>
            <a:off x="10193694" y="1855349"/>
            <a:ext cx="1120821" cy="338554"/>
          </a:xfrm>
          <a:prstGeom prst="rect">
            <a:avLst/>
          </a:prstGeom>
          <a:noFill/>
        </p:spPr>
        <p:txBody>
          <a:bodyPr wrap="none" rtlCol="0">
            <a:spAutoFit/>
          </a:bodyPr>
          <a:lstStyle/>
          <a:p>
            <a:pPr algn="ctr"/>
            <a:r>
              <a:rPr lang="en-US" altLang="zh-CN" sz="1600" dirty="0" smtClean="0"/>
              <a:t>Kerberos1</a:t>
            </a:r>
            <a:endParaRPr lang="en-US" altLang="zh-CN" sz="1600" dirty="0" smtClean="0"/>
          </a:p>
        </p:txBody>
      </p:sp>
      <p:sp>
        <p:nvSpPr>
          <p:cNvPr id="82" name="文本框 81"/>
          <p:cNvSpPr txBox="1"/>
          <p:nvPr/>
        </p:nvSpPr>
        <p:spPr>
          <a:xfrm>
            <a:off x="8455232" y="3205247"/>
            <a:ext cx="1489511" cy="338554"/>
          </a:xfrm>
          <a:prstGeom prst="rect">
            <a:avLst/>
          </a:prstGeom>
          <a:noFill/>
        </p:spPr>
        <p:txBody>
          <a:bodyPr wrap="none" rtlCol="0">
            <a:spAutoFit/>
          </a:bodyPr>
          <a:lstStyle/>
          <a:p>
            <a:pPr algn="ctr"/>
            <a:r>
              <a:rPr lang="en-US" altLang="zh-CN" sz="1600" dirty="0" smtClean="0"/>
              <a:t>4.1</a:t>
            </a:r>
            <a:r>
              <a:rPr lang="zh-CN" altLang="en-US" sz="1600" dirty="0" smtClean="0"/>
              <a:t>获取用户组</a:t>
            </a:r>
            <a:endParaRPr lang="en-US" altLang="zh-CN" sz="1600" dirty="0" smtClean="0"/>
          </a:p>
        </p:txBody>
      </p:sp>
      <p:sp>
        <p:nvSpPr>
          <p:cNvPr id="83" name="文本框 82"/>
          <p:cNvSpPr txBox="1"/>
          <p:nvPr/>
        </p:nvSpPr>
        <p:spPr>
          <a:xfrm>
            <a:off x="8455231" y="3789647"/>
            <a:ext cx="1489510" cy="338554"/>
          </a:xfrm>
          <a:prstGeom prst="rect">
            <a:avLst/>
          </a:prstGeom>
          <a:noFill/>
        </p:spPr>
        <p:txBody>
          <a:bodyPr wrap="none" rtlCol="0">
            <a:spAutoFit/>
          </a:bodyPr>
          <a:lstStyle/>
          <a:p>
            <a:pPr algn="ctr"/>
            <a:r>
              <a:rPr lang="en-US" altLang="zh-CN" sz="1600" dirty="0" smtClean="0"/>
              <a:t>4.2</a:t>
            </a:r>
            <a:r>
              <a:rPr lang="zh-CN" altLang="en-US" sz="1600" dirty="0" smtClean="0"/>
              <a:t>获取用户组</a:t>
            </a:r>
            <a:endParaRPr lang="en-US" altLang="zh-CN" sz="1600" dirty="0" smtClean="0"/>
          </a:p>
        </p:txBody>
      </p:sp>
      <p:sp>
        <p:nvSpPr>
          <p:cNvPr id="84" name="文本框 83"/>
          <p:cNvSpPr txBox="1"/>
          <p:nvPr/>
        </p:nvSpPr>
        <p:spPr>
          <a:xfrm>
            <a:off x="10388484" y="3247849"/>
            <a:ext cx="753732" cy="338554"/>
          </a:xfrm>
          <a:prstGeom prst="rect">
            <a:avLst/>
          </a:prstGeom>
          <a:noFill/>
        </p:spPr>
        <p:txBody>
          <a:bodyPr wrap="none" rtlCol="0">
            <a:spAutoFit/>
          </a:bodyPr>
          <a:lstStyle/>
          <a:p>
            <a:pPr algn="ctr"/>
            <a:r>
              <a:rPr lang="en-US" altLang="zh-CN" sz="1600" dirty="0" smtClean="0"/>
              <a:t>Ldap1</a:t>
            </a:r>
            <a:endParaRPr lang="en-US" altLang="zh-CN" sz="1600" dirty="0" smtClean="0"/>
          </a:p>
        </p:txBody>
      </p:sp>
      <p:sp>
        <p:nvSpPr>
          <p:cNvPr id="85" name="文本框 84"/>
          <p:cNvSpPr txBox="1"/>
          <p:nvPr/>
        </p:nvSpPr>
        <p:spPr>
          <a:xfrm>
            <a:off x="10388485" y="4378149"/>
            <a:ext cx="753732" cy="338554"/>
          </a:xfrm>
          <a:prstGeom prst="rect">
            <a:avLst/>
          </a:prstGeom>
          <a:noFill/>
        </p:spPr>
        <p:txBody>
          <a:bodyPr wrap="none" rtlCol="0">
            <a:spAutoFit/>
          </a:bodyPr>
          <a:lstStyle/>
          <a:p>
            <a:pPr algn="ctr"/>
            <a:r>
              <a:rPr lang="en-US" altLang="zh-CN" sz="1600" dirty="0" smtClean="0"/>
              <a:t>Ldap2</a:t>
            </a:r>
            <a:endParaRPr lang="en-US" altLang="zh-CN" sz="1600" dirty="0" smtClean="0"/>
          </a:p>
        </p:txBody>
      </p:sp>
      <p:sp>
        <p:nvSpPr>
          <p:cNvPr id="86" name="文本框 85"/>
          <p:cNvSpPr txBox="1"/>
          <p:nvPr/>
        </p:nvSpPr>
        <p:spPr>
          <a:xfrm>
            <a:off x="8560949" y="4378149"/>
            <a:ext cx="1120821" cy="338554"/>
          </a:xfrm>
          <a:prstGeom prst="rect">
            <a:avLst/>
          </a:prstGeom>
          <a:noFill/>
        </p:spPr>
        <p:txBody>
          <a:bodyPr wrap="none" rtlCol="0">
            <a:spAutoFit/>
          </a:bodyPr>
          <a:lstStyle/>
          <a:p>
            <a:pPr algn="ctr"/>
            <a:r>
              <a:rPr lang="en-US" altLang="zh-CN" sz="1600" dirty="0" smtClean="0"/>
              <a:t>Kerberos2</a:t>
            </a:r>
            <a:endParaRPr lang="en-US" altLang="zh-CN" sz="1600" dirty="0" smtClean="0"/>
          </a:p>
        </p:txBody>
      </p:sp>
      <p:sp>
        <p:nvSpPr>
          <p:cNvPr id="94" name="文本框 93"/>
          <p:cNvSpPr txBox="1"/>
          <p:nvPr/>
        </p:nvSpPr>
        <p:spPr>
          <a:xfrm>
            <a:off x="10484208" y="3845606"/>
            <a:ext cx="534121" cy="307777"/>
          </a:xfrm>
          <a:prstGeom prst="rect">
            <a:avLst/>
          </a:prstGeom>
          <a:noFill/>
        </p:spPr>
        <p:txBody>
          <a:bodyPr wrap="none" rtlCol="0">
            <a:spAutoFit/>
          </a:bodyPr>
          <a:lstStyle/>
          <a:p>
            <a:r>
              <a:rPr lang="en-US" altLang="zh-CN" sz="1400" dirty="0" smtClean="0"/>
              <a:t>sync</a:t>
            </a:r>
            <a:endParaRPr lang="zh-CN" altLang="en-US" sz="1400" dirty="0"/>
          </a:p>
        </p:txBody>
      </p:sp>
      <p:sp>
        <p:nvSpPr>
          <p:cNvPr id="95" name="文本框 94"/>
          <p:cNvSpPr txBox="1"/>
          <p:nvPr/>
        </p:nvSpPr>
        <p:spPr>
          <a:xfrm>
            <a:off x="8670116" y="5264306"/>
            <a:ext cx="1489510" cy="338554"/>
          </a:xfrm>
          <a:prstGeom prst="rect">
            <a:avLst/>
          </a:prstGeom>
          <a:noFill/>
        </p:spPr>
        <p:txBody>
          <a:bodyPr wrap="none" rtlCol="0">
            <a:spAutoFit/>
          </a:bodyPr>
          <a:lstStyle/>
          <a:p>
            <a:pPr algn="ctr"/>
            <a:r>
              <a:rPr lang="en-US" altLang="zh-CN" sz="1600" dirty="0" smtClean="0"/>
              <a:t>4.2</a:t>
            </a:r>
            <a:r>
              <a:rPr lang="zh-CN" altLang="en-US" sz="1600" dirty="0" smtClean="0"/>
              <a:t>获取用户组</a:t>
            </a:r>
            <a:endParaRPr lang="en-US" altLang="zh-CN" sz="1600" dirty="0" smtClean="0"/>
          </a:p>
        </p:txBody>
      </p:sp>
      <p:sp>
        <p:nvSpPr>
          <p:cNvPr id="97" name="文本框 96"/>
          <p:cNvSpPr txBox="1"/>
          <p:nvPr/>
        </p:nvSpPr>
        <p:spPr>
          <a:xfrm>
            <a:off x="7006374" y="4409793"/>
            <a:ext cx="1168910" cy="584775"/>
          </a:xfrm>
          <a:prstGeom prst="rect">
            <a:avLst/>
          </a:prstGeom>
          <a:noFill/>
        </p:spPr>
        <p:txBody>
          <a:bodyPr wrap="none" rtlCol="0">
            <a:spAutoFit/>
          </a:bodyPr>
          <a:lstStyle/>
          <a:p>
            <a:pPr algn="ctr"/>
            <a:r>
              <a:rPr lang="en-US" altLang="zh-CN" sz="1600" dirty="0" smtClean="0"/>
              <a:t>9.</a:t>
            </a:r>
            <a:r>
              <a:rPr lang="zh-CN" altLang="en-US" sz="1600" dirty="0" smtClean="0"/>
              <a:t>组件访问</a:t>
            </a:r>
            <a:endParaRPr lang="en-US" altLang="zh-CN" sz="1600" dirty="0" smtClean="0"/>
          </a:p>
          <a:p>
            <a:pPr algn="ctr"/>
            <a:r>
              <a:rPr lang="en-US" altLang="zh-CN" sz="1600" dirty="0" smtClean="0"/>
              <a:t>Kerberos</a:t>
            </a:r>
            <a:endParaRPr lang="en-US" altLang="zh-CN" sz="16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Kerberos</a:t>
            </a:r>
            <a:r>
              <a:rPr lang="zh-CN" altLang="en-US" dirty="0" smtClean="0"/>
              <a:t>与</a:t>
            </a:r>
            <a:r>
              <a:rPr lang="en-US" altLang="zh-CN" dirty="0" err="1" smtClean="0"/>
              <a:t>Ldap</a:t>
            </a:r>
            <a:r>
              <a:rPr lang="zh-CN" altLang="en-US" dirty="0" smtClean="0"/>
              <a:t>业务交互原理</a:t>
            </a:r>
            <a:endParaRPr lang="zh-CN" altLang="en-US" dirty="0"/>
          </a:p>
        </p:txBody>
      </p:sp>
      <p:sp>
        <p:nvSpPr>
          <p:cNvPr id="21" name="文本占位符 20"/>
          <p:cNvSpPr>
            <a:spLocks noGrp="1"/>
          </p:cNvSpPr>
          <p:nvPr>
            <p:ph type="body" sz="quarter" idx="10"/>
          </p:nvPr>
        </p:nvSpPr>
        <p:spPr/>
        <p:txBody>
          <a:bodyPr/>
          <a:lstStyle/>
          <a:p>
            <a:pPr marL="214630" indent="-214630">
              <a:buClr>
                <a:schemeClr val="bg1">
                  <a:lumMod val="50000"/>
                </a:schemeClr>
              </a:buClr>
              <a:buSzPct val="60000"/>
              <a:defRPr/>
            </a:pPr>
            <a:r>
              <a:rPr lang="en-US" altLang="zh-CN" sz="1800" dirty="0"/>
              <a:t>Kerberos</a:t>
            </a:r>
            <a:r>
              <a:rPr lang="zh-CN" altLang="en-US" sz="1800" dirty="0"/>
              <a:t>作为认证服务器中心，向集群内所有服务以及客户的二次开发应用提供统一的认证服务。 </a:t>
            </a:r>
            <a:endParaRPr lang="en-US" altLang="zh-CN" sz="1800" dirty="0"/>
          </a:p>
          <a:p>
            <a:pPr marL="214630" indent="-214630">
              <a:buClr>
                <a:schemeClr val="bg1">
                  <a:lumMod val="50000"/>
                </a:schemeClr>
              </a:buClr>
              <a:buSzPct val="60000"/>
              <a:defRPr/>
            </a:pPr>
            <a:r>
              <a:rPr lang="en-US" altLang="zh-CN" sz="1800" dirty="0" err="1"/>
              <a:t>Ldap</a:t>
            </a:r>
            <a:r>
              <a:rPr lang="zh-CN" altLang="en-US" sz="1800" dirty="0"/>
              <a:t>作为用户数据存储中心，存储了集群内用户的信息，包含密码，附属信息等。 </a:t>
            </a:r>
            <a:endParaRPr lang="en-US" altLang="zh-CN" sz="1800" dirty="0"/>
          </a:p>
          <a:p>
            <a:pPr marL="214630" indent="-214630">
              <a:buClr>
                <a:schemeClr val="bg1">
                  <a:lumMod val="50000"/>
                </a:schemeClr>
              </a:buClr>
              <a:buSzPct val="60000"/>
              <a:defRPr/>
            </a:pPr>
            <a:r>
              <a:rPr lang="zh-CN" altLang="en-US" sz="1800" dirty="0"/>
              <a:t>统一认证的过程中，</a:t>
            </a:r>
            <a:r>
              <a:rPr lang="en-US" altLang="zh-CN" sz="1800" dirty="0"/>
              <a:t>Kerberos</a:t>
            </a:r>
            <a:r>
              <a:rPr lang="zh-CN" altLang="en-US" sz="1800" dirty="0"/>
              <a:t>的所有数据，包含用户的密码，用户的附属信息（例如用户归属组信息）均需要从</a:t>
            </a:r>
            <a:r>
              <a:rPr lang="en-US" altLang="zh-CN" sz="1800" dirty="0" err="1"/>
              <a:t>Ldap</a:t>
            </a:r>
            <a:r>
              <a:rPr lang="zh-CN" altLang="en-US" sz="1800" dirty="0"/>
              <a:t>获取。 </a:t>
            </a:r>
            <a:endParaRPr lang="en-US" altLang="zh-CN" sz="1800" dirty="0"/>
          </a:p>
          <a:p>
            <a:pPr marL="214630" indent="-214630">
              <a:buClr>
                <a:schemeClr val="bg1">
                  <a:lumMod val="50000"/>
                </a:schemeClr>
              </a:buClr>
              <a:buSzPct val="60000"/>
              <a:defRPr/>
            </a:pPr>
            <a:r>
              <a:rPr lang="zh-CN" altLang="en-US" sz="1800" dirty="0"/>
              <a:t>每一次的认证业务，</a:t>
            </a:r>
            <a:r>
              <a:rPr lang="en-US" altLang="zh-CN" sz="1800" dirty="0"/>
              <a:t>Kerberos</a:t>
            </a:r>
            <a:r>
              <a:rPr lang="zh-CN" altLang="en-US" sz="1800" dirty="0"/>
              <a:t>均需要从</a:t>
            </a:r>
            <a:r>
              <a:rPr lang="en-US" altLang="zh-CN" sz="1800" dirty="0" err="1"/>
              <a:t>Ldap</a:t>
            </a:r>
            <a:r>
              <a:rPr lang="zh-CN" altLang="en-US" sz="1800" dirty="0"/>
              <a:t>中获取用户信息</a:t>
            </a:r>
            <a:r>
              <a:rPr lang="zh-CN" altLang="en-US" sz="1800" dirty="0" smtClean="0"/>
              <a:t>。</a:t>
            </a:r>
            <a:endParaRPr lang="en-US" altLang="zh-CN" sz="1800" dirty="0"/>
          </a:p>
        </p:txBody>
      </p:sp>
      <p:grpSp>
        <p:nvGrpSpPr>
          <p:cNvPr id="3" name="组合 3"/>
          <p:cNvGrpSpPr/>
          <p:nvPr/>
        </p:nvGrpSpPr>
        <p:grpSpPr bwMode="auto">
          <a:xfrm>
            <a:off x="2517004" y="3587557"/>
            <a:ext cx="7162798" cy="2536356"/>
            <a:chOff x="768498" y="1406525"/>
            <a:chExt cx="6278414" cy="2220913"/>
          </a:xfrm>
        </p:grpSpPr>
        <p:sp>
          <p:nvSpPr>
            <p:cNvPr id="4" name="矩形 3"/>
            <p:cNvSpPr/>
            <p:nvPr/>
          </p:nvSpPr>
          <p:spPr bwMode="auto">
            <a:xfrm>
              <a:off x="2439075" y="1472558"/>
              <a:ext cx="1439190" cy="494586"/>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anchor="ctr"/>
            <a:lstStyle/>
            <a:p>
              <a:pPr algn="ctr" eaLnBrk="1" fontAlgn="t" hangingPunct="1">
                <a:buClr>
                  <a:srgbClr val="CC9900"/>
                </a:buClr>
                <a:defRPr/>
              </a:pPr>
              <a:r>
                <a:rPr lang="en-US" altLang="zh-CN" sz="1800" dirty="0" err="1">
                  <a:solidFill>
                    <a:schemeClr val="tx1"/>
                  </a:solidFill>
                </a:rPr>
                <a:t>Ldap</a:t>
              </a:r>
              <a:endParaRPr lang="zh-CN" altLang="en-US" sz="1800" dirty="0">
                <a:solidFill>
                  <a:schemeClr val="tx1"/>
                </a:solidFill>
              </a:endParaRPr>
            </a:p>
          </p:txBody>
        </p:sp>
        <p:sp>
          <p:nvSpPr>
            <p:cNvPr id="5" name="矩形 4"/>
            <p:cNvSpPr/>
            <p:nvPr/>
          </p:nvSpPr>
          <p:spPr bwMode="auto">
            <a:xfrm>
              <a:off x="768498" y="1472559"/>
              <a:ext cx="1380308" cy="494584"/>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anchor="ctr"/>
            <a:lstStyle/>
            <a:p>
              <a:pPr algn="ctr" eaLnBrk="1" fontAlgn="t" hangingPunct="1">
                <a:buClr>
                  <a:srgbClr val="CC9900"/>
                </a:buClr>
                <a:defRPr/>
              </a:pPr>
              <a:r>
                <a:rPr lang="en-US" altLang="zh-CN" sz="1800" dirty="0">
                  <a:solidFill>
                    <a:schemeClr val="tx1"/>
                  </a:solidFill>
                </a:rPr>
                <a:t>Kerberos</a:t>
              </a:r>
              <a:endParaRPr lang="zh-CN" altLang="en-US" sz="1800" dirty="0">
                <a:solidFill>
                  <a:schemeClr val="tx1"/>
                </a:solidFill>
              </a:endParaRPr>
            </a:p>
          </p:txBody>
        </p:sp>
        <p:cxnSp>
          <p:nvCxnSpPr>
            <p:cNvPr id="6" name="直接连接符 5"/>
            <p:cNvCxnSpPr/>
            <p:nvPr/>
          </p:nvCxnSpPr>
          <p:spPr bwMode="auto">
            <a:xfrm>
              <a:off x="1251000" y="1984663"/>
              <a:ext cx="0" cy="1440629"/>
            </a:xfrm>
            <a:prstGeom prst="line">
              <a:avLst/>
            </a:prstGeom>
            <a:noFill/>
            <a:ln w="31750">
              <a:solidFill>
                <a:schemeClr val="tx1">
                  <a:lumMod val="95000"/>
                  <a:lumOff val="5000"/>
                </a:schemeClr>
              </a:solidFill>
            </a:ln>
            <a:effectLst/>
          </p:spPr>
        </p:cxnSp>
        <p:cxnSp>
          <p:nvCxnSpPr>
            <p:cNvPr id="7" name="直接连接符 6"/>
            <p:cNvCxnSpPr/>
            <p:nvPr/>
          </p:nvCxnSpPr>
          <p:spPr bwMode="auto">
            <a:xfrm>
              <a:off x="3122217" y="1983316"/>
              <a:ext cx="0" cy="1439281"/>
            </a:xfrm>
            <a:prstGeom prst="line">
              <a:avLst/>
            </a:prstGeom>
            <a:noFill/>
            <a:ln w="31750">
              <a:solidFill>
                <a:schemeClr val="tx1">
                  <a:lumMod val="95000"/>
                  <a:lumOff val="5000"/>
                </a:schemeClr>
              </a:solidFill>
            </a:ln>
            <a:effectLst/>
          </p:spPr>
        </p:cxnSp>
        <p:cxnSp>
          <p:nvCxnSpPr>
            <p:cNvPr id="8" name="直接箭头连接符 31"/>
            <p:cNvCxnSpPr>
              <a:cxnSpLocks noChangeShapeType="1"/>
            </p:cNvCxnSpPr>
            <p:nvPr/>
          </p:nvCxnSpPr>
          <p:spPr bwMode="auto">
            <a:xfrm flipV="1">
              <a:off x="1250950" y="2420938"/>
              <a:ext cx="1871663" cy="1587"/>
            </a:xfrm>
            <a:prstGeom prst="straightConnector1">
              <a:avLst/>
            </a:prstGeom>
            <a:noFill/>
            <a:ln w="25400">
              <a:solidFill>
                <a:schemeClr val="tx1"/>
              </a:solidFill>
              <a:round/>
              <a:tailEnd type="arrow" w="med" len="med"/>
            </a:ln>
            <a:extLst>
              <a:ext uri="{909E8E84-426E-40DD-AFC4-6F175D3DCCD1}">
                <a14:hiddenFill xmlns:a14="http://schemas.microsoft.com/office/drawing/2010/main">
                  <a:noFill/>
                </a14:hiddenFill>
              </a:ext>
            </a:extLst>
          </p:spPr>
        </p:cxnSp>
        <p:sp>
          <p:nvSpPr>
            <p:cNvPr id="9" name="TextBox 29"/>
            <p:cNvSpPr txBox="1"/>
            <p:nvPr/>
          </p:nvSpPr>
          <p:spPr>
            <a:xfrm>
              <a:off x="1450812" y="2188186"/>
              <a:ext cx="1454041" cy="512047"/>
            </a:xfrm>
            <a:prstGeom prst="rect">
              <a:avLst/>
            </a:prstGeom>
            <a:solidFill>
              <a:schemeClr val="bg1">
                <a:lumMod val="85000"/>
              </a:schemeClr>
            </a:solidFill>
            <a:ln w="3175">
              <a:solidFill>
                <a:schemeClr val="tx1"/>
              </a:solidFill>
            </a:ln>
          </p:spPr>
          <p:txBody>
            <a:bodyPr anchor="ctr">
              <a:spAutoFit/>
            </a:bodyPr>
            <a:lstStyle/>
            <a:p>
              <a:pPr algn="ctr" eaLnBrk="1" fontAlgn="t" hangingPunct="1">
                <a:defRPr/>
              </a:pPr>
              <a:r>
                <a:rPr lang="zh-CN" altLang="en-US" sz="1600" dirty="0">
                  <a:latin typeface="+mn-ea"/>
                </a:rPr>
                <a:t>数据</a:t>
              </a:r>
              <a:r>
                <a:rPr lang="zh-CN" altLang="en-US" sz="1600" dirty="0" smtClean="0">
                  <a:latin typeface="+mn-ea"/>
                </a:rPr>
                <a:t>读取，</a:t>
              </a:r>
              <a:endParaRPr lang="en-US" altLang="zh-CN" sz="1600" dirty="0" smtClean="0">
                <a:latin typeface="+mn-ea"/>
              </a:endParaRPr>
            </a:p>
            <a:p>
              <a:pPr algn="ctr" eaLnBrk="1" fontAlgn="t" hangingPunct="1">
                <a:defRPr/>
              </a:pPr>
              <a:r>
                <a:rPr lang="zh-CN" altLang="en-US" sz="1600" dirty="0" smtClean="0">
                  <a:latin typeface="+mn-ea"/>
                </a:rPr>
                <a:t>写入</a:t>
              </a:r>
              <a:r>
                <a:rPr lang="zh-CN" altLang="en-US" sz="1600" dirty="0">
                  <a:latin typeface="+mn-ea"/>
                </a:rPr>
                <a:t>，</a:t>
              </a:r>
              <a:r>
                <a:rPr lang="zh-CN" altLang="en-US" sz="1600" dirty="0" smtClean="0">
                  <a:latin typeface="+mn-ea"/>
                </a:rPr>
                <a:t>修改</a:t>
              </a:r>
              <a:endParaRPr lang="zh-CN" altLang="en-US" sz="1600" dirty="0">
                <a:latin typeface="+mn-ea"/>
              </a:endParaRPr>
            </a:p>
          </p:txBody>
        </p:sp>
        <p:sp>
          <p:nvSpPr>
            <p:cNvPr id="10" name="矩形 9"/>
            <p:cNvSpPr/>
            <p:nvPr/>
          </p:nvSpPr>
          <p:spPr bwMode="auto">
            <a:xfrm>
              <a:off x="5741376" y="1472558"/>
              <a:ext cx="1305536" cy="510757"/>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anchor="ctr"/>
            <a:lstStyle/>
            <a:p>
              <a:pPr algn="ctr" eaLnBrk="1" fontAlgn="t" hangingPunct="1">
                <a:buClr>
                  <a:srgbClr val="CC9900"/>
                </a:buClr>
                <a:defRPr/>
              </a:pPr>
              <a:r>
                <a:rPr lang="zh-CN" altLang="en-US" sz="1800" dirty="0">
                  <a:solidFill>
                    <a:schemeClr val="tx1"/>
                  </a:solidFill>
                </a:rPr>
                <a:t>权限管理</a:t>
              </a:r>
              <a:endParaRPr lang="zh-CN" altLang="en-US" sz="1800" dirty="0">
                <a:solidFill>
                  <a:schemeClr val="tx1"/>
                </a:solidFill>
              </a:endParaRPr>
            </a:p>
          </p:txBody>
        </p:sp>
        <p:sp>
          <p:nvSpPr>
            <p:cNvPr id="11" name="矩形 10"/>
            <p:cNvSpPr/>
            <p:nvPr/>
          </p:nvSpPr>
          <p:spPr bwMode="auto">
            <a:xfrm>
              <a:off x="4167181" y="1472558"/>
              <a:ext cx="1285280" cy="494584"/>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anchor="ctr"/>
            <a:lstStyle/>
            <a:p>
              <a:pPr algn="ctr" fontAlgn="t">
                <a:buClr>
                  <a:srgbClr val="CC9900"/>
                </a:buClr>
                <a:defRPr/>
              </a:pPr>
              <a:r>
                <a:rPr lang="zh-CN" altLang="en-US" sz="1800" dirty="0">
                  <a:solidFill>
                    <a:schemeClr val="tx1"/>
                  </a:solidFill>
                </a:rPr>
                <a:t>用户管理</a:t>
              </a:r>
              <a:endParaRPr lang="zh-CN" altLang="en-US" sz="1800" dirty="0">
                <a:solidFill>
                  <a:schemeClr val="tx1"/>
                </a:solidFill>
              </a:endParaRPr>
            </a:p>
          </p:txBody>
        </p:sp>
        <p:cxnSp>
          <p:nvCxnSpPr>
            <p:cNvPr id="12" name="直接连接符 39"/>
            <p:cNvCxnSpPr>
              <a:cxnSpLocks noChangeShapeType="1"/>
            </p:cNvCxnSpPr>
            <p:nvPr/>
          </p:nvCxnSpPr>
          <p:spPr bwMode="auto">
            <a:xfrm flipH="1" flipV="1">
              <a:off x="4940300" y="1406525"/>
              <a:ext cx="127000" cy="22209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cxnSp>
        <p:cxnSp>
          <p:nvCxnSpPr>
            <p:cNvPr id="13" name="直接连接符 12"/>
            <p:cNvCxnSpPr/>
            <p:nvPr/>
          </p:nvCxnSpPr>
          <p:spPr bwMode="auto">
            <a:xfrm>
              <a:off x="4850325" y="2003530"/>
              <a:ext cx="18901" cy="1440629"/>
            </a:xfrm>
            <a:prstGeom prst="line">
              <a:avLst/>
            </a:prstGeom>
            <a:noFill/>
            <a:ln w="31750">
              <a:solidFill>
                <a:schemeClr val="tx1">
                  <a:lumMod val="95000"/>
                  <a:lumOff val="5000"/>
                </a:schemeClr>
              </a:solidFill>
            </a:ln>
            <a:effectLst/>
          </p:spPr>
        </p:cxnSp>
        <p:cxnSp>
          <p:nvCxnSpPr>
            <p:cNvPr id="14" name="直接连接符 13"/>
            <p:cNvCxnSpPr/>
            <p:nvPr/>
          </p:nvCxnSpPr>
          <p:spPr bwMode="auto">
            <a:xfrm>
              <a:off x="6541981" y="1987358"/>
              <a:ext cx="0" cy="1440629"/>
            </a:xfrm>
            <a:prstGeom prst="line">
              <a:avLst/>
            </a:prstGeom>
            <a:noFill/>
            <a:ln w="31750">
              <a:solidFill>
                <a:schemeClr val="tx1">
                  <a:lumMod val="95000"/>
                  <a:lumOff val="5000"/>
                </a:schemeClr>
              </a:solidFill>
            </a:ln>
            <a:effectLst/>
          </p:spPr>
        </p:cxnSp>
        <p:cxnSp>
          <p:nvCxnSpPr>
            <p:cNvPr id="15" name="直接箭头连接符 63"/>
            <p:cNvCxnSpPr>
              <a:cxnSpLocks noChangeShapeType="1"/>
            </p:cNvCxnSpPr>
            <p:nvPr/>
          </p:nvCxnSpPr>
          <p:spPr bwMode="auto">
            <a:xfrm flipH="1">
              <a:off x="3122613" y="2600325"/>
              <a:ext cx="1728787" cy="36513"/>
            </a:xfrm>
            <a:prstGeom prst="straightConnector1">
              <a:avLst/>
            </a:prstGeom>
            <a:noFill/>
            <a:ln w="25400">
              <a:solidFill>
                <a:schemeClr val="tx1"/>
              </a:solidFill>
              <a:round/>
              <a:tailEnd type="arrow" w="med" len="med"/>
            </a:ln>
            <a:extLst>
              <a:ext uri="{909E8E84-426E-40DD-AFC4-6F175D3DCCD1}">
                <a14:hiddenFill xmlns:a14="http://schemas.microsoft.com/office/drawing/2010/main">
                  <a:noFill/>
                </a14:hiddenFill>
              </a:ext>
            </a:extLst>
          </p:spPr>
        </p:cxnSp>
        <p:cxnSp>
          <p:nvCxnSpPr>
            <p:cNvPr id="16" name="直接箭头连接符 65"/>
            <p:cNvCxnSpPr>
              <a:cxnSpLocks noChangeShapeType="1"/>
            </p:cNvCxnSpPr>
            <p:nvPr/>
          </p:nvCxnSpPr>
          <p:spPr bwMode="auto">
            <a:xfrm flipH="1">
              <a:off x="3122613" y="3033713"/>
              <a:ext cx="3384550" cy="0"/>
            </a:xfrm>
            <a:prstGeom prst="straightConnector1">
              <a:avLst/>
            </a:prstGeom>
            <a:noFill/>
            <a:ln w="25400">
              <a:solidFill>
                <a:schemeClr val="tx1"/>
              </a:solidFill>
              <a:round/>
              <a:tailEnd type="arrow" w="med" len="med"/>
            </a:ln>
            <a:extLst>
              <a:ext uri="{909E8E84-426E-40DD-AFC4-6F175D3DCCD1}">
                <a14:hiddenFill xmlns:a14="http://schemas.microsoft.com/office/drawing/2010/main">
                  <a:noFill/>
                </a14:hiddenFill>
              </a:ext>
            </a:extLst>
          </p:spPr>
        </p:cxnSp>
        <p:sp>
          <p:nvSpPr>
            <p:cNvPr id="17" name="TextBox 66"/>
            <p:cNvSpPr txBox="1"/>
            <p:nvPr/>
          </p:nvSpPr>
          <p:spPr>
            <a:xfrm>
              <a:off x="3266676" y="2332386"/>
              <a:ext cx="1476992" cy="512047"/>
            </a:xfrm>
            <a:prstGeom prst="rect">
              <a:avLst/>
            </a:prstGeom>
            <a:solidFill>
              <a:schemeClr val="bg1">
                <a:lumMod val="85000"/>
              </a:schemeClr>
            </a:solidFill>
            <a:ln w="3175">
              <a:solidFill>
                <a:schemeClr val="tx1"/>
              </a:solidFill>
            </a:ln>
          </p:spPr>
          <p:txBody>
            <a:bodyPr anchor="ctr">
              <a:spAutoFit/>
            </a:bodyPr>
            <a:lstStyle/>
            <a:p>
              <a:pPr algn="ctr" fontAlgn="t">
                <a:defRPr/>
              </a:pPr>
              <a:r>
                <a:rPr lang="zh-CN" altLang="en-US" sz="1600" dirty="0"/>
                <a:t>数据</a:t>
              </a:r>
              <a:r>
                <a:rPr lang="zh-CN" altLang="en-US" sz="1600" dirty="0" smtClean="0"/>
                <a:t>读取，</a:t>
              </a:r>
              <a:endParaRPr lang="en-US" altLang="zh-CN" sz="1600" dirty="0" smtClean="0"/>
            </a:p>
            <a:p>
              <a:pPr algn="ctr" fontAlgn="t">
                <a:defRPr/>
              </a:pPr>
              <a:r>
                <a:rPr lang="zh-CN" altLang="en-US" sz="1600" dirty="0" smtClean="0"/>
                <a:t>写入</a:t>
              </a:r>
              <a:r>
                <a:rPr lang="zh-CN" altLang="en-US" sz="1600" dirty="0"/>
                <a:t>，</a:t>
              </a:r>
              <a:r>
                <a:rPr lang="zh-CN" altLang="en-US" sz="1600" dirty="0" smtClean="0"/>
                <a:t>修改</a:t>
              </a:r>
              <a:endParaRPr lang="zh-CN" altLang="en-US" sz="1600" dirty="0"/>
            </a:p>
          </p:txBody>
        </p:sp>
        <p:sp>
          <p:nvSpPr>
            <p:cNvPr id="18" name="TextBox 67"/>
            <p:cNvSpPr txBox="1"/>
            <p:nvPr/>
          </p:nvSpPr>
          <p:spPr>
            <a:xfrm>
              <a:off x="4975882" y="2777688"/>
              <a:ext cx="1512095" cy="512047"/>
            </a:xfrm>
            <a:prstGeom prst="rect">
              <a:avLst/>
            </a:prstGeom>
            <a:solidFill>
              <a:schemeClr val="bg1">
                <a:lumMod val="85000"/>
              </a:schemeClr>
            </a:solidFill>
            <a:ln w="3175">
              <a:solidFill>
                <a:schemeClr val="tx1"/>
              </a:solidFill>
            </a:ln>
          </p:spPr>
          <p:txBody>
            <a:bodyPr anchor="ctr">
              <a:spAutoFit/>
            </a:bodyPr>
            <a:lstStyle/>
            <a:p>
              <a:pPr algn="ctr" fontAlgn="t">
                <a:defRPr/>
              </a:pPr>
              <a:r>
                <a:rPr lang="zh-CN" altLang="en-US" sz="1600" dirty="0"/>
                <a:t>数据</a:t>
              </a:r>
              <a:r>
                <a:rPr lang="zh-CN" altLang="en-US" sz="1600" dirty="0" smtClean="0"/>
                <a:t>读取，</a:t>
              </a:r>
              <a:endParaRPr lang="en-US" altLang="zh-CN" sz="1600" dirty="0" smtClean="0"/>
            </a:p>
            <a:p>
              <a:pPr algn="ctr" fontAlgn="t">
                <a:defRPr/>
              </a:pPr>
              <a:r>
                <a:rPr lang="zh-CN" altLang="en-US" sz="1600" dirty="0" smtClean="0"/>
                <a:t>写入</a:t>
              </a:r>
              <a:r>
                <a:rPr lang="zh-CN" altLang="en-US" sz="1600" dirty="0"/>
                <a:t>，</a:t>
              </a:r>
              <a:r>
                <a:rPr lang="zh-CN" altLang="en-US" sz="1600" dirty="0" smtClean="0"/>
                <a:t>修改</a:t>
              </a:r>
              <a:endParaRPr lang="zh-CN" altLang="en-US" sz="1600" dirty="0"/>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1558926" y="68264"/>
            <a:ext cx="7632700" cy="746125"/>
          </a:xfrm>
          <a:prstGeom prst="rect">
            <a:avLst/>
          </a:prstGeom>
        </p:spPr>
        <p:txBody>
          <a:bodyPr/>
          <a:lstStyle/>
          <a:p>
            <a:pPr eaLnBrk="1" fontAlgn="t" hangingPunct="1">
              <a:defRPr/>
            </a:pPr>
            <a:endParaRPr lang="en-US" altLang="zh-CN" sz="2400" b="1" kern="0" dirty="0">
              <a:solidFill>
                <a:srgbClr val="990000"/>
              </a:solidFill>
              <a:latin typeface="宋体" panose="02010600030101010101" pitchFamily="2" charset="-122"/>
              <a:ea typeface="华文细黑"/>
              <a:cs typeface="+mj-cs"/>
            </a:endParaRPr>
          </a:p>
        </p:txBody>
      </p:sp>
      <p:sp>
        <p:nvSpPr>
          <p:cNvPr id="54275" name="TextBox 3"/>
          <p:cNvSpPr txBox="1">
            <a:spLocks noChangeArrowheads="1"/>
          </p:cNvSpPr>
          <p:nvPr/>
        </p:nvSpPr>
        <p:spPr bwMode="auto">
          <a:xfrm>
            <a:off x="5051426" y="2744788"/>
            <a:ext cx="5292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t" hangingPunct="1"/>
            <a:endParaRPr lang="en-US" altLang="zh-CN" sz="1600">
              <a:latin typeface="宋体" panose="02010600030101010101" pitchFamily="2" charset="-122"/>
              <a:ea typeface="华文细黑" panose="02010600040101010101" pitchFamily="2" charset="-122"/>
              <a:cs typeface="Arial" panose="020B0604020202090204" pitchFamily="34" charset="0"/>
            </a:endParaRPr>
          </a:p>
          <a:p>
            <a:pPr eaLnBrk="1" fontAlgn="t" hangingPunct="1"/>
            <a:endParaRPr lang="en-US" altLang="zh-CN" sz="1600">
              <a:latin typeface="宋体" panose="02010600030101010101" pitchFamily="2" charset="-122"/>
              <a:ea typeface="华文细黑" panose="02010600040101010101" pitchFamily="2" charset="-122"/>
              <a:cs typeface="Arial" panose="020B0604020202090204" pitchFamily="34" charset="0"/>
            </a:endParaRPr>
          </a:p>
          <a:p>
            <a:pPr eaLnBrk="1" fontAlgn="t" hangingPunct="1"/>
            <a:endParaRPr lang="en-US" altLang="zh-CN" sz="1600">
              <a:latin typeface="宋体" panose="02010600030101010101" pitchFamily="2" charset="-122"/>
              <a:ea typeface="华文细黑" panose="02010600040101010101" pitchFamily="2" charset="-122"/>
              <a:cs typeface="Arial" panose="020B0604020202090204" pitchFamily="34" charset="0"/>
            </a:endParaRPr>
          </a:p>
          <a:p>
            <a:pPr eaLnBrk="1" fontAlgn="t" hangingPunct="1"/>
            <a:endParaRPr lang="en-US" altLang="zh-CN" sz="1600">
              <a:latin typeface="宋体" panose="02010600030101010101" pitchFamily="2" charset="-122"/>
              <a:ea typeface="华文细黑" panose="02010600040101010101" pitchFamily="2" charset="-122"/>
              <a:cs typeface="Arial" panose="020B0604020202090204" pitchFamily="34" charset="0"/>
            </a:endParaRPr>
          </a:p>
        </p:txBody>
      </p:sp>
      <p:sp>
        <p:nvSpPr>
          <p:cNvPr id="6" name="Title 5"/>
          <p:cNvSpPr>
            <a:spLocks noGrp="1"/>
          </p:cNvSpPr>
          <p:nvPr>
            <p:ph type="title"/>
          </p:nvPr>
        </p:nvSpPr>
        <p:spPr/>
        <p:txBody>
          <a:bodyPr/>
          <a:lstStyle/>
          <a:p>
            <a:r>
              <a:rPr lang="zh-CN" altLang="en-US" dirty="0" smtClean="0"/>
              <a:t>用户存储</a:t>
            </a:r>
            <a:endParaRPr lang="zh-CN" altLang="en-US" dirty="0"/>
          </a:p>
        </p:txBody>
      </p:sp>
      <p:sp>
        <p:nvSpPr>
          <p:cNvPr id="54277" name="Text Placeholder 7"/>
          <p:cNvSpPr>
            <a:spLocks noGrp="1"/>
          </p:cNvSpPr>
          <p:nvPr>
            <p:ph type="body" sz="quarter" idx="10"/>
          </p:nvPr>
        </p:nvSpPr>
        <p:spPr/>
        <p:txBody>
          <a:bodyPr/>
          <a:lstStyle/>
          <a:p>
            <a:r>
              <a:rPr lang="en-US" altLang="zh-CN" dirty="0" err="1" smtClean="0"/>
              <a:t>Ldap</a:t>
            </a:r>
            <a:r>
              <a:rPr lang="zh-CN" altLang="en-US" dirty="0" smtClean="0"/>
              <a:t>主要提供用户数据存储功能，其中包含集群内的默认用户（例如</a:t>
            </a:r>
            <a:r>
              <a:rPr lang="en-US" altLang="zh-CN" dirty="0" smtClean="0"/>
              <a:t>admin</a:t>
            </a:r>
            <a:r>
              <a:rPr lang="zh-CN" altLang="en-US" dirty="0" smtClean="0"/>
              <a:t>用户），客户创建的用户（例如通过</a:t>
            </a:r>
            <a:r>
              <a:rPr lang="en-US" altLang="zh-CN" dirty="0" smtClean="0"/>
              <a:t>UI</a:t>
            </a:r>
            <a:r>
              <a:rPr lang="zh-CN" altLang="en-US" dirty="0" smtClean="0"/>
              <a:t>界面创建一个用户）。 </a:t>
            </a:r>
            <a:endParaRPr lang="en-US" altLang="zh-CN" dirty="0" smtClean="0"/>
          </a:p>
          <a:p>
            <a:r>
              <a:rPr lang="zh-CN" altLang="en-US" dirty="0" smtClean="0"/>
              <a:t>存储了用户的两个关键信息，分别是</a:t>
            </a:r>
            <a:r>
              <a:rPr lang="en-US" altLang="zh-CN" dirty="0" smtClean="0"/>
              <a:t>Kerberos</a:t>
            </a:r>
            <a:r>
              <a:rPr lang="zh-CN" altLang="en-US" dirty="0" smtClean="0"/>
              <a:t>信息和</a:t>
            </a:r>
            <a:r>
              <a:rPr lang="en-US" altLang="zh-CN" dirty="0" err="1" smtClean="0"/>
              <a:t>Ldap</a:t>
            </a:r>
            <a:r>
              <a:rPr lang="zh-CN" altLang="en-US" dirty="0" smtClean="0"/>
              <a:t>信息。</a:t>
            </a:r>
            <a:endParaRPr lang="en-US" altLang="zh-CN" dirty="0" smtClean="0"/>
          </a:p>
          <a:p>
            <a:pPr lvl="1"/>
            <a:r>
              <a:rPr lang="en-US" altLang="zh-CN" dirty="0" smtClean="0"/>
              <a:t>Kerberos</a:t>
            </a:r>
            <a:r>
              <a:rPr lang="zh-CN" altLang="en-US" dirty="0" smtClean="0"/>
              <a:t>信息主要包含用户的用户名，密码信息，对</a:t>
            </a:r>
            <a:r>
              <a:rPr lang="en-US" altLang="zh-CN" dirty="0" smtClean="0"/>
              <a:t>Kerberos</a:t>
            </a:r>
            <a:r>
              <a:rPr lang="zh-CN" altLang="en-US" dirty="0" smtClean="0"/>
              <a:t>提供认证查询功能，即密码的校验功能。 </a:t>
            </a:r>
            <a:endParaRPr lang="en-US" altLang="zh-CN" dirty="0" smtClean="0"/>
          </a:p>
          <a:p>
            <a:pPr lvl="1"/>
            <a:r>
              <a:rPr lang="en-US" altLang="zh-CN" dirty="0" err="1" smtClean="0"/>
              <a:t>Ldap</a:t>
            </a:r>
            <a:r>
              <a:rPr lang="zh-CN" altLang="en-US" dirty="0" smtClean="0"/>
              <a:t>信息主要包含用户的附属信息，例如：用户类别，用户组信息，角色信息，邮箱等。对外提供鉴权功能，即权限的识别，例如该用户是否具有访问</a:t>
            </a:r>
            <a:r>
              <a:rPr lang="en-US" altLang="zh-CN" dirty="0" smtClean="0"/>
              <a:t>HDFS</a:t>
            </a:r>
            <a:r>
              <a:rPr lang="zh-CN" altLang="en-US" dirty="0" smtClean="0"/>
              <a:t>某个文件目录的权限。 </a:t>
            </a:r>
            <a:endParaRPr lang="en-US" altLang="zh-CN" dirty="0" smtClean="0"/>
          </a:p>
          <a:p>
            <a:endParaRPr lang="en-US" altLang="zh-C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标题 1"/>
          <p:cNvSpPr txBox="1"/>
          <p:nvPr/>
        </p:nvSpPr>
        <p:spPr>
          <a:xfrm>
            <a:off x="1558926" y="306388"/>
            <a:ext cx="7632700" cy="746125"/>
          </a:xfrm>
          <a:prstGeom prst="rect">
            <a:avLst/>
          </a:prstGeom>
        </p:spPr>
        <p:txBody>
          <a:bodyPr/>
          <a:lstStyle/>
          <a:p>
            <a:pPr eaLnBrk="1" fontAlgn="t" hangingPunct="1">
              <a:defRPr/>
            </a:pPr>
            <a:endParaRPr lang="en-US" altLang="zh-CN" sz="2400" b="1" kern="0" dirty="0">
              <a:solidFill>
                <a:srgbClr val="990000"/>
              </a:solidFill>
              <a:latin typeface="宋体" panose="02010600030101010101" pitchFamily="2" charset="-122"/>
              <a:ea typeface="华文细黑"/>
              <a:cs typeface="+mj-cs"/>
            </a:endParaRPr>
          </a:p>
        </p:txBody>
      </p:sp>
      <p:sp>
        <p:nvSpPr>
          <p:cNvPr id="55299" name="TextBox 3"/>
          <p:cNvSpPr txBox="1">
            <a:spLocks noChangeArrowheads="1"/>
          </p:cNvSpPr>
          <p:nvPr/>
        </p:nvSpPr>
        <p:spPr bwMode="auto">
          <a:xfrm>
            <a:off x="1703388" y="1028702"/>
            <a:ext cx="86407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eaLnBrk="1" fontAlgn="t" hangingPunct="1"/>
            <a:endParaRPr lang="zh-CN" altLang="en-US" sz="1600">
              <a:latin typeface="宋体" panose="02010600030101010101" pitchFamily="2" charset="-122"/>
              <a:ea typeface="华文细黑" panose="02010600040101010101" pitchFamily="2" charset="-122"/>
              <a:cs typeface="Arial" panose="020B0604020202090204" pitchFamily="34" charset="0"/>
            </a:endParaRPr>
          </a:p>
        </p:txBody>
      </p:sp>
      <p:sp>
        <p:nvSpPr>
          <p:cNvPr id="6" name="Title 5"/>
          <p:cNvSpPr>
            <a:spLocks noGrp="1"/>
          </p:cNvSpPr>
          <p:nvPr>
            <p:ph type="title"/>
          </p:nvPr>
        </p:nvSpPr>
        <p:spPr/>
        <p:txBody>
          <a:bodyPr/>
          <a:lstStyle/>
          <a:p>
            <a:r>
              <a:rPr lang="zh-CN" altLang="en-US" smtClean="0"/>
              <a:t>集群内服务认证</a:t>
            </a:r>
            <a:endParaRPr lang="zh-CN" altLang="en-US"/>
          </a:p>
        </p:txBody>
      </p:sp>
      <p:sp>
        <p:nvSpPr>
          <p:cNvPr id="55301" name="Text Placeholder 7"/>
          <p:cNvSpPr>
            <a:spLocks noGrp="1"/>
          </p:cNvSpPr>
          <p:nvPr>
            <p:ph type="body" sz="quarter" idx="10"/>
          </p:nvPr>
        </p:nvSpPr>
        <p:spPr/>
        <p:txBody>
          <a:bodyPr/>
          <a:lstStyle/>
          <a:p>
            <a:r>
              <a:rPr lang="en-US" altLang="zh-CN" sz="2000" dirty="0" smtClean="0">
                <a:latin typeface="+mn-lt"/>
                <a:ea typeface="+mn-ea"/>
              </a:rPr>
              <a:t>Kerberos</a:t>
            </a:r>
            <a:r>
              <a:rPr lang="zh-CN" altLang="en-US" sz="2000" dirty="0" smtClean="0">
                <a:latin typeface="+mn-lt"/>
                <a:ea typeface="+mn-ea"/>
              </a:rPr>
              <a:t>服务在集群中是一个基础组件模块，在安全模式下，所有的业务组件都需要依赖</a:t>
            </a:r>
            <a:r>
              <a:rPr lang="en-US" altLang="zh-CN" sz="2000" dirty="0" smtClean="0">
                <a:latin typeface="+mn-lt"/>
                <a:ea typeface="+mn-ea"/>
              </a:rPr>
              <a:t>Kerberos</a:t>
            </a:r>
            <a:r>
              <a:rPr lang="zh-CN" altLang="en-US" sz="2000" dirty="0" smtClean="0">
                <a:latin typeface="+mn-lt"/>
                <a:ea typeface="+mn-ea"/>
              </a:rPr>
              <a:t>服务（组件），业务组件（如</a:t>
            </a:r>
            <a:r>
              <a:rPr lang="en-US" altLang="zh-CN" sz="2000" dirty="0" smtClean="0">
                <a:latin typeface="+mn-lt"/>
                <a:ea typeface="+mn-ea"/>
              </a:rPr>
              <a:t>HDFS</a:t>
            </a:r>
            <a:r>
              <a:rPr lang="zh-CN" altLang="en-US" sz="2000" dirty="0" smtClean="0">
                <a:latin typeface="+mn-lt"/>
                <a:ea typeface="+mn-ea"/>
              </a:rPr>
              <a:t>）在对外提供业务的过程中，均需要先通过</a:t>
            </a:r>
            <a:r>
              <a:rPr lang="en-US" altLang="zh-CN" sz="2000" dirty="0" smtClean="0">
                <a:latin typeface="+mn-lt"/>
                <a:ea typeface="+mn-ea"/>
              </a:rPr>
              <a:t>Kerberos</a:t>
            </a:r>
            <a:r>
              <a:rPr lang="zh-CN" altLang="en-US" sz="2000" dirty="0" smtClean="0">
                <a:latin typeface="+mn-lt"/>
                <a:ea typeface="+mn-ea"/>
              </a:rPr>
              <a:t>的认证服务，如果无法通过</a:t>
            </a:r>
            <a:r>
              <a:rPr lang="en-US" altLang="zh-CN" sz="2000" dirty="0" smtClean="0">
                <a:latin typeface="+mn-lt"/>
                <a:ea typeface="+mn-ea"/>
              </a:rPr>
              <a:t>Kerberos</a:t>
            </a:r>
            <a:r>
              <a:rPr lang="zh-CN" altLang="en-US" sz="2000" dirty="0" smtClean="0">
                <a:latin typeface="+mn-lt"/>
                <a:ea typeface="+mn-ea"/>
              </a:rPr>
              <a:t>认证，将无法获取该业务组件的任何业务服务。 </a:t>
            </a:r>
            <a:endParaRPr lang="en-US" altLang="zh-CN" sz="2000" dirty="0" smtClean="0">
              <a:latin typeface="+mn-lt"/>
              <a:ea typeface="+mn-ea"/>
            </a:endParaRPr>
          </a:p>
          <a:p>
            <a:r>
              <a:rPr lang="en-US" altLang="zh-CN" sz="2000" dirty="0" err="1" smtClean="0">
                <a:latin typeface="+mn-lt"/>
                <a:ea typeface="+mn-ea"/>
              </a:rPr>
              <a:t>LdapServer</a:t>
            </a:r>
            <a:r>
              <a:rPr lang="zh-CN" altLang="en-US" sz="2000" dirty="0" smtClean="0">
                <a:latin typeface="+mn-lt"/>
                <a:ea typeface="+mn-ea"/>
              </a:rPr>
              <a:t>作为</a:t>
            </a:r>
            <a:r>
              <a:rPr lang="en-US" altLang="zh-CN" sz="2000" dirty="0" smtClean="0">
                <a:latin typeface="+mn-lt"/>
                <a:ea typeface="+mn-ea"/>
              </a:rPr>
              <a:t>Kerberos</a:t>
            </a:r>
            <a:r>
              <a:rPr lang="zh-CN" altLang="en-US" sz="2000" dirty="0" smtClean="0">
                <a:latin typeface="+mn-lt"/>
                <a:ea typeface="+mn-ea"/>
              </a:rPr>
              <a:t>的数据存储模块，与其他所有的业务组件（除</a:t>
            </a:r>
            <a:r>
              <a:rPr lang="en-US" altLang="zh-CN" sz="2000" dirty="0" smtClean="0">
                <a:latin typeface="+mn-lt"/>
                <a:ea typeface="+mn-ea"/>
              </a:rPr>
              <a:t>Kerberos</a:t>
            </a:r>
            <a:r>
              <a:rPr lang="zh-CN" altLang="en-US" sz="2000" dirty="0" smtClean="0">
                <a:latin typeface="+mn-lt"/>
                <a:ea typeface="+mn-ea"/>
              </a:rPr>
              <a:t>服务）均不直接交互。 </a:t>
            </a:r>
            <a:endParaRPr lang="en-US" altLang="zh-CN" sz="2000" dirty="0" smtClean="0">
              <a:latin typeface="+mn-lt"/>
              <a:ea typeface="+mn-ea"/>
            </a:endParaRPr>
          </a:p>
          <a:p>
            <a:r>
              <a:rPr lang="zh-CN" altLang="en-US" sz="2000" dirty="0" smtClean="0">
                <a:latin typeface="+mn-lt"/>
                <a:ea typeface="+mn-ea"/>
              </a:rPr>
              <a:t>集群内某个服务（如</a:t>
            </a:r>
            <a:r>
              <a:rPr lang="en-US" altLang="zh-CN" sz="2000" dirty="0" smtClean="0">
                <a:latin typeface="+mn-lt"/>
                <a:ea typeface="+mn-ea"/>
              </a:rPr>
              <a:t>HDFS</a:t>
            </a:r>
            <a:r>
              <a:rPr lang="zh-CN" altLang="en-US" sz="2000" dirty="0" smtClean="0">
                <a:latin typeface="+mn-lt"/>
                <a:ea typeface="+mn-ea"/>
              </a:rPr>
              <a:t>）</a:t>
            </a:r>
            <a:r>
              <a:rPr lang="en-US" altLang="zh-CN" sz="2000" dirty="0" smtClean="0">
                <a:latin typeface="+mn-lt"/>
                <a:ea typeface="+mn-ea"/>
              </a:rPr>
              <a:t>prestart</a:t>
            </a:r>
            <a:r>
              <a:rPr lang="zh-CN" altLang="en-US" sz="2000" dirty="0" smtClean="0">
                <a:latin typeface="+mn-lt"/>
                <a:ea typeface="+mn-ea"/>
              </a:rPr>
              <a:t>的时候，会预先去</a:t>
            </a:r>
            <a:r>
              <a:rPr lang="en-US" altLang="zh-CN" sz="2000" dirty="0" smtClean="0">
                <a:latin typeface="+mn-lt"/>
                <a:ea typeface="+mn-ea"/>
              </a:rPr>
              <a:t>Kerberos</a:t>
            </a:r>
            <a:r>
              <a:rPr lang="zh-CN" altLang="en-US" sz="2000" dirty="0" smtClean="0">
                <a:latin typeface="+mn-lt"/>
                <a:ea typeface="+mn-ea"/>
              </a:rPr>
              <a:t>中获取该服务对应的服务名称</a:t>
            </a:r>
            <a:r>
              <a:rPr lang="en-US" altLang="zh-CN" sz="2000" dirty="0" err="1" smtClean="0">
                <a:latin typeface="+mn-lt"/>
                <a:ea typeface="+mn-ea"/>
              </a:rPr>
              <a:t>sessionkey</a:t>
            </a:r>
            <a:r>
              <a:rPr lang="zh-CN" altLang="en-US" sz="2000" dirty="0" smtClean="0">
                <a:latin typeface="+mn-lt"/>
                <a:ea typeface="+mn-ea"/>
              </a:rPr>
              <a:t>（</a:t>
            </a:r>
            <a:r>
              <a:rPr lang="en-US" altLang="zh-CN" sz="2000" dirty="0" err="1" smtClean="0">
                <a:latin typeface="+mn-lt"/>
                <a:ea typeface="+mn-ea"/>
              </a:rPr>
              <a:t>keytab</a:t>
            </a:r>
            <a:r>
              <a:rPr lang="zh-CN" altLang="en-US" sz="2000" dirty="0" smtClean="0">
                <a:latin typeface="+mn-lt"/>
                <a:ea typeface="+mn-ea"/>
              </a:rPr>
              <a:t>，主要是提供给应用程序进行身份认证使用），在后续任意其他服务（如</a:t>
            </a:r>
            <a:r>
              <a:rPr lang="en-US" altLang="zh-CN" sz="2000" dirty="0" smtClean="0">
                <a:latin typeface="+mn-lt"/>
                <a:ea typeface="+mn-ea"/>
              </a:rPr>
              <a:t>YARN</a:t>
            </a:r>
            <a:r>
              <a:rPr lang="zh-CN" altLang="en-US" sz="2000" dirty="0" smtClean="0">
                <a:latin typeface="+mn-lt"/>
                <a:ea typeface="+mn-ea"/>
              </a:rPr>
              <a:t>）需要去</a:t>
            </a:r>
            <a:r>
              <a:rPr lang="en-US" altLang="zh-CN" sz="2000" dirty="0" smtClean="0">
                <a:latin typeface="+mn-lt"/>
                <a:ea typeface="+mn-ea"/>
              </a:rPr>
              <a:t>HDFS</a:t>
            </a:r>
            <a:r>
              <a:rPr lang="zh-CN" altLang="en-US" sz="2000" dirty="0" smtClean="0">
                <a:latin typeface="+mn-lt"/>
                <a:ea typeface="+mn-ea"/>
              </a:rPr>
              <a:t>中执行增</a:t>
            </a:r>
            <a:r>
              <a:rPr lang="en-US" altLang="zh-CN" sz="2000" dirty="0" smtClean="0">
                <a:latin typeface="+mn-lt"/>
                <a:ea typeface="+mn-ea"/>
              </a:rPr>
              <a:t>/</a:t>
            </a:r>
            <a:r>
              <a:rPr lang="zh-CN" altLang="en-US" sz="2000" dirty="0" smtClean="0">
                <a:latin typeface="+mn-lt"/>
                <a:ea typeface="+mn-ea"/>
              </a:rPr>
              <a:t>删</a:t>
            </a:r>
            <a:r>
              <a:rPr lang="en-US" altLang="zh-CN" sz="2000" dirty="0" smtClean="0">
                <a:latin typeface="+mn-lt"/>
                <a:ea typeface="+mn-ea"/>
              </a:rPr>
              <a:t>/</a:t>
            </a:r>
            <a:r>
              <a:rPr lang="zh-CN" altLang="en-US" sz="2000" dirty="0" smtClean="0">
                <a:latin typeface="+mn-lt"/>
                <a:ea typeface="+mn-ea"/>
              </a:rPr>
              <a:t>改</a:t>
            </a:r>
            <a:r>
              <a:rPr lang="en-US" altLang="zh-CN" sz="2000" dirty="0" smtClean="0">
                <a:latin typeface="+mn-lt"/>
                <a:ea typeface="+mn-ea"/>
              </a:rPr>
              <a:t>/</a:t>
            </a:r>
            <a:r>
              <a:rPr lang="zh-CN" altLang="en-US" sz="2000" dirty="0" smtClean="0">
                <a:latin typeface="+mn-lt"/>
                <a:ea typeface="+mn-ea"/>
              </a:rPr>
              <a:t>查数据时，必须获取到对应的</a:t>
            </a:r>
            <a:r>
              <a:rPr lang="en-US" altLang="zh-CN" sz="2000" dirty="0" smtClean="0">
                <a:latin typeface="+mn-lt"/>
                <a:ea typeface="+mn-ea"/>
              </a:rPr>
              <a:t>TGT</a:t>
            </a:r>
            <a:r>
              <a:rPr lang="zh-CN" altLang="en-US" sz="2000" dirty="0" smtClean="0">
                <a:latin typeface="+mn-lt"/>
                <a:ea typeface="+mn-ea"/>
              </a:rPr>
              <a:t>和</a:t>
            </a:r>
            <a:r>
              <a:rPr lang="en-US" altLang="zh-CN" sz="2000" dirty="0" smtClean="0">
                <a:latin typeface="+mn-lt"/>
                <a:ea typeface="+mn-ea"/>
              </a:rPr>
              <a:t>ST</a:t>
            </a:r>
            <a:r>
              <a:rPr lang="zh-CN" altLang="en-US" sz="2000" dirty="0" smtClean="0">
                <a:latin typeface="+mn-lt"/>
                <a:ea typeface="+mn-ea"/>
              </a:rPr>
              <a:t>，用于本次的安全访问。</a:t>
            </a:r>
            <a:endParaRPr lang="en-US" altLang="zh-CN" sz="2000" dirty="0">
              <a:latin typeface="+mn-lt"/>
              <a:ea typeface="+mn-ea"/>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zh-CN" altLang="en-US" smtClean="0"/>
              <a:t>集群内服务认证（续）</a:t>
            </a:r>
            <a:endParaRPr lang="zh-CN" altLang="en-US" smtClean="0"/>
          </a:p>
        </p:txBody>
      </p:sp>
      <p:grpSp>
        <p:nvGrpSpPr>
          <p:cNvPr id="56323" name="组合 27"/>
          <p:cNvGrpSpPr>
            <a:grpSpLocks noGrp="1"/>
          </p:cNvGrpSpPr>
          <p:nvPr/>
        </p:nvGrpSpPr>
        <p:grpSpPr bwMode="auto">
          <a:xfrm>
            <a:off x="1701801" y="1638377"/>
            <a:ext cx="9410699" cy="4448305"/>
            <a:chOff x="1409344" y="1651506"/>
            <a:chExt cx="4892185" cy="3028465"/>
          </a:xfrm>
        </p:grpSpPr>
        <p:sp>
          <p:nvSpPr>
            <p:cNvPr id="49156" name="矩形 4"/>
            <p:cNvSpPr>
              <a:spLocks noChangeArrowheads="1"/>
            </p:cNvSpPr>
            <p:nvPr/>
          </p:nvSpPr>
          <p:spPr bwMode="auto">
            <a:xfrm>
              <a:off x="1409344" y="1665645"/>
              <a:ext cx="1363162" cy="502568"/>
            </a:xfrm>
            <a:prstGeom prst="rect">
              <a:avLst/>
            </a:prstGeom>
            <a:solidFill>
              <a:schemeClr val="accent1"/>
            </a:solidFill>
            <a:ln w="9525" algn="ctr">
              <a:solidFill>
                <a:schemeClr val="tx1"/>
              </a:solidFill>
              <a:round/>
            </a:ln>
          </p:spPr>
          <p:txBody>
            <a:bodyPr anchor="ctr"/>
            <a:lstStyle>
              <a:lvl1pPr>
                <a:defRPr sz="1000">
                  <a:solidFill>
                    <a:schemeClr val="tx1"/>
                  </a:solidFill>
                  <a:latin typeface="FrutigerNext LT Regular" panose="020B0503040504020204" pitchFamily="34" charset="0"/>
                  <a:ea typeface="宋体" panose="02010600030101010101" pitchFamily="2" charset="-122"/>
                </a:defRPr>
              </a:lvl1pPr>
              <a:lvl2pPr marL="742950" indent="-285750">
                <a:defRPr sz="1000">
                  <a:solidFill>
                    <a:schemeClr val="tx1"/>
                  </a:solidFill>
                  <a:latin typeface="FrutigerNext LT Regular" panose="020B0503040504020204" pitchFamily="34" charset="0"/>
                  <a:ea typeface="宋体" panose="02010600030101010101" pitchFamily="2" charset="-122"/>
                </a:defRPr>
              </a:lvl2pPr>
              <a:lvl3pPr marL="1143000" indent="-228600">
                <a:defRPr sz="1000">
                  <a:solidFill>
                    <a:schemeClr val="tx1"/>
                  </a:solidFill>
                  <a:latin typeface="FrutigerNext LT Regular" panose="020B0503040504020204" pitchFamily="34" charset="0"/>
                  <a:ea typeface="宋体" panose="02010600030101010101" pitchFamily="2" charset="-122"/>
                </a:defRPr>
              </a:lvl3pPr>
              <a:lvl4pPr marL="1600200" indent="-228600">
                <a:defRPr sz="1000">
                  <a:solidFill>
                    <a:schemeClr val="tx1"/>
                  </a:solidFill>
                  <a:latin typeface="FrutigerNext LT Regular" panose="020B0503040504020204" pitchFamily="34" charset="0"/>
                  <a:ea typeface="宋体" panose="02010600030101010101" pitchFamily="2" charset="-122"/>
                </a:defRPr>
              </a:lvl4pPr>
              <a:lvl5pPr marL="2057400" indent="-228600">
                <a:defRPr sz="1000">
                  <a:solidFill>
                    <a:schemeClr val="tx1"/>
                  </a:solidFill>
                  <a:latin typeface="FrutigerNext LT Regular" panose="020B0503040504020204" pitchFamily="34" charset="0"/>
                  <a:ea typeface="宋体" panose="02010600030101010101" pitchFamily="2" charset="-122"/>
                </a:defRPr>
              </a:lvl5pPr>
              <a:lvl6pPr marL="25146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6pPr>
              <a:lvl7pPr marL="29718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7pPr>
              <a:lvl8pPr marL="34290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8pPr>
              <a:lvl9pPr marL="3886200" indent="-228600" eaLnBrk="0" fontAlgn="base" hangingPunct="0">
                <a:spcBef>
                  <a:spcPct val="0"/>
                </a:spcBef>
                <a:spcAft>
                  <a:spcPct val="0"/>
                </a:spcAft>
                <a:defRPr sz="1000">
                  <a:solidFill>
                    <a:schemeClr val="tx1"/>
                  </a:solidFill>
                  <a:latin typeface="FrutigerNext LT Regular" panose="020B0503040504020204" pitchFamily="34" charset="0"/>
                  <a:ea typeface="宋体" panose="02010600030101010101" pitchFamily="2" charset="-122"/>
                </a:defRPr>
              </a:lvl9pPr>
            </a:lstStyle>
            <a:p>
              <a:pPr algn="ctr" eaLnBrk="1" fontAlgn="t" hangingPunct="1">
                <a:defRPr/>
              </a:pPr>
              <a:r>
                <a:rPr lang="en-US" altLang="zh-CN" sz="2000" dirty="0">
                  <a:solidFill>
                    <a:schemeClr val="bg1"/>
                  </a:solidFill>
                  <a:latin typeface="+mn-lt"/>
                  <a:ea typeface="+mn-ea"/>
                  <a:cs typeface="Arial" panose="020B0604020202090204" pitchFamily="34" charset="0"/>
                </a:rPr>
                <a:t>HDFS</a:t>
              </a:r>
              <a:r>
                <a:rPr lang="zh-CN" altLang="en-US" sz="2000" dirty="0">
                  <a:solidFill>
                    <a:schemeClr val="bg1"/>
                  </a:solidFill>
                  <a:latin typeface="+mn-lt"/>
                  <a:ea typeface="+mn-ea"/>
                  <a:cs typeface="Arial" panose="020B0604020202090204" pitchFamily="34" charset="0"/>
                </a:rPr>
                <a:t>服务</a:t>
              </a:r>
              <a:endParaRPr lang="zh-CN" altLang="en-US" sz="2000" dirty="0">
                <a:solidFill>
                  <a:schemeClr val="bg1"/>
                </a:solidFill>
                <a:latin typeface="+mn-lt"/>
                <a:ea typeface="+mn-ea"/>
                <a:cs typeface="Arial" panose="020B0604020202090204" pitchFamily="34" charset="0"/>
              </a:endParaRPr>
            </a:p>
          </p:txBody>
        </p:sp>
        <p:sp>
          <p:nvSpPr>
            <p:cNvPr id="6" name="矩形 5"/>
            <p:cNvSpPr>
              <a:spLocks noChangeArrowheads="1"/>
            </p:cNvSpPr>
            <p:nvPr/>
          </p:nvSpPr>
          <p:spPr bwMode="auto">
            <a:xfrm>
              <a:off x="4817174" y="1651506"/>
              <a:ext cx="1484355" cy="502568"/>
            </a:xfrm>
            <a:prstGeom prst="rect">
              <a:avLst/>
            </a:prstGeom>
            <a:solidFill>
              <a:schemeClr val="accent1"/>
            </a:solidFill>
            <a:ln w="9525" algn="ctr">
              <a:solidFill>
                <a:schemeClr val="tx1"/>
              </a:solidFill>
              <a:round/>
            </a:ln>
          </p:spPr>
          <p:txBody>
            <a:bodyPr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anose="020B0503040504020204"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anose="020B0503040504020204"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sz="2400">
                  <a:solidFill>
                    <a:schemeClr val="tx1"/>
                  </a:solidFill>
                  <a:latin typeface="FrutigerNext LT Light" panose="020B0403040504020204"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Light" panose="020B0403040504020204" pitchFamily="34" charset="0"/>
                  <a:ea typeface="华文细黑" panose="02010600040101010101"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Light" panose="020B04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Light" panose="020B04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Light" panose="020B04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Light" panose="020B04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Light" panose="020B0403040504020204" pitchFamily="34" charset="0"/>
                  <a:ea typeface="华文细黑" panose="02010600040101010101" pitchFamily="2" charset="-122"/>
                </a:defRPr>
              </a:lvl9pPr>
            </a:lstStyle>
            <a:p>
              <a:pPr algn="ctr" eaLnBrk="1" fontAlgn="t" hangingPunct="1">
                <a:lnSpc>
                  <a:spcPct val="100000"/>
                </a:lnSpc>
                <a:spcBef>
                  <a:spcPct val="0"/>
                </a:spcBef>
                <a:buClrTx/>
                <a:buSzTx/>
                <a:buFontTx/>
                <a:buNone/>
                <a:defRPr/>
              </a:pPr>
              <a:r>
                <a:rPr lang="en-US" altLang="zh-CN" sz="2000" dirty="0" err="1">
                  <a:solidFill>
                    <a:schemeClr val="bg1"/>
                  </a:solidFill>
                  <a:latin typeface="+mn-lt"/>
                  <a:ea typeface="+mn-ea"/>
                  <a:cs typeface="Arial" panose="020B0604020202090204" pitchFamily="34" charset="0"/>
                </a:rPr>
                <a:t>KerberosServer</a:t>
              </a:r>
              <a:endParaRPr lang="zh-CN" altLang="en-US" sz="2000" dirty="0">
                <a:solidFill>
                  <a:schemeClr val="bg1"/>
                </a:solidFill>
                <a:latin typeface="+mn-lt"/>
                <a:ea typeface="+mn-ea"/>
                <a:cs typeface="Arial" panose="020B0604020202090204" pitchFamily="34" charset="0"/>
              </a:endParaRPr>
            </a:p>
          </p:txBody>
        </p:sp>
        <p:cxnSp>
          <p:nvCxnSpPr>
            <p:cNvPr id="56326" name="直接连接符 7"/>
            <p:cNvCxnSpPr>
              <a:cxnSpLocks noChangeShapeType="1"/>
            </p:cNvCxnSpPr>
            <p:nvPr/>
          </p:nvCxnSpPr>
          <p:spPr bwMode="auto">
            <a:xfrm flipH="1">
              <a:off x="1926165" y="2172396"/>
              <a:ext cx="9633" cy="2507575"/>
            </a:xfrm>
            <a:prstGeom prst="line">
              <a:avLst/>
            </a:prstGeom>
            <a:noFill/>
            <a:ln w="25400" algn="ctr">
              <a:solidFill>
                <a:schemeClr val="tx1"/>
              </a:solidFill>
              <a:round/>
            </a:ln>
            <a:extLst>
              <a:ext uri="{909E8E84-426E-40DD-AFC4-6F175D3DCCD1}">
                <a14:hiddenFill xmlns:a14="http://schemas.microsoft.com/office/drawing/2010/main">
                  <a:noFill/>
                </a14:hiddenFill>
              </a:ext>
            </a:extLst>
          </p:spPr>
        </p:cxnSp>
        <p:cxnSp>
          <p:nvCxnSpPr>
            <p:cNvPr id="56327" name="直接连接符 8"/>
            <p:cNvCxnSpPr>
              <a:cxnSpLocks noChangeShapeType="1"/>
            </p:cNvCxnSpPr>
            <p:nvPr/>
          </p:nvCxnSpPr>
          <p:spPr bwMode="auto">
            <a:xfrm>
              <a:off x="5559351" y="2168213"/>
              <a:ext cx="1" cy="2507575"/>
            </a:xfrm>
            <a:prstGeom prst="line">
              <a:avLst/>
            </a:prstGeom>
            <a:noFill/>
            <a:ln w="25400" algn="ctr">
              <a:solidFill>
                <a:schemeClr val="tx1"/>
              </a:solidFill>
              <a:round/>
            </a:ln>
            <a:extLst>
              <a:ext uri="{909E8E84-426E-40DD-AFC4-6F175D3DCCD1}">
                <a14:hiddenFill xmlns:a14="http://schemas.microsoft.com/office/drawing/2010/main">
                  <a:noFill/>
                </a14:hiddenFill>
              </a:ext>
            </a:extLst>
          </p:spPr>
        </p:cxnSp>
        <p:cxnSp>
          <p:nvCxnSpPr>
            <p:cNvPr id="56328" name="直接箭头连接符 12"/>
            <p:cNvCxnSpPr>
              <a:cxnSpLocks noChangeShapeType="1"/>
            </p:cNvCxnSpPr>
            <p:nvPr/>
          </p:nvCxnSpPr>
          <p:spPr bwMode="auto">
            <a:xfrm>
              <a:off x="1935798" y="2930350"/>
              <a:ext cx="3623553" cy="0"/>
            </a:xfrm>
            <a:prstGeom prst="straightConnector1">
              <a:avLst/>
            </a:prstGeom>
            <a:noFill/>
            <a:ln w="25400" algn="ctr">
              <a:solidFill>
                <a:schemeClr val="tx1"/>
              </a:solidFill>
              <a:round/>
              <a:headEnd w="lg" len="lg"/>
              <a:tailEnd type="arrow" w="lg" len="lg"/>
            </a:ln>
            <a:extLst>
              <a:ext uri="{909E8E84-426E-40DD-AFC4-6F175D3DCCD1}">
                <a14:hiddenFill xmlns:a14="http://schemas.microsoft.com/office/drawing/2010/main">
                  <a:noFill/>
                </a14:hiddenFill>
              </a:ext>
            </a:extLst>
          </p:spPr>
        </p:cxnSp>
        <p:sp>
          <p:nvSpPr>
            <p:cNvPr id="10" name="矩形 13"/>
            <p:cNvSpPr>
              <a:spLocks noChangeArrowheads="1"/>
            </p:cNvSpPr>
            <p:nvPr/>
          </p:nvSpPr>
          <p:spPr bwMode="auto">
            <a:xfrm>
              <a:off x="2088421" y="2265484"/>
              <a:ext cx="3414249" cy="618897"/>
            </a:xfrm>
            <a:prstGeom prst="rect">
              <a:avLst/>
            </a:prstGeom>
            <a:solidFill>
              <a:schemeClr val="accent1"/>
            </a:solidFill>
            <a:ln w="9525" algn="ctr">
              <a:solidFill>
                <a:schemeClr val="tx1"/>
              </a:solidFill>
              <a:round/>
            </a:ln>
          </p:spPr>
          <p:txBody>
            <a:bodyPr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anose="020B0503040504020204"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anose="020B0503040504020204"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sz="2400">
                  <a:solidFill>
                    <a:schemeClr val="tx1"/>
                  </a:solidFill>
                  <a:latin typeface="FrutigerNext LT Light" panose="020B0403040504020204"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Light" panose="020B0403040504020204" pitchFamily="34" charset="0"/>
                  <a:ea typeface="华文细黑" panose="02010600040101010101"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Light" panose="020B04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Light" panose="020B04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Light" panose="020B04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Light" panose="020B04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Light" panose="020B0403040504020204" pitchFamily="34" charset="0"/>
                  <a:ea typeface="华文细黑" panose="02010600040101010101" pitchFamily="2" charset="-122"/>
                </a:defRPr>
              </a:lvl9pPr>
            </a:lstStyle>
            <a:p>
              <a:pPr fontAlgn="t">
                <a:lnSpc>
                  <a:spcPct val="100000"/>
                </a:lnSpc>
                <a:spcBef>
                  <a:spcPct val="0"/>
                </a:spcBef>
                <a:buClrTx/>
                <a:buSzTx/>
                <a:buNone/>
                <a:defRPr/>
              </a:pPr>
              <a:r>
                <a:rPr lang="en-US" altLang="zh-CN" sz="2000" dirty="0">
                  <a:solidFill>
                    <a:schemeClr val="bg1"/>
                  </a:solidFill>
                  <a:latin typeface="+mn-lt"/>
                  <a:ea typeface="+mn-ea"/>
                  <a:cs typeface="Arial" panose="020B0604020202090204" pitchFamily="34" charset="0"/>
                </a:rPr>
                <a:t>prestart</a:t>
              </a:r>
              <a:r>
                <a:rPr lang="zh-CN" altLang="en-US" sz="2000" dirty="0">
                  <a:solidFill>
                    <a:schemeClr val="bg1"/>
                  </a:solidFill>
                  <a:latin typeface="+mn-lt"/>
                  <a:ea typeface="+mn-ea"/>
                  <a:cs typeface="Arial" panose="020B0604020202090204" pitchFamily="34" charset="0"/>
                </a:rPr>
                <a:t>阶段，调用</a:t>
              </a:r>
              <a:r>
                <a:rPr lang="en-US" altLang="zh-CN" sz="2000" dirty="0">
                  <a:solidFill>
                    <a:schemeClr val="bg1"/>
                  </a:solidFill>
                  <a:latin typeface="+mn-lt"/>
                  <a:ea typeface="+mn-ea"/>
                  <a:cs typeface="Arial" panose="020B0604020202090204" pitchFamily="34" charset="0"/>
                </a:rPr>
                <a:t>API</a:t>
              </a:r>
              <a:r>
                <a:rPr lang="zh-CN" altLang="en-US" sz="2000" dirty="0">
                  <a:solidFill>
                    <a:schemeClr val="bg1"/>
                  </a:solidFill>
                  <a:latin typeface="+mn-lt"/>
                  <a:ea typeface="+mn-ea"/>
                  <a:cs typeface="Arial" panose="020B0604020202090204" pitchFamily="34" charset="0"/>
                </a:rPr>
                <a:t>接口，生成</a:t>
              </a:r>
              <a:r>
                <a:rPr lang="en-US" altLang="zh-CN" sz="2000" dirty="0" err="1">
                  <a:solidFill>
                    <a:schemeClr val="bg1"/>
                  </a:solidFill>
                  <a:latin typeface="+mn-lt"/>
                  <a:ea typeface="+mn-ea"/>
                  <a:cs typeface="Arial" panose="020B0604020202090204" pitchFamily="34" charset="0"/>
                </a:rPr>
                <a:t>keytab</a:t>
              </a:r>
              <a:r>
                <a:rPr lang="zh-CN" altLang="en-US" sz="2000" dirty="0">
                  <a:solidFill>
                    <a:schemeClr val="bg1"/>
                  </a:solidFill>
                  <a:latin typeface="+mn-lt"/>
                  <a:ea typeface="+mn-ea"/>
                  <a:cs typeface="Arial" panose="020B0604020202090204" pitchFamily="34" charset="0"/>
                </a:rPr>
                <a:t>放置到</a:t>
              </a:r>
              <a:r>
                <a:rPr lang="en-US" altLang="zh-CN" sz="2000" dirty="0">
                  <a:solidFill>
                    <a:schemeClr val="bg1"/>
                  </a:solidFill>
                  <a:latin typeface="+mn-lt"/>
                  <a:ea typeface="+mn-ea"/>
                  <a:cs typeface="Arial" panose="020B0604020202090204" pitchFamily="34" charset="0"/>
                </a:rPr>
                <a:t>HDFS</a:t>
              </a:r>
              <a:r>
                <a:rPr lang="zh-CN" altLang="en-US" sz="2000" dirty="0">
                  <a:solidFill>
                    <a:schemeClr val="bg1"/>
                  </a:solidFill>
                  <a:latin typeface="+mn-lt"/>
                  <a:ea typeface="+mn-ea"/>
                  <a:cs typeface="Arial" panose="020B0604020202090204" pitchFamily="34" charset="0"/>
                </a:rPr>
                <a:t>服务端目录。</a:t>
              </a:r>
              <a:endParaRPr lang="zh-CN" altLang="en-US" sz="2000" dirty="0">
                <a:solidFill>
                  <a:schemeClr val="bg1"/>
                </a:solidFill>
                <a:latin typeface="+mn-lt"/>
                <a:ea typeface="+mn-ea"/>
                <a:cs typeface="Arial" panose="020B0604020202090204" pitchFamily="34" charset="0"/>
              </a:endParaRPr>
            </a:p>
          </p:txBody>
        </p:sp>
        <p:sp>
          <p:nvSpPr>
            <p:cNvPr id="11" name="矩形 15"/>
            <p:cNvSpPr>
              <a:spLocks noChangeArrowheads="1"/>
            </p:cNvSpPr>
            <p:nvPr/>
          </p:nvSpPr>
          <p:spPr bwMode="auto">
            <a:xfrm>
              <a:off x="2088421" y="3035582"/>
              <a:ext cx="3414249" cy="597677"/>
            </a:xfrm>
            <a:prstGeom prst="rect">
              <a:avLst/>
            </a:prstGeom>
            <a:solidFill>
              <a:schemeClr val="accent1"/>
            </a:solidFill>
            <a:ln w="9525" algn="ctr">
              <a:solidFill>
                <a:schemeClr val="tx1"/>
              </a:solidFill>
              <a:round/>
            </a:ln>
          </p:spPr>
          <p:txBody>
            <a:bodyPr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anose="020B0503040504020204"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anose="020B0503040504020204"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sz="2400">
                  <a:solidFill>
                    <a:schemeClr val="tx1"/>
                  </a:solidFill>
                  <a:latin typeface="FrutigerNext LT Light" panose="020B0403040504020204"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Light" panose="020B0403040504020204" pitchFamily="34" charset="0"/>
                  <a:ea typeface="华文细黑" panose="02010600040101010101"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Light" panose="020B04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Light" panose="020B04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Light" panose="020B04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Light" panose="020B04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Light" panose="020B0403040504020204" pitchFamily="34" charset="0"/>
                  <a:ea typeface="华文细黑" panose="02010600040101010101" pitchFamily="2" charset="-122"/>
                </a:defRPr>
              </a:lvl9pPr>
            </a:lstStyle>
            <a:p>
              <a:pPr fontAlgn="t">
                <a:lnSpc>
                  <a:spcPct val="100000"/>
                </a:lnSpc>
                <a:spcBef>
                  <a:spcPct val="0"/>
                </a:spcBef>
                <a:buClrTx/>
                <a:buSzTx/>
                <a:buNone/>
                <a:defRPr/>
              </a:pPr>
              <a:r>
                <a:rPr lang="zh-CN" altLang="en-US" sz="2000" dirty="0">
                  <a:solidFill>
                    <a:schemeClr val="bg1"/>
                  </a:solidFill>
                  <a:latin typeface="+mn-lt"/>
                  <a:ea typeface="+mn-ea"/>
                  <a:cs typeface="Arial" panose="020B0604020202090204" pitchFamily="34" charset="0"/>
                </a:rPr>
                <a:t>进程启动后（如</a:t>
              </a:r>
              <a:r>
                <a:rPr lang="en-US" altLang="zh-CN" sz="2000" dirty="0" err="1">
                  <a:solidFill>
                    <a:schemeClr val="bg1"/>
                  </a:solidFill>
                  <a:latin typeface="+mn-lt"/>
                  <a:ea typeface="+mn-ea"/>
                  <a:cs typeface="Arial" panose="020B0604020202090204" pitchFamily="34" charset="0"/>
                </a:rPr>
                <a:t>NameNode</a:t>
              </a:r>
              <a:r>
                <a:rPr lang="zh-CN" altLang="en-US" sz="2000" dirty="0">
                  <a:solidFill>
                    <a:schemeClr val="bg1"/>
                  </a:solidFill>
                  <a:latin typeface="+mn-lt"/>
                  <a:ea typeface="+mn-ea"/>
                  <a:cs typeface="Arial" panose="020B0604020202090204" pitchFamily="34" charset="0"/>
                </a:rPr>
                <a:t>进程），将</a:t>
              </a:r>
              <a:r>
                <a:rPr lang="en-US" altLang="zh-CN" sz="2000" dirty="0">
                  <a:solidFill>
                    <a:schemeClr val="bg1"/>
                  </a:solidFill>
                  <a:latin typeface="+mn-lt"/>
                  <a:ea typeface="+mn-ea"/>
                  <a:cs typeface="Arial" panose="020B0604020202090204" pitchFamily="34" charset="0"/>
                </a:rPr>
                <a:t>Kerberos</a:t>
              </a:r>
              <a:r>
                <a:rPr lang="zh-CN" altLang="en-US" sz="2000" dirty="0">
                  <a:solidFill>
                    <a:schemeClr val="bg1"/>
                  </a:solidFill>
                  <a:latin typeface="+mn-lt"/>
                  <a:ea typeface="+mn-ea"/>
                  <a:cs typeface="Arial" panose="020B0604020202090204" pitchFamily="34" charset="0"/>
                </a:rPr>
                <a:t>的客户端文件</a:t>
              </a:r>
              <a:r>
                <a:rPr lang="en-US" altLang="zh-CN" sz="2000" dirty="0">
                  <a:solidFill>
                    <a:schemeClr val="bg1"/>
                  </a:solidFill>
                  <a:latin typeface="+mn-lt"/>
                  <a:ea typeface="+mn-ea"/>
                  <a:cs typeface="Arial" panose="020B0604020202090204" pitchFamily="34" charset="0"/>
                </a:rPr>
                <a:t>krb5.conf</a:t>
              </a:r>
              <a:r>
                <a:rPr lang="zh-CN" altLang="en-US" sz="2000" dirty="0">
                  <a:solidFill>
                    <a:schemeClr val="bg1"/>
                  </a:solidFill>
                  <a:latin typeface="+mn-lt"/>
                  <a:ea typeface="+mn-ea"/>
                  <a:cs typeface="Arial" panose="020B0604020202090204" pitchFamily="34" charset="0"/>
                </a:rPr>
                <a:t>加载到进程中，用于</a:t>
              </a:r>
              <a:r>
                <a:rPr lang="en-US" altLang="zh-CN" sz="2000" dirty="0">
                  <a:solidFill>
                    <a:schemeClr val="bg1"/>
                  </a:solidFill>
                  <a:latin typeface="+mn-lt"/>
                  <a:ea typeface="+mn-ea"/>
                  <a:cs typeface="Arial" panose="020B0604020202090204" pitchFamily="34" charset="0"/>
                </a:rPr>
                <a:t>Kerberos</a:t>
              </a:r>
              <a:r>
                <a:rPr lang="zh-CN" altLang="en-US" sz="2000" dirty="0">
                  <a:solidFill>
                    <a:schemeClr val="bg1"/>
                  </a:solidFill>
                  <a:latin typeface="+mn-lt"/>
                  <a:ea typeface="+mn-ea"/>
                  <a:cs typeface="Arial" panose="020B0604020202090204" pitchFamily="34" charset="0"/>
                </a:rPr>
                <a:t>认证。</a:t>
              </a:r>
              <a:endParaRPr lang="zh-CN" altLang="en-US" sz="2000" dirty="0">
                <a:solidFill>
                  <a:schemeClr val="bg1"/>
                </a:solidFill>
                <a:latin typeface="+mn-lt"/>
                <a:ea typeface="+mn-ea"/>
                <a:cs typeface="Arial" panose="020B0604020202090204" pitchFamily="34" charset="0"/>
              </a:endParaRPr>
            </a:p>
          </p:txBody>
        </p:sp>
        <p:cxnSp>
          <p:nvCxnSpPr>
            <p:cNvPr id="56331" name="直接箭头连接符 25"/>
            <p:cNvCxnSpPr>
              <a:cxnSpLocks noChangeShapeType="1"/>
            </p:cNvCxnSpPr>
            <p:nvPr/>
          </p:nvCxnSpPr>
          <p:spPr bwMode="auto">
            <a:xfrm>
              <a:off x="1935798" y="4447996"/>
              <a:ext cx="3623553" cy="0"/>
            </a:xfrm>
            <a:prstGeom prst="straightConnector1">
              <a:avLst/>
            </a:prstGeom>
            <a:noFill/>
            <a:ln w="25400" algn="ctr">
              <a:solidFill>
                <a:schemeClr val="tx1"/>
              </a:solidFill>
              <a:round/>
              <a:tailEnd type="arrow" w="lg" len="lg"/>
            </a:ln>
            <a:extLst>
              <a:ext uri="{909E8E84-426E-40DD-AFC4-6F175D3DCCD1}">
                <a14:hiddenFill xmlns:a14="http://schemas.microsoft.com/office/drawing/2010/main">
                  <a:noFill/>
                </a14:hiddenFill>
              </a:ext>
            </a:extLst>
          </p:spPr>
        </p:cxnSp>
        <p:sp>
          <p:nvSpPr>
            <p:cNvPr id="13" name="矩形 26"/>
            <p:cNvSpPr>
              <a:spLocks noChangeArrowheads="1"/>
            </p:cNvSpPr>
            <p:nvPr/>
          </p:nvSpPr>
          <p:spPr bwMode="auto">
            <a:xfrm>
              <a:off x="2088421" y="3712158"/>
              <a:ext cx="3414249" cy="630606"/>
            </a:xfrm>
            <a:prstGeom prst="rect">
              <a:avLst/>
            </a:prstGeom>
            <a:solidFill>
              <a:schemeClr val="accent1"/>
            </a:solidFill>
            <a:ln w="9525" algn="ctr">
              <a:solidFill>
                <a:schemeClr val="tx1"/>
              </a:solidFill>
              <a:round/>
            </a:ln>
          </p:spPr>
          <p:txBody>
            <a:bodyPr anchor="ct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anose="020B0503040504020204" pitchFamily="34" charset="0"/>
                  <a:ea typeface="华文细黑" panose="02010600040101010101"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anose="020B0503040504020204" pitchFamily="34" charset="0"/>
                  <a:ea typeface="华文细黑" panose="02010600040101010101" pitchFamily="2" charset="-122"/>
                </a:defRPr>
              </a:lvl2pPr>
              <a:lvl3pPr marL="1143000" indent="-228600">
                <a:lnSpc>
                  <a:spcPct val="140000"/>
                </a:lnSpc>
                <a:spcBef>
                  <a:spcPct val="30000"/>
                </a:spcBef>
                <a:buSzPct val="50000"/>
                <a:buFont typeface="Wingdings" panose="05000000000000000000" pitchFamily="2" charset="2"/>
                <a:buChar char="n"/>
                <a:defRPr sz="2400">
                  <a:solidFill>
                    <a:schemeClr val="tx1"/>
                  </a:solidFill>
                  <a:latin typeface="FrutigerNext LT Light" panose="020B0403040504020204" pitchFamily="34" charset="0"/>
                  <a:ea typeface="华文细黑" panose="02010600040101010101" pitchFamily="2" charset="-122"/>
                </a:defRPr>
              </a:lvl3pPr>
              <a:lvl4pPr marL="1600200" indent="-228600">
                <a:lnSpc>
                  <a:spcPct val="140000"/>
                </a:lnSpc>
                <a:spcBef>
                  <a:spcPct val="30000"/>
                </a:spcBef>
                <a:buChar char="–"/>
                <a:defRPr sz="1600">
                  <a:solidFill>
                    <a:schemeClr val="tx1"/>
                  </a:solidFill>
                  <a:latin typeface="FrutigerNext LT Light" panose="020B0403040504020204" pitchFamily="34" charset="0"/>
                  <a:ea typeface="华文细黑" panose="02010600040101010101"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Light" panose="020B0403040504020204" pitchFamily="34" charset="0"/>
                  <a:ea typeface="华文细黑" panose="02010600040101010101"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Light" panose="020B0403040504020204" pitchFamily="34" charset="0"/>
                  <a:ea typeface="华文细黑" panose="02010600040101010101"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Light" panose="020B0403040504020204" pitchFamily="34" charset="0"/>
                  <a:ea typeface="华文细黑" panose="02010600040101010101"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Light" panose="020B0403040504020204" pitchFamily="34" charset="0"/>
                  <a:ea typeface="华文细黑" panose="02010600040101010101"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Light" panose="020B0403040504020204" pitchFamily="34" charset="0"/>
                  <a:ea typeface="华文细黑" panose="02010600040101010101" pitchFamily="2" charset="-122"/>
                </a:defRPr>
              </a:lvl9pPr>
            </a:lstStyle>
            <a:p>
              <a:pPr fontAlgn="t">
                <a:lnSpc>
                  <a:spcPct val="100000"/>
                </a:lnSpc>
                <a:spcBef>
                  <a:spcPct val="0"/>
                </a:spcBef>
                <a:buClrTx/>
                <a:buSzTx/>
                <a:buNone/>
                <a:defRPr/>
              </a:pPr>
              <a:r>
                <a:rPr lang="zh-CN" altLang="en-US" sz="2000" dirty="0">
                  <a:solidFill>
                    <a:schemeClr val="bg1"/>
                  </a:solidFill>
                  <a:latin typeface="+mn-lt"/>
                  <a:ea typeface="+mn-ea"/>
                  <a:cs typeface="Arial" panose="020B0604020202090204" pitchFamily="34" charset="0"/>
                </a:rPr>
                <a:t>周期性的服务检查，使用</a:t>
              </a:r>
              <a:r>
                <a:rPr lang="en-US" altLang="zh-CN" sz="2000" dirty="0">
                  <a:solidFill>
                    <a:schemeClr val="bg1"/>
                  </a:solidFill>
                  <a:latin typeface="+mn-lt"/>
                  <a:ea typeface="+mn-ea"/>
                  <a:cs typeface="Arial" panose="020B0604020202090204" pitchFamily="34" charset="0"/>
                </a:rPr>
                <a:t>Kerberos</a:t>
              </a:r>
              <a:r>
                <a:rPr lang="zh-CN" altLang="en-US" sz="2000" dirty="0">
                  <a:solidFill>
                    <a:schemeClr val="bg1"/>
                  </a:solidFill>
                  <a:latin typeface="+mn-lt"/>
                  <a:ea typeface="+mn-ea"/>
                  <a:cs typeface="Arial" panose="020B0604020202090204" pitchFamily="34" charset="0"/>
                </a:rPr>
                <a:t>的命令，加载</a:t>
              </a:r>
              <a:r>
                <a:rPr lang="en-US" altLang="zh-CN" sz="2000" dirty="0">
                  <a:solidFill>
                    <a:schemeClr val="bg1"/>
                  </a:solidFill>
                  <a:latin typeface="+mn-lt"/>
                  <a:ea typeface="+mn-ea"/>
                  <a:cs typeface="Arial" panose="020B0604020202090204" pitchFamily="34" charset="0"/>
                </a:rPr>
                <a:t>prestart</a:t>
              </a:r>
              <a:r>
                <a:rPr lang="zh-CN" altLang="en-US" sz="2000" dirty="0">
                  <a:solidFill>
                    <a:schemeClr val="bg1"/>
                  </a:solidFill>
                  <a:latin typeface="+mn-lt"/>
                  <a:ea typeface="+mn-ea"/>
                  <a:cs typeface="Arial" panose="020B0604020202090204" pitchFamily="34" charset="0"/>
                </a:rPr>
                <a:t>生成的</a:t>
              </a:r>
              <a:r>
                <a:rPr lang="en-US" altLang="zh-CN" sz="2000" dirty="0" err="1">
                  <a:solidFill>
                    <a:schemeClr val="bg1"/>
                  </a:solidFill>
                  <a:latin typeface="+mn-lt"/>
                  <a:ea typeface="+mn-ea"/>
                  <a:cs typeface="Arial" panose="020B0604020202090204" pitchFamily="34" charset="0"/>
                </a:rPr>
                <a:t>keytab</a:t>
              </a:r>
              <a:r>
                <a:rPr lang="zh-CN" altLang="en-US" sz="2000" dirty="0">
                  <a:solidFill>
                    <a:schemeClr val="bg1"/>
                  </a:solidFill>
                  <a:latin typeface="+mn-lt"/>
                  <a:ea typeface="+mn-ea"/>
                  <a:cs typeface="Arial" panose="020B0604020202090204" pitchFamily="34" charset="0"/>
                </a:rPr>
                <a:t>进行认证，检查文件系统可用性。</a:t>
              </a:r>
              <a:endParaRPr lang="zh-CN" altLang="en-US" sz="2000" dirty="0">
                <a:solidFill>
                  <a:schemeClr val="bg1"/>
                </a:solidFill>
                <a:latin typeface="+mn-lt"/>
                <a:ea typeface="+mn-ea"/>
                <a:cs typeface="Arial" panose="020B0604020202090204"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zh-CN" altLang="en-US" dirty="0"/>
              <a:t>学完本课程后，您将能够</a:t>
            </a:r>
            <a:r>
              <a:rPr lang="en-US" altLang="zh-CN" dirty="0"/>
              <a:t>:</a:t>
            </a:r>
            <a:endParaRPr lang="zh-CN" altLang="en-US" dirty="0"/>
          </a:p>
          <a:p>
            <a:pPr lvl="1"/>
            <a:r>
              <a:rPr lang="zh-CN" altLang="en-US" dirty="0" smtClean="0"/>
              <a:t>了解统一认证基本原理</a:t>
            </a:r>
            <a:endParaRPr lang="en-US" altLang="zh-CN" dirty="0" smtClean="0"/>
          </a:p>
          <a:p>
            <a:pPr lvl="1"/>
            <a:r>
              <a:rPr lang="zh-CN" altLang="en-US" dirty="0" smtClean="0"/>
              <a:t>了解目录服务及</a:t>
            </a:r>
            <a:r>
              <a:rPr lang="en-US" altLang="zh-CN" dirty="0" err="1" smtClean="0"/>
              <a:t>Ldap</a:t>
            </a:r>
            <a:r>
              <a:rPr lang="zh-CN" altLang="en-US" dirty="0" smtClean="0"/>
              <a:t>基本原理</a:t>
            </a:r>
            <a:endParaRPr lang="en-US" altLang="zh-CN" dirty="0" smtClean="0"/>
          </a:p>
          <a:p>
            <a:pPr lvl="1"/>
            <a:r>
              <a:rPr lang="zh-CN" altLang="en-US" dirty="0" smtClean="0"/>
              <a:t>了解单点登陆及</a:t>
            </a:r>
            <a:r>
              <a:rPr lang="en-US" altLang="zh-CN" dirty="0" smtClean="0"/>
              <a:t>Kerberos</a:t>
            </a:r>
            <a:r>
              <a:rPr lang="zh-CN" altLang="en-US" dirty="0" smtClean="0"/>
              <a:t>基本原理</a:t>
            </a:r>
            <a:endParaRPr lang="en-US" altLang="zh-CN" dirty="0" smtClean="0"/>
          </a:p>
          <a:p>
            <a:pPr lvl="1"/>
            <a:r>
              <a:rPr lang="zh-CN" altLang="en-US" dirty="0" smtClean="0"/>
              <a:t>了解华为大数据安全认证场景架构</a:t>
            </a:r>
            <a:endParaRPr lang="en-US" altLang="zh-CN" dirty="0" smtClean="0"/>
          </a:p>
          <a:p>
            <a:pPr lvl="1"/>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smtClean="0"/>
              <a:t>常用角色部署方式</a:t>
            </a:r>
            <a:endParaRPr lang="zh-CN" altLang="en-US"/>
          </a:p>
        </p:txBody>
      </p:sp>
      <p:sp>
        <p:nvSpPr>
          <p:cNvPr id="61443" name="Text Placeholder 6"/>
          <p:cNvSpPr>
            <a:spLocks noGrp="1"/>
          </p:cNvSpPr>
          <p:nvPr>
            <p:ph type="body" sz="quarter" idx="10"/>
          </p:nvPr>
        </p:nvSpPr>
        <p:spPr/>
        <p:txBody>
          <a:bodyPr/>
          <a:lstStyle/>
          <a:p>
            <a:r>
              <a:rPr lang="en-US" altLang="zh-CN" dirty="0" smtClean="0">
                <a:latin typeface="+mn-lt"/>
                <a:ea typeface="+mn-ea"/>
              </a:rPr>
              <a:t>Kerberos</a:t>
            </a:r>
            <a:r>
              <a:rPr lang="zh-CN" altLang="en-US" dirty="0" smtClean="0">
                <a:latin typeface="+mn-lt"/>
                <a:ea typeface="+mn-ea"/>
              </a:rPr>
              <a:t>服务角色：</a:t>
            </a:r>
            <a:r>
              <a:rPr lang="en-US" altLang="zh-CN" dirty="0" err="1" smtClean="0">
                <a:latin typeface="+mn-lt"/>
                <a:ea typeface="+mn-ea"/>
              </a:rPr>
              <a:t>KerberosServer</a:t>
            </a:r>
            <a:r>
              <a:rPr lang="zh-CN" altLang="en-US" dirty="0" smtClean="0">
                <a:latin typeface="+mn-lt"/>
                <a:ea typeface="+mn-ea"/>
              </a:rPr>
              <a:t>、</a:t>
            </a:r>
            <a:r>
              <a:rPr lang="en-US" altLang="zh-CN" dirty="0" err="1" smtClean="0">
                <a:latin typeface="+mn-lt"/>
                <a:ea typeface="+mn-ea"/>
              </a:rPr>
              <a:t>KerberosAdmin</a:t>
            </a:r>
            <a:r>
              <a:rPr lang="zh-CN" altLang="en-US" dirty="0" smtClean="0">
                <a:latin typeface="+mn-lt"/>
                <a:ea typeface="+mn-ea"/>
              </a:rPr>
              <a:t>。</a:t>
            </a:r>
            <a:endParaRPr lang="en-US" altLang="zh-CN" dirty="0" smtClean="0">
              <a:latin typeface="+mn-lt"/>
              <a:ea typeface="+mn-ea"/>
            </a:endParaRPr>
          </a:p>
          <a:p>
            <a:pPr lvl="1"/>
            <a:r>
              <a:rPr lang="en-US" altLang="zh-CN" dirty="0" err="1" smtClean="0">
                <a:latin typeface="+mn-lt"/>
                <a:ea typeface="+mn-ea"/>
              </a:rPr>
              <a:t>KerberosServer</a:t>
            </a:r>
            <a:r>
              <a:rPr lang="zh-CN" altLang="en-US" dirty="0" smtClean="0">
                <a:latin typeface="+mn-lt"/>
                <a:ea typeface="+mn-ea"/>
              </a:rPr>
              <a:t>对外提供认证功能，</a:t>
            </a:r>
            <a:r>
              <a:rPr lang="en-US" altLang="zh-CN" dirty="0" err="1" smtClean="0">
                <a:latin typeface="+mn-lt"/>
                <a:ea typeface="+mn-ea"/>
              </a:rPr>
              <a:t>KerberosAdmin</a:t>
            </a:r>
            <a:r>
              <a:rPr lang="zh-CN" altLang="en-US" dirty="0" smtClean="0">
                <a:latin typeface="+mn-lt"/>
                <a:ea typeface="+mn-ea"/>
              </a:rPr>
              <a:t>对外提供用户管理（用户的增，删，改）功能。</a:t>
            </a:r>
            <a:endParaRPr lang="en-US" altLang="zh-CN" dirty="0" smtClean="0">
              <a:latin typeface="+mn-lt"/>
              <a:ea typeface="+mn-ea"/>
            </a:endParaRPr>
          </a:p>
          <a:p>
            <a:r>
              <a:rPr lang="en-US" altLang="zh-CN" dirty="0" smtClean="0">
                <a:latin typeface="+mn-lt"/>
                <a:ea typeface="+mn-ea"/>
              </a:rPr>
              <a:t>Kerberos</a:t>
            </a:r>
            <a:r>
              <a:rPr lang="zh-CN" altLang="en-US" dirty="0" smtClean="0">
                <a:latin typeface="+mn-lt"/>
                <a:ea typeface="+mn-ea"/>
              </a:rPr>
              <a:t>服务采用负荷分担模式部署，安装的时候，需将</a:t>
            </a:r>
            <a:r>
              <a:rPr lang="en-US" altLang="zh-CN" dirty="0" smtClean="0">
                <a:latin typeface="+mn-lt"/>
                <a:ea typeface="+mn-ea"/>
              </a:rPr>
              <a:t>Kerberos</a:t>
            </a:r>
            <a:r>
              <a:rPr lang="zh-CN" altLang="en-US" dirty="0" smtClean="0">
                <a:latin typeface="+mn-lt"/>
                <a:ea typeface="+mn-ea"/>
              </a:rPr>
              <a:t>服务选择到集群内两个控制节点。</a:t>
            </a:r>
            <a:endParaRPr lang="en-US" altLang="zh-CN" dirty="0" smtClean="0">
              <a:latin typeface="+mn-lt"/>
              <a:ea typeface="+mn-ea"/>
            </a:endParaRPr>
          </a:p>
          <a:p>
            <a:r>
              <a:rPr lang="en-US" altLang="zh-CN" dirty="0" err="1" smtClean="0">
                <a:latin typeface="+mn-lt"/>
                <a:ea typeface="+mn-ea"/>
              </a:rPr>
              <a:t>LdapServer</a:t>
            </a:r>
            <a:r>
              <a:rPr lang="zh-CN" altLang="en-US" dirty="0" smtClean="0">
                <a:latin typeface="+mn-lt"/>
                <a:ea typeface="+mn-ea"/>
              </a:rPr>
              <a:t>服务角色：</a:t>
            </a:r>
            <a:r>
              <a:rPr lang="en-US" altLang="zh-CN" dirty="0" err="1" smtClean="0">
                <a:latin typeface="+mn-lt"/>
                <a:ea typeface="+mn-ea"/>
              </a:rPr>
              <a:t>SlapdServer</a:t>
            </a:r>
            <a:r>
              <a:rPr lang="zh-CN" altLang="en-US" dirty="0" smtClean="0">
                <a:latin typeface="+mn-lt"/>
                <a:ea typeface="+mn-ea"/>
              </a:rPr>
              <a:t>。</a:t>
            </a:r>
            <a:endParaRPr lang="en-US" altLang="zh-CN" dirty="0" smtClean="0">
              <a:latin typeface="+mn-lt"/>
              <a:ea typeface="+mn-ea"/>
            </a:endParaRPr>
          </a:p>
          <a:p>
            <a:r>
              <a:rPr lang="en-US" altLang="zh-CN" dirty="0" err="1" smtClean="0">
                <a:latin typeface="+mn-lt"/>
                <a:ea typeface="+mn-ea"/>
              </a:rPr>
              <a:t>LdapServer</a:t>
            </a:r>
            <a:r>
              <a:rPr lang="zh-CN" altLang="en-US" dirty="0" smtClean="0">
                <a:latin typeface="+mn-lt"/>
                <a:ea typeface="+mn-ea"/>
              </a:rPr>
              <a:t>服务采用主备模式部署，安装的时候，需将</a:t>
            </a:r>
            <a:r>
              <a:rPr lang="en-US" altLang="zh-CN" dirty="0" err="1" smtClean="0">
                <a:latin typeface="+mn-lt"/>
                <a:ea typeface="+mn-ea"/>
              </a:rPr>
              <a:t>LdapServer</a:t>
            </a:r>
            <a:r>
              <a:rPr lang="zh-CN" altLang="en-US" dirty="0" smtClean="0">
                <a:latin typeface="+mn-lt"/>
                <a:ea typeface="+mn-ea"/>
              </a:rPr>
              <a:t>服务选择到集群内两个控制节点。</a:t>
            </a:r>
            <a:endParaRPr lang="en-US" altLang="zh-CN" dirty="0" smtClean="0">
              <a:latin typeface="+mn-lt"/>
              <a:ea typeface="+mn-ea"/>
            </a:endParaRPr>
          </a:p>
          <a:p>
            <a:r>
              <a:rPr lang="zh-CN" altLang="en-US" dirty="0" smtClean="0">
                <a:latin typeface="+mn-lt"/>
                <a:ea typeface="+mn-ea"/>
              </a:rPr>
              <a:t>考虑性能最优化，建议所有集群中</a:t>
            </a:r>
            <a:r>
              <a:rPr lang="en-US" altLang="zh-CN" dirty="0" err="1" smtClean="0">
                <a:latin typeface="+mn-lt"/>
                <a:ea typeface="+mn-ea"/>
              </a:rPr>
              <a:t>LdapServer</a:t>
            </a:r>
            <a:r>
              <a:rPr lang="zh-CN" altLang="en-US" dirty="0" smtClean="0">
                <a:latin typeface="+mn-lt"/>
                <a:ea typeface="+mn-ea"/>
              </a:rPr>
              <a:t>都与</a:t>
            </a:r>
            <a:r>
              <a:rPr lang="en-US" altLang="zh-CN" dirty="0" err="1" smtClean="0">
                <a:latin typeface="+mn-lt"/>
                <a:ea typeface="+mn-ea"/>
              </a:rPr>
              <a:t>KrbServer</a:t>
            </a:r>
            <a:r>
              <a:rPr lang="zh-CN" altLang="en-US" dirty="0" smtClean="0">
                <a:latin typeface="+mn-lt"/>
                <a:ea typeface="+mn-ea"/>
              </a:rPr>
              <a:t>部署在相同节点上。</a:t>
            </a:r>
            <a:endParaRPr lang="zh-CN" altLang="en-US" dirty="0" smtClean="0">
              <a:latin typeface="+mn-lt"/>
              <a:ea typeface="+mn-ea"/>
            </a:endParaRPr>
          </a:p>
          <a:p>
            <a:endParaRPr lang="en-US" altLang="zh-CN" dirty="0">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Kerboers</a:t>
            </a:r>
            <a:r>
              <a:rPr lang="zh-CN" altLang="en-US" dirty="0" smtClean="0"/>
              <a:t>的优势</a:t>
            </a:r>
            <a:endParaRPr lang="zh-CN" altLang="en-US" dirty="0"/>
          </a:p>
        </p:txBody>
      </p:sp>
      <p:sp>
        <p:nvSpPr>
          <p:cNvPr id="5" name="内容占位符 4"/>
          <p:cNvSpPr>
            <a:spLocks noGrp="1"/>
          </p:cNvSpPr>
          <p:nvPr>
            <p:ph type="body" sz="quarter" idx="10"/>
          </p:nvPr>
        </p:nvSpPr>
        <p:spPr/>
        <p:txBody>
          <a:bodyPr/>
          <a:lstStyle/>
          <a:p>
            <a:r>
              <a:rPr lang="zh-CN" altLang="en-US" dirty="0" smtClean="0"/>
              <a:t>能够防止暴力破解：用于认证的</a:t>
            </a:r>
            <a:r>
              <a:rPr lang="en-US" altLang="zh-CN" dirty="0" smtClean="0"/>
              <a:t>Session key</a:t>
            </a:r>
            <a:r>
              <a:rPr lang="zh-CN" altLang="en-US" dirty="0" smtClean="0"/>
              <a:t>是</a:t>
            </a:r>
            <a:r>
              <a:rPr lang="en-US" altLang="zh-CN" dirty="0" smtClean="0"/>
              <a:t>short term key</a:t>
            </a:r>
            <a:r>
              <a:rPr lang="zh-CN" altLang="en-US" dirty="0" smtClean="0"/>
              <a:t>，只在一次会话中有效。</a:t>
            </a:r>
            <a:endParaRPr lang="zh-CN" altLang="en-US" dirty="0" smtClean="0"/>
          </a:p>
          <a:p>
            <a:r>
              <a:rPr lang="zh-CN" altLang="en-US" dirty="0" smtClean="0"/>
              <a:t>防止重放攻击：每个请求都以时间戳进行标记。</a:t>
            </a:r>
            <a:endParaRPr lang="zh-CN" altLang="en-US" dirty="0" smtClean="0"/>
          </a:p>
          <a:p>
            <a:r>
              <a:rPr lang="zh-CN" altLang="en-US" dirty="0" smtClean="0"/>
              <a:t>双向鉴别：</a:t>
            </a:r>
            <a:r>
              <a:rPr lang="en-US" altLang="zh-CN" dirty="0" smtClean="0"/>
              <a:t>Kerboers</a:t>
            </a:r>
            <a:r>
              <a:rPr lang="zh-CN" altLang="en-US" dirty="0" smtClean="0"/>
              <a:t>支持双向鉴别，这也是</a:t>
            </a:r>
            <a:r>
              <a:rPr lang="en-US" altLang="zh-CN" dirty="0" smtClean="0"/>
              <a:t>Kerboers</a:t>
            </a:r>
            <a:r>
              <a:rPr lang="zh-CN" altLang="en-US" dirty="0" smtClean="0"/>
              <a:t>优于</a:t>
            </a:r>
            <a:r>
              <a:rPr lang="en-US" altLang="zh-CN" dirty="0" smtClean="0"/>
              <a:t>NTLM</a:t>
            </a:r>
            <a:r>
              <a:rPr lang="zh-CN" altLang="en-US" dirty="0" smtClean="0"/>
              <a:t>之处。</a:t>
            </a:r>
            <a:r>
              <a:rPr lang="en-US" altLang="zh-CN" dirty="0" smtClean="0"/>
              <a:t>Kerboers</a:t>
            </a:r>
            <a:r>
              <a:rPr lang="zh-CN" altLang="en-US" dirty="0" smtClean="0"/>
              <a:t>的</a:t>
            </a:r>
            <a:r>
              <a:rPr lang="en-US" altLang="zh-CN" dirty="0" smtClean="0"/>
              <a:t>Server</a:t>
            </a:r>
            <a:r>
              <a:rPr lang="zh-CN" altLang="en-US" dirty="0" smtClean="0"/>
              <a:t>端通过返回</a:t>
            </a:r>
            <a:r>
              <a:rPr lang="en-US" altLang="zh-CN" dirty="0" smtClean="0"/>
              <a:t>Client</a:t>
            </a:r>
            <a:r>
              <a:rPr lang="zh-CN" altLang="en-US" dirty="0" smtClean="0"/>
              <a:t>发送的时间戳，向</a:t>
            </a:r>
            <a:r>
              <a:rPr lang="en-US" altLang="zh-CN" dirty="0" smtClean="0"/>
              <a:t>Client</a:t>
            </a:r>
            <a:r>
              <a:rPr lang="zh-CN" altLang="en-US" dirty="0" smtClean="0"/>
              <a:t>提供验证自己身份的手段。</a:t>
            </a:r>
            <a:endParaRPr lang="zh-CN" altLang="en-US" dirty="0" smtClean="0"/>
          </a:p>
          <a:p>
            <a:r>
              <a:rPr lang="zh-CN" altLang="en-US" dirty="0" smtClean="0"/>
              <a:t>较高的性能：</a:t>
            </a:r>
            <a:endParaRPr lang="zh-CN" altLang="en-US" dirty="0" smtClean="0"/>
          </a:p>
          <a:p>
            <a:pPr lvl="1"/>
            <a:r>
              <a:rPr lang="zh-CN" altLang="en-US" dirty="0" smtClean="0"/>
              <a:t>从</a:t>
            </a:r>
            <a:r>
              <a:rPr lang="en-US" altLang="zh-CN" dirty="0" smtClean="0"/>
              <a:t>KRB_AS_REP</a:t>
            </a:r>
            <a:r>
              <a:rPr lang="zh-CN" altLang="en-US" dirty="0" smtClean="0"/>
              <a:t>以及</a:t>
            </a:r>
            <a:r>
              <a:rPr lang="en-US" altLang="zh-CN" dirty="0" smtClean="0"/>
              <a:t>KRB_TGS_REP</a:t>
            </a:r>
            <a:r>
              <a:rPr lang="zh-CN" altLang="en-US" dirty="0" smtClean="0"/>
              <a:t>看到，</a:t>
            </a:r>
            <a:r>
              <a:rPr lang="en-US" altLang="zh-CN" dirty="0" smtClean="0"/>
              <a:t>KDC</a:t>
            </a:r>
            <a:r>
              <a:rPr lang="zh-CN" altLang="en-US" dirty="0" smtClean="0"/>
              <a:t>把认证</a:t>
            </a:r>
            <a:r>
              <a:rPr lang="en-US" altLang="zh-CN" dirty="0" smtClean="0"/>
              <a:t>Client</a:t>
            </a:r>
            <a:r>
              <a:rPr lang="zh-CN" altLang="en-US" dirty="0" smtClean="0"/>
              <a:t>身份的相关信息，主要是会话密钥和被加密的</a:t>
            </a:r>
            <a:r>
              <a:rPr lang="en-US" altLang="zh-CN" dirty="0" smtClean="0"/>
              <a:t>Client</a:t>
            </a:r>
            <a:r>
              <a:rPr lang="zh-CN" altLang="en-US" dirty="0" smtClean="0"/>
              <a:t>身份信息（</a:t>
            </a:r>
            <a:r>
              <a:rPr lang="en-US" altLang="zh-CN" dirty="0" err="1" smtClean="0"/>
              <a:t>TGTc</a:t>
            </a:r>
            <a:r>
              <a:rPr lang="zh-CN" altLang="en-US" dirty="0" smtClean="0"/>
              <a:t>和</a:t>
            </a:r>
            <a:r>
              <a:rPr lang="en-US" altLang="zh-CN" dirty="0" smtClean="0"/>
              <a:t>Session Ticket</a:t>
            </a:r>
            <a:r>
              <a:rPr lang="zh-CN" altLang="en-US" dirty="0" smtClean="0"/>
              <a:t>）都发送给了</a:t>
            </a:r>
            <a:r>
              <a:rPr lang="en-US" altLang="zh-CN" dirty="0" smtClean="0"/>
              <a:t>Client</a:t>
            </a:r>
            <a:r>
              <a:rPr lang="zh-CN" altLang="en-US" dirty="0" smtClean="0"/>
              <a:t>，由</a:t>
            </a:r>
            <a:r>
              <a:rPr lang="en-US" altLang="zh-CN" dirty="0" smtClean="0"/>
              <a:t>Client</a:t>
            </a:r>
            <a:r>
              <a:rPr lang="zh-CN" altLang="en-US" dirty="0" smtClean="0"/>
              <a:t>进行保管。这样做减少了</a:t>
            </a:r>
            <a:r>
              <a:rPr lang="en-US" altLang="zh-CN" dirty="0" smtClean="0"/>
              <a:t>Server</a:t>
            </a:r>
            <a:r>
              <a:rPr lang="zh-CN" altLang="en-US" dirty="0" smtClean="0"/>
              <a:t>和</a:t>
            </a:r>
            <a:r>
              <a:rPr lang="en-US" altLang="zh-CN" dirty="0" smtClean="0"/>
              <a:t>KDC</a:t>
            </a:r>
            <a:r>
              <a:rPr lang="zh-CN" altLang="en-US" dirty="0" smtClean="0"/>
              <a:t>的存储压力。</a:t>
            </a:r>
            <a:endParaRPr lang="zh-CN" altLang="en-US" dirty="0" smtClean="0"/>
          </a:p>
          <a:p>
            <a:pPr lvl="1"/>
            <a:r>
              <a:rPr lang="zh-CN" altLang="en-US" dirty="0" smtClean="0"/>
              <a:t>由</a:t>
            </a:r>
            <a:r>
              <a:rPr lang="en-US" altLang="zh-CN" dirty="0" smtClean="0"/>
              <a:t>Client</a:t>
            </a:r>
            <a:r>
              <a:rPr lang="zh-CN" altLang="en-US" dirty="0" smtClean="0"/>
              <a:t>统一发送</a:t>
            </a:r>
            <a:r>
              <a:rPr lang="en-US" altLang="zh-CN" dirty="0" smtClean="0"/>
              <a:t>Authenticator</a:t>
            </a:r>
            <a:r>
              <a:rPr lang="zh-CN" altLang="en-US" dirty="0" smtClean="0"/>
              <a:t>和</a:t>
            </a:r>
            <a:r>
              <a:rPr lang="en-US" altLang="zh-CN" dirty="0" smtClean="0"/>
              <a:t>Session Ticket</a:t>
            </a:r>
            <a:r>
              <a:rPr lang="zh-CN" altLang="en-US" dirty="0" smtClean="0"/>
              <a:t>而不是由</a:t>
            </a:r>
            <a:r>
              <a:rPr lang="en-US" altLang="zh-CN" dirty="0" smtClean="0"/>
              <a:t>KDC</a:t>
            </a:r>
            <a:r>
              <a:rPr lang="zh-CN" altLang="en-US" dirty="0" smtClean="0"/>
              <a:t>代为发送，减少了</a:t>
            </a:r>
            <a:r>
              <a:rPr lang="en-US" altLang="zh-CN" dirty="0" smtClean="0"/>
              <a:t>KDC</a:t>
            </a:r>
            <a:r>
              <a:rPr lang="zh-CN" altLang="en-US" dirty="0" smtClean="0"/>
              <a:t>压力并且可以防止两者不能同步到达</a:t>
            </a:r>
            <a:r>
              <a:rPr lang="en-US" altLang="zh-CN" dirty="0" smtClean="0"/>
              <a:t>Server</a:t>
            </a:r>
            <a:r>
              <a:rPr lang="zh-CN" altLang="en-US" dirty="0" smtClean="0"/>
              <a:t>而引起的认证失败。</a:t>
            </a:r>
            <a:endParaRPr lang="zh-CN"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Kerboers</a:t>
            </a:r>
            <a:r>
              <a:rPr lang="zh-CN" altLang="en-US" dirty="0" smtClean="0"/>
              <a:t>存在的缺陷</a:t>
            </a:r>
            <a:endParaRPr lang="zh-CN" altLang="en-US" dirty="0"/>
          </a:p>
        </p:txBody>
      </p:sp>
      <p:sp>
        <p:nvSpPr>
          <p:cNvPr id="3" name="内容占位符 2"/>
          <p:cNvSpPr>
            <a:spLocks noGrp="1"/>
          </p:cNvSpPr>
          <p:nvPr>
            <p:ph type="body" sz="quarter" idx="10"/>
          </p:nvPr>
        </p:nvSpPr>
        <p:spPr/>
        <p:txBody>
          <a:bodyPr/>
          <a:lstStyle/>
          <a:p>
            <a:r>
              <a:rPr lang="en-US" altLang="zh-CN" dirty="0" smtClean="0"/>
              <a:t>AS Exchange</a:t>
            </a:r>
            <a:r>
              <a:rPr lang="zh-CN" altLang="en-US" dirty="0" smtClean="0"/>
              <a:t>过程中，</a:t>
            </a:r>
            <a:r>
              <a:rPr lang="en-US" altLang="zh-CN" dirty="0" smtClean="0"/>
              <a:t>AS</a:t>
            </a:r>
            <a:r>
              <a:rPr lang="zh-CN" altLang="en-US" dirty="0" smtClean="0"/>
              <a:t>向</a:t>
            </a:r>
            <a:r>
              <a:rPr lang="en-US" altLang="zh-CN" dirty="0" smtClean="0"/>
              <a:t>Client</a:t>
            </a:r>
            <a:r>
              <a:rPr lang="zh-CN" altLang="en-US" dirty="0" smtClean="0"/>
              <a:t>响应请求时仍然用客户端的</a:t>
            </a:r>
            <a:r>
              <a:rPr lang="en-US" altLang="zh-CN" dirty="0" smtClean="0"/>
              <a:t>Master key</a:t>
            </a:r>
            <a:r>
              <a:rPr lang="zh-CN" altLang="en-US" dirty="0" smtClean="0"/>
              <a:t>进行加密了。因此，客户端的</a:t>
            </a:r>
            <a:r>
              <a:rPr lang="en-US" altLang="zh-CN" dirty="0" smtClean="0"/>
              <a:t>Master Key</a:t>
            </a:r>
            <a:r>
              <a:rPr lang="zh-CN" altLang="en-US" dirty="0" smtClean="0"/>
              <a:t>依然被用于加密并传输。由于</a:t>
            </a:r>
            <a:r>
              <a:rPr lang="en-US" altLang="zh-CN" dirty="0" smtClean="0"/>
              <a:t>AS</a:t>
            </a:r>
            <a:r>
              <a:rPr lang="zh-CN" altLang="en-US" dirty="0" smtClean="0"/>
              <a:t>授予</a:t>
            </a:r>
            <a:r>
              <a:rPr lang="en-US" altLang="zh-CN" dirty="0" smtClean="0"/>
              <a:t>Client</a:t>
            </a:r>
            <a:r>
              <a:rPr lang="zh-CN" altLang="en-US" dirty="0" smtClean="0"/>
              <a:t>的</a:t>
            </a:r>
            <a:r>
              <a:rPr lang="en-US" altLang="zh-CN" dirty="0" smtClean="0"/>
              <a:t>TGT</a:t>
            </a:r>
            <a:r>
              <a:rPr lang="zh-CN" altLang="en-US" dirty="0" smtClean="0"/>
              <a:t>是由生命期的，所以</a:t>
            </a:r>
            <a:r>
              <a:rPr lang="en-US" altLang="zh-CN" dirty="0" smtClean="0"/>
              <a:t>TGT</a:t>
            </a:r>
            <a:r>
              <a:rPr lang="zh-CN" altLang="en-US" dirty="0" smtClean="0"/>
              <a:t>的生命期结束，</a:t>
            </a:r>
            <a:r>
              <a:rPr lang="en-US" altLang="zh-CN" dirty="0" smtClean="0"/>
              <a:t>Client</a:t>
            </a:r>
            <a:r>
              <a:rPr lang="zh-CN" altLang="en-US" dirty="0" smtClean="0"/>
              <a:t>势必要向</a:t>
            </a:r>
            <a:r>
              <a:rPr lang="en-US" altLang="zh-CN" dirty="0" smtClean="0"/>
              <a:t>AS</a:t>
            </a:r>
            <a:r>
              <a:rPr lang="zh-CN" altLang="en-US" dirty="0" smtClean="0"/>
              <a:t>重新发送</a:t>
            </a:r>
            <a:r>
              <a:rPr lang="en-US" altLang="zh-CN" dirty="0" smtClean="0"/>
              <a:t>KRB_AS_REQ</a:t>
            </a:r>
            <a:r>
              <a:rPr lang="zh-CN" altLang="en-US" dirty="0" smtClean="0"/>
              <a:t>，造成</a:t>
            </a:r>
            <a:r>
              <a:rPr lang="en-US" altLang="zh-CN" dirty="0" smtClean="0"/>
              <a:t>Master key</a:t>
            </a:r>
            <a:r>
              <a:rPr lang="zh-CN" altLang="en-US" dirty="0" smtClean="0"/>
              <a:t>在网络中被多次传输。</a:t>
            </a:r>
            <a:endParaRPr lang="zh-CN" altLang="en-US" dirty="0" smtClean="0"/>
          </a:p>
          <a:p>
            <a:r>
              <a:rPr lang="en-US" altLang="zh-CN" dirty="0" smtClean="0"/>
              <a:t>KDC</a:t>
            </a:r>
            <a:r>
              <a:rPr lang="zh-CN" altLang="en-US" dirty="0" smtClean="0"/>
              <a:t>要保存大量的密钥，维护</a:t>
            </a:r>
            <a:r>
              <a:rPr lang="en-US" altLang="zh-CN" dirty="0" smtClean="0"/>
              <a:t>KDC</a:t>
            </a:r>
            <a:r>
              <a:rPr lang="zh-CN" altLang="en-US" dirty="0" smtClean="0"/>
              <a:t>的</a:t>
            </a:r>
            <a:r>
              <a:rPr lang="en-US" altLang="zh-CN" dirty="0" smtClean="0"/>
              <a:t>Account database</a:t>
            </a:r>
            <a:r>
              <a:rPr lang="zh-CN" altLang="en-US" dirty="0" smtClean="0"/>
              <a:t>开销很大。</a:t>
            </a:r>
            <a:endParaRPr lang="zh-CN" altLang="en-US" dirty="0" smtClean="0"/>
          </a:p>
          <a:p>
            <a:r>
              <a:rPr lang="en-US" altLang="zh-CN" dirty="0" smtClean="0"/>
              <a:t>Kerboers</a:t>
            </a:r>
            <a:r>
              <a:rPr lang="zh-CN" altLang="en-US" dirty="0" smtClean="0"/>
              <a:t>防止重放攻击的手段是时间戳。然而，在分布式系统中，严格的时间同步是困难的，错误的时间同步导致认证的失败。因此攻击者可以通过干扰时间系统来达到攻击的目的。</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标题 1"/>
          <p:cNvSpPr txBox="1"/>
          <p:nvPr/>
        </p:nvSpPr>
        <p:spPr>
          <a:xfrm>
            <a:off x="1558926" y="68264"/>
            <a:ext cx="7632700" cy="746125"/>
          </a:xfrm>
          <a:prstGeom prst="rect">
            <a:avLst/>
          </a:prstGeom>
        </p:spPr>
        <p:txBody>
          <a:bodyPr/>
          <a:lstStyle/>
          <a:p>
            <a:pPr eaLnBrk="1" fontAlgn="t" hangingPunct="1">
              <a:defRPr/>
            </a:pPr>
            <a:endParaRPr lang="zh-CN" altLang="en-US" sz="2400" b="1" dirty="0">
              <a:solidFill>
                <a:srgbClr val="990000"/>
              </a:solidFill>
              <a:latin typeface="宋体" panose="02010600030101010101" pitchFamily="2" charset="-122"/>
              <a:ea typeface="华文细黑"/>
              <a:cs typeface="+mj-cs"/>
            </a:endParaRPr>
          </a:p>
        </p:txBody>
      </p:sp>
      <p:graphicFrame>
        <p:nvGraphicFramePr>
          <p:cNvPr id="5" name="表格 4"/>
          <p:cNvGraphicFramePr>
            <a:graphicFrameLocks noGrp="1"/>
          </p:cNvGraphicFramePr>
          <p:nvPr/>
        </p:nvGraphicFramePr>
        <p:xfrm>
          <a:off x="1941792" y="1549568"/>
          <a:ext cx="8308415" cy="4561150"/>
        </p:xfrm>
        <a:graphic>
          <a:graphicData uri="http://schemas.openxmlformats.org/drawingml/2006/table">
            <a:tbl>
              <a:tblPr firstRow="1" bandRow="1">
                <a:tableStyleId>{5940675A-B579-460E-94D1-54222C63F5DA}</a:tableStyleId>
              </a:tblPr>
              <a:tblGrid>
                <a:gridCol w="3268984"/>
                <a:gridCol w="5039431"/>
              </a:tblGrid>
              <a:tr h="439178">
                <a:tc>
                  <a:txBody>
                    <a:bodyPr/>
                    <a:lstStyle/>
                    <a:p>
                      <a:pPr marL="0" algn="ctr" defTabSz="914400" rtl="0" eaLnBrk="1" latinLnBrk="0" hangingPunct="1"/>
                      <a:r>
                        <a:rPr lang="zh-CN" altLang="en-US" sz="2000" b="1" kern="1200" dirty="0" smtClean="0">
                          <a:latin typeface="+mn-ea"/>
                          <a:ea typeface="+mn-ea"/>
                          <a:cs typeface="Arial" panose="020B0604020202090204" pitchFamily="34" charset="0"/>
                        </a:rPr>
                        <a:t>配置项</a:t>
                      </a:r>
                      <a:endParaRPr lang="zh-CN" altLang="en-US" sz="2000" b="1" kern="1200" dirty="0" smtClean="0">
                        <a:solidFill>
                          <a:schemeClr val="tx1"/>
                        </a:solidFill>
                        <a:latin typeface="+mn-ea"/>
                        <a:ea typeface="+mn-ea"/>
                        <a:cs typeface="Arial" panose="020B0604020202090204" pitchFamily="34" charset="0"/>
                      </a:endParaRPr>
                    </a:p>
                  </a:txBody>
                  <a:tcPr marL="91421" marR="91421" marT="60951" marB="6095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ctr" defTabSz="914400" rtl="0" eaLnBrk="1" latinLnBrk="0" hangingPunct="1"/>
                      <a:r>
                        <a:rPr lang="zh-CN" altLang="en-US" sz="2000" b="1" kern="1200" dirty="0" smtClean="0">
                          <a:latin typeface="+mn-ea"/>
                          <a:ea typeface="+mn-ea"/>
                          <a:cs typeface="Arial" panose="020B0604020202090204" pitchFamily="34" charset="0"/>
                        </a:rPr>
                        <a:t>配置含义</a:t>
                      </a:r>
                      <a:endParaRPr lang="zh-CN" altLang="en-US" sz="2000" b="1" kern="1200" dirty="0" smtClean="0">
                        <a:solidFill>
                          <a:schemeClr val="tx1"/>
                        </a:solidFill>
                        <a:latin typeface="+mn-ea"/>
                        <a:ea typeface="+mn-ea"/>
                        <a:cs typeface="Arial" panose="020B0604020202090204" pitchFamily="34" charset="0"/>
                      </a:endParaRPr>
                    </a:p>
                  </a:txBody>
                  <a:tcPr marL="91421" marR="91421" marT="60951" marB="6095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84279">
                <a:tc>
                  <a:txBody>
                    <a:bodyPr/>
                    <a:lstStyle/>
                    <a:p>
                      <a:pPr algn="l"/>
                      <a:r>
                        <a:rPr lang="en-US" altLang="zh-CN" sz="1600" dirty="0" smtClean="0">
                          <a:latin typeface="+mn-lt"/>
                          <a:ea typeface="+mn-ea"/>
                          <a:cs typeface="Arial" panose="020B0604020202090204" pitchFamily="34" charset="0"/>
                        </a:rPr>
                        <a:t>KADMIN_PORT</a:t>
                      </a:r>
                      <a:endParaRPr lang="zh-CN" altLang="en-US" sz="1600" dirty="0">
                        <a:latin typeface="+mn-lt"/>
                        <a:ea typeface="+mn-ea"/>
                        <a:cs typeface="Arial" panose="020B0604020202090204" pitchFamily="34" charset="0"/>
                      </a:endParaRPr>
                    </a:p>
                  </a:txBody>
                  <a:tcPr marL="91421" marR="91421" marT="60951" marB="6095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1800" dirty="0" err="1" smtClean="0">
                          <a:latin typeface="+mn-lt"/>
                          <a:ea typeface="+mn-ea"/>
                          <a:cs typeface="Arial" panose="020B0604020202090204" pitchFamily="34" charset="0"/>
                        </a:rPr>
                        <a:t>kadmin</a:t>
                      </a:r>
                      <a:r>
                        <a:rPr lang="zh-CN" altLang="en-US" sz="1800" dirty="0" smtClean="0">
                          <a:latin typeface="+mn-lt"/>
                          <a:ea typeface="+mn-ea"/>
                          <a:cs typeface="Arial" panose="020B0604020202090204" pitchFamily="34" charset="0"/>
                        </a:rPr>
                        <a:t>服务提供用户管理的端口。</a:t>
                      </a:r>
                      <a:endParaRPr lang="zh-CN" altLang="en-US" sz="1800" dirty="0">
                        <a:latin typeface="+mn-lt"/>
                        <a:ea typeface="+mn-ea"/>
                        <a:cs typeface="Arial" panose="020B0604020202090204" pitchFamily="34" charset="0"/>
                      </a:endParaRPr>
                    </a:p>
                  </a:txBody>
                  <a:tcPr marL="91421" marR="91421" marT="60951" marB="6095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4279">
                <a:tc>
                  <a:txBody>
                    <a:bodyPr/>
                    <a:lstStyle/>
                    <a:p>
                      <a:pPr marL="0" algn="l" defTabSz="914400" rtl="0" eaLnBrk="1" latinLnBrk="0" hangingPunct="1"/>
                      <a:r>
                        <a:rPr lang="en-US" altLang="zh-CN" sz="1600" kern="1200" dirty="0" err="1" smtClean="0">
                          <a:latin typeface="+mn-lt"/>
                          <a:ea typeface="+mn-ea"/>
                          <a:cs typeface="Arial" panose="020B0604020202090204" pitchFamily="34" charset="0"/>
                        </a:rPr>
                        <a:t>Kdc_ports</a:t>
                      </a:r>
                      <a:endParaRPr lang="zh-CN" altLang="en-US" sz="1600" kern="1200" dirty="0" smtClean="0">
                        <a:solidFill>
                          <a:schemeClr val="tx1"/>
                        </a:solidFill>
                        <a:latin typeface="+mn-lt"/>
                        <a:ea typeface="+mn-ea"/>
                        <a:cs typeface="Arial" panose="020B0604020202090204" pitchFamily="34" charset="0"/>
                      </a:endParaRPr>
                    </a:p>
                  </a:txBody>
                  <a:tcPr marL="91421" marR="91421" marT="60951" marB="6095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altLang="zh-CN" sz="1800" kern="1200" dirty="0" err="1" smtClean="0">
                          <a:latin typeface="+mn-lt"/>
                          <a:ea typeface="+mn-ea"/>
                          <a:cs typeface="Arial" panose="020B0604020202090204" pitchFamily="34" charset="0"/>
                        </a:rPr>
                        <a:t>kdc</a:t>
                      </a:r>
                      <a:r>
                        <a:rPr lang="zh-CN" altLang="en-US" sz="1800" kern="1200" dirty="0" smtClean="0">
                          <a:latin typeface="+mn-lt"/>
                          <a:ea typeface="+mn-ea"/>
                          <a:cs typeface="Arial" panose="020B0604020202090204" pitchFamily="34" charset="0"/>
                        </a:rPr>
                        <a:t>服务实例的端口。</a:t>
                      </a:r>
                      <a:endParaRPr lang="zh-CN" altLang="en-US" sz="1800" kern="1200" dirty="0" smtClean="0">
                        <a:solidFill>
                          <a:schemeClr val="tx1"/>
                        </a:solidFill>
                        <a:latin typeface="+mn-lt"/>
                        <a:ea typeface="+mn-ea"/>
                        <a:cs typeface="Arial" panose="020B0604020202090204" pitchFamily="34" charset="0"/>
                      </a:endParaRPr>
                    </a:p>
                  </a:txBody>
                  <a:tcPr marL="91421" marR="91421" marT="60951" marB="6095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4279">
                <a:tc>
                  <a:txBody>
                    <a:bodyPr/>
                    <a:lstStyle/>
                    <a:p>
                      <a:pPr marL="0" algn="l" defTabSz="914400" rtl="0" eaLnBrk="1" latinLnBrk="0" hangingPunct="1"/>
                      <a:r>
                        <a:rPr lang="en-US" altLang="zh-CN" sz="1600" kern="1200" dirty="0" err="1" smtClean="0">
                          <a:latin typeface="+mn-lt"/>
                          <a:ea typeface="+mn-ea"/>
                          <a:cs typeface="Arial" panose="020B0604020202090204" pitchFamily="34" charset="0"/>
                        </a:rPr>
                        <a:t>Kdc_timout</a:t>
                      </a:r>
                      <a:endParaRPr lang="zh-CN" altLang="en-US" sz="1600" kern="1200" dirty="0" smtClean="0">
                        <a:solidFill>
                          <a:schemeClr val="tx1"/>
                        </a:solidFill>
                        <a:latin typeface="+mn-lt"/>
                        <a:ea typeface="+mn-ea"/>
                        <a:cs typeface="Arial" panose="020B0604020202090204" pitchFamily="34" charset="0"/>
                      </a:endParaRPr>
                    </a:p>
                  </a:txBody>
                  <a:tcPr marL="91421" marR="91421" marT="60951" marB="6095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altLang="zh-CN" sz="1800" kern="1200" dirty="0" err="1" smtClean="0">
                          <a:latin typeface="+mn-lt"/>
                          <a:ea typeface="+mn-ea"/>
                          <a:cs typeface="Arial" panose="020B0604020202090204" pitchFamily="34" charset="0"/>
                        </a:rPr>
                        <a:t>kdc</a:t>
                      </a:r>
                      <a:r>
                        <a:rPr lang="zh-CN" altLang="en-US" sz="1800" kern="1200" dirty="0" smtClean="0">
                          <a:latin typeface="+mn-lt"/>
                          <a:ea typeface="+mn-ea"/>
                          <a:cs typeface="Arial" panose="020B0604020202090204" pitchFamily="34" charset="0"/>
                        </a:rPr>
                        <a:t>提供认证服务的超时时长。</a:t>
                      </a:r>
                      <a:endParaRPr lang="zh-CN" altLang="en-US" sz="1800" kern="1200" dirty="0" smtClean="0">
                        <a:solidFill>
                          <a:schemeClr val="tx1"/>
                        </a:solidFill>
                        <a:latin typeface="+mn-lt"/>
                        <a:ea typeface="+mn-ea"/>
                        <a:cs typeface="Arial" panose="020B0604020202090204" pitchFamily="34" charset="0"/>
                      </a:endParaRPr>
                    </a:p>
                  </a:txBody>
                  <a:tcPr marL="91421" marR="91421" marT="60951" marB="6095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4279">
                <a:tc>
                  <a:txBody>
                    <a:bodyPr/>
                    <a:lstStyle/>
                    <a:p>
                      <a:pPr marL="0" algn="l" defTabSz="914400" rtl="0" eaLnBrk="1" latinLnBrk="0" hangingPunct="1"/>
                      <a:r>
                        <a:rPr lang="en-US" altLang="zh-CN" sz="1600" kern="1200" dirty="0" smtClean="0">
                          <a:latin typeface="+mn-lt"/>
                          <a:ea typeface="+mn-ea"/>
                          <a:cs typeface="Arial" panose="020B0604020202090204" pitchFamily="34" charset="0"/>
                        </a:rPr>
                        <a:t>KPASSWD_PORT</a:t>
                      </a:r>
                      <a:endParaRPr lang="zh-CN" altLang="en-US" sz="1600" kern="1200" dirty="0" smtClean="0">
                        <a:solidFill>
                          <a:schemeClr val="tx1"/>
                        </a:solidFill>
                        <a:latin typeface="+mn-lt"/>
                        <a:ea typeface="+mn-ea"/>
                        <a:cs typeface="Arial" panose="020B0604020202090204" pitchFamily="34" charset="0"/>
                      </a:endParaRPr>
                    </a:p>
                  </a:txBody>
                  <a:tcPr marL="91421" marR="91421" marT="60951" marB="6095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altLang="zh-CN" sz="1800" kern="1200" dirty="0" err="1" smtClean="0">
                          <a:latin typeface="+mn-lt"/>
                          <a:ea typeface="+mn-ea"/>
                          <a:cs typeface="Arial" panose="020B0604020202090204" pitchFamily="34" charset="0"/>
                        </a:rPr>
                        <a:t>kadmin</a:t>
                      </a:r>
                      <a:r>
                        <a:rPr lang="zh-CN" altLang="en-US" sz="1800" kern="1200" dirty="0" smtClean="0">
                          <a:latin typeface="+mn-lt"/>
                          <a:ea typeface="+mn-ea"/>
                          <a:cs typeface="Arial" panose="020B0604020202090204" pitchFamily="34" charset="0"/>
                        </a:rPr>
                        <a:t>提供密码管理的端口。</a:t>
                      </a:r>
                      <a:endParaRPr lang="zh-CN" altLang="en-US" sz="1800" kern="1200" dirty="0" smtClean="0">
                        <a:solidFill>
                          <a:schemeClr val="tx1"/>
                        </a:solidFill>
                        <a:latin typeface="+mn-lt"/>
                        <a:ea typeface="+mn-ea"/>
                        <a:cs typeface="Arial" panose="020B0604020202090204" pitchFamily="34" charset="0"/>
                      </a:endParaRPr>
                    </a:p>
                  </a:txBody>
                  <a:tcPr marL="91421" marR="91421" marT="60951" marB="6095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3271">
                <a:tc>
                  <a:txBody>
                    <a:bodyPr/>
                    <a:lstStyle/>
                    <a:p>
                      <a:pPr marL="0" algn="l" defTabSz="914400" rtl="0" eaLnBrk="1" latinLnBrk="0" hangingPunct="1"/>
                      <a:r>
                        <a:rPr lang="en-US" altLang="zh-CN" sz="1600" kern="1200" dirty="0" smtClean="0">
                          <a:latin typeface="+mn-lt"/>
                          <a:ea typeface="+mn-ea"/>
                          <a:cs typeface="Arial" panose="020B0604020202090204" pitchFamily="34" charset="0"/>
                        </a:rPr>
                        <a:t>LDAP_OPTION_TIMEOUT</a:t>
                      </a:r>
                      <a:endParaRPr lang="zh-CN" altLang="en-US" sz="1600" kern="1200" dirty="0" smtClean="0">
                        <a:solidFill>
                          <a:schemeClr val="tx1"/>
                        </a:solidFill>
                        <a:latin typeface="+mn-lt"/>
                        <a:ea typeface="+mn-ea"/>
                        <a:cs typeface="Arial" panose="020B0604020202090204" pitchFamily="34" charset="0"/>
                      </a:endParaRPr>
                    </a:p>
                  </a:txBody>
                  <a:tcPr marL="91421" marR="91421" marT="60951" marB="6095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altLang="zh-CN" sz="1800" kern="1200" dirty="0" smtClean="0">
                          <a:latin typeface="+mn-lt"/>
                          <a:ea typeface="+mn-ea"/>
                          <a:cs typeface="Arial" panose="020B0604020202090204" pitchFamily="34" charset="0"/>
                        </a:rPr>
                        <a:t>Kerberos</a:t>
                      </a:r>
                      <a:r>
                        <a:rPr lang="zh-CN" altLang="en-US" sz="1800" kern="1200" dirty="0" smtClean="0">
                          <a:latin typeface="+mn-lt"/>
                          <a:ea typeface="+mn-ea"/>
                          <a:cs typeface="Arial" panose="020B0604020202090204" pitchFamily="34" charset="0"/>
                        </a:rPr>
                        <a:t>对后端</a:t>
                      </a:r>
                      <a:r>
                        <a:rPr lang="en-US" altLang="zh-CN" sz="1800" kern="1200" dirty="0" smtClean="0">
                          <a:latin typeface="+mn-lt"/>
                          <a:ea typeface="+mn-ea"/>
                          <a:cs typeface="Arial" panose="020B0604020202090204" pitchFamily="34" charset="0"/>
                        </a:rPr>
                        <a:t>LDAP</a:t>
                      </a:r>
                      <a:r>
                        <a:rPr lang="zh-CN" altLang="en-US" sz="1800" kern="1200" dirty="0" smtClean="0">
                          <a:latin typeface="+mn-lt"/>
                          <a:ea typeface="+mn-ea"/>
                          <a:cs typeface="Arial" panose="020B0604020202090204" pitchFamily="34" charset="0"/>
                        </a:rPr>
                        <a:t>数据库进行连接的超时时长，连接操作时间超过该值，</a:t>
                      </a:r>
                      <a:r>
                        <a:rPr lang="en-US" altLang="zh-CN" sz="1800" kern="1200" dirty="0" smtClean="0">
                          <a:latin typeface="+mn-lt"/>
                          <a:ea typeface="+mn-ea"/>
                          <a:cs typeface="Arial" panose="020B0604020202090204" pitchFamily="34" charset="0"/>
                        </a:rPr>
                        <a:t>Kerberos</a:t>
                      </a:r>
                      <a:r>
                        <a:rPr lang="zh-CN" altLang="en-US" sz="1800" kern="1200" dirty="0" smtClean="0">
                          <a:latin typeface="+mn-lt"/>
                          <a:ea typeface="+mn-ea"/>
                          <a:cs typeface="Arial" panose="020B0604020202090204" pitchFamily="34" charset="0"/>
                        </a:rPr>
                        <a:t>返回失败。</a:t>
                      </a:r>
                      <a:endParaRPr lang="zh-CN" altLang="en-US" sz="1800" kern="1200" dirty="0" smtClean="0">
                        <a:solidFill>
                          <a:schemeClr val="tx1"/>
                        </a:solidFill>
                        <a:latin typeface="+mn-lt"/>
                        <a:ea typeface="+mn-ea"/>
                        <a:cs typeface="Arial" panose="020B0604020202090204" pitchFamily="34" charset="0"/>
                      </a:endParaRPr>
                    </a:p>
                  </a:txBody>
                  <a:tcPr marL="91421" marR="91421" marT="60951" marB="6095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3271">
                <a:tc>
                  <a:txBody>
                    <a:bodyPr/>
                    <a:lstStyle/>
                    <a:p>
                      <a:pPr marL="0" algn="l" defTabSz="914400" rtl="0" eaLnBrk="1" latinLnBrk="0" hangingPunct="1"/>
                      <a:r>
                        <a:rPr lang="en-US" altLang="zh-CN" sz="1600" kern="1200" dirty="0" smtClean="0">
                          <a:latin typeface="+mn-lt"/>
                          <a:ea typeface="+mn-ea"/>
                          <a:cs typeface="Arial" panose="020B0604020202090204" pitchFamily="34" charset="0"/>
                        </a:rPr>
                        <a:t>LDAP_SEARCH_TIMEOUT</a:t>
                      </a:r>
                      <a:endParaRPr lang="zh-CN" altLang="en-US" sz="1600" kern="1200" dirty="0" smtClean="0">
                        <a:solidFill>
                          <a:schemeClr val="tx1"/>
                        </a:solidFill>
                        <a:latin typeface="+mn-lt"/>
                        <a:ea typeface="+mn-ea"/>
                        <a:cs typeface="Arial" panose="020B0604020202090204" pitchFamily="34" charset="0"/>
                      </a:endParaRPr>
                    </a:p>
                  </a:txBody>
                  <a:tcPr marL="91421" marR="91421" marT="60951" marB="6095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altLang="zh-CN" sz="1800" kern="1200" dirty="0" smtClean="0">
                          <a:latin typeface="+mn-lt"/>
                          <a:ea typeface="+mn-ea"/>
                          <a:cs typeface="Arial" panose="020B0604020202090204" pitchFamily="34" charset="0"/>
                        </a:rPr>
                        <a:t>Kerberos</a:t>
                      </a:r>
                      <a:r>
                        <a:rPr lang="zh-CN" altLang="en-US" sz="1800" kern="1200" dirty="0" smtClean="0">
                          <a:latin typeface="+mn-lt"/>
                          <a:ea typeface="+mn-ea"/>
                          <a:cs typeface="Arial" panose="020B0604020202090204" pitchFamily="34" charset="0"/>
                        </a:rPr>
                        <a:t>对后端</a:t>
                      </a:r>
                      <a:r>
                        <a:rPr lang="en-US" altLang="zh-CN" sz="1800" kern="1200" dirty="0" smtClean="0">
                          <a:latin typeface="+mn-lt"/>
                          <a:ea typeface="+mn-ea"/>
                          <a:cs typeface="Arial" panose="020B0604020202090204" pitchFamily="34" charset="0"/>
                        </a:rPr>
                        <a:t>LDAP</a:t>
                      </a:r>
                      <a:r>
                        <a:rPr lang="zh-CN" altLang="en-US" sz="1800" kern="1200" dirty="0" smtClean="0">
                          <a:latin typeface="+mn-lt"/>
                          <a:ea typeface="+mn-ea"/>
                          <a:cs typeface="Arial" panose="020B0604020202090204" pitchFamily="34" charset="0"/>
                        </a:rPr>
                        <a:t>数据库进行操作的查询时长，查询操作时间超过该值，</a:t>
                      </a:r>
                      <a:r>
                        <a:rPr lang="en-US" altLang="zh-CN" sz="1800" kern="1200" dirty="0" smtClean="0">
                          <a:latin typeface="+mn-lt"/>
                          <a:ea typeface="+mn-ea"/>
                          <a:cs typeface="Arial" panose="020B0604020202090204" pitchFamily="34" charset="0"/>
                        </a:rPr>
                        <a:t>Kerberos</a:t>
                      </a:r>
                      <a:r>
                        <a:rPr lang="zh-CN" altLang="en-US" sz="1800" kern="1200" dirty="0" smtClean="0">
                          <a:latin typeface="+mn-lt"/>
                          <a:ea typeface="+mn-ea"/>
                          <a:cs typeface="Arial" panose="020B0604020202090204" pitchFamily="34" charset="0"/>
                        </a:rPr>
                        <a:t>返回失败。</a:t>
                      </a:r>
                      <a:endParaRPr lang="zh-CN" altLang="en-US" sz="1800" kern="1200" dirty="0" smtClean="0">
                        <a:solidFill>
                          <a:schemeClr val="tx1"/>
                        </a:solidFill>
                        <a:latin typeface="+mn-lt"/>
                        <a:ea typeface="+mn-ea"/>
                        <a:cs typeface="Arial" panose="020B0604020202090204" pitchFamily="34" charset="0"/>
                      </a:endParaRPr>
                    </a:p>
                  </a:txBody>
                  <a:tcPr marL="91421" marR="91421" marT="60951" marB="6095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8775">
                <a:tc>
                  <a:txBody>
                    <a:bodyPr/>
                    <a:lstStyle/>
                    <a:p>
                      <a:pPr marL="0" algn="l" defTabSz="914400" rtl="0" eaLnBrk="1" latinLnBrk="0" hangingPunct="1"/>
                      <a:r>
                        <a:rPr lang="en-US" altLang="zh-CN" sz="1600" kern="1200" dirty="0" err="1" smtClean="0">
                          <a:latin typeface="+mn-lt"/>
                          <a:ea typeface="+mn-ea"/>
                          <a:cs typeface="Arial" panose="020B0604020202090204" pitchFamily="34" charset="0"/>
                        </a:rPr>
                        <a:t>max_retries</a:t>
                      </a:r>
                      <a:endParaRPr lang="zh-CN" altLang="en-US" sz="1600" kern="1200" dirty="0" smtClean="0">
                        <a:solidFill>
                          <a:schemeClr val="tx1"/>
                        </a:solidFill>
                        <a:latin typeface="+mn-lt"/>
                        <a:ea typeface="+mn-ea"/>
                        <a:cs typeface="Arial" panose="020B0604020202090204" pitchFamily="34" charset="0"/>
                      </a:endParaRPr>
                    </a:p>
                  </a:txBody>
                  <a:tcPr marL="91421" marR="91421" marT="60951" marB="6095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altLang="zh-CN" sz="1800" kern="1200" dirty="0" smtClean="0">
                          <a:latin typeface="+mn-lt"/>
                          <a:ea typeface="+mn-ea"/>
                          <a:cs typeface="Arial" panose="020B0604020202090204" pitchFamily="34" charset="0"/>
                        </a:rPr>
                        <a:t>JDK</a:t>
                      </a:r>
                      <a:r>
                        <a:rPr lang="zh-CN" altLang="en-US" sz="1800" kern="1200" dirty="0" smtClean="0">
                          <a:latin typeface="+mn-lt"/>
                          <a:ea typeface="+mn-ea"/>
                          <a:cs typeface="Arial" panose="020B0604020202090204" pitchFamily="34" charset="0"/>
                        </a:rPr>
                        <a:t>进程连接</a:t>
                      </a:r>
                      <a:r>
                        <a:rPr lang="en-US" altLang="zh-CN" sz="1800" kern="1200" dirty="0" smtClean="0">
                          <a:latin typeface="+mn-lt"/>
                          <a:ea typeface="+mn-ea"/>
                          <a:cs typeface="Arial" panose="020B0604020202090204" pitchFamily="34" charset="0"/>
                        </a:rPr>
                        <a:t>KDC</a:t>
                      </a:r>
                      <a:r>
                        <a:rPr lang="zh-CN" altLang="en-US" sz="1800" kern="1200" dirty="0" smtClean="0">
                          <a:latin typeface="+mn-lt"/>
                          <a:ea typeface="+mn-ea"/>
                          <a:cs typeface="Arial" panose="020B0604020202090204" pitchFamily="34" charset="0"/>
                        </a:rPr>
                        <a:t>进行认证的最大次数，如果连接次数超过设定值，返回失败。</a:t>
                      </a:r>
                      <a:endParaRPr lang="zh-CN" altLang="en-US" sz="1800" kern="1200" dirty="0" smtClean="0">
                        <a:solidFill>
                          <a:schemeClr val="tx1"/>
                        </a:solidFill>
                        <a:latin typeface="+mn-lt"/>
                        <a:ea typeface="+mn-ea"/>
                        <a:cs typeface="Arial" panose="020B0604020202090204" pitchFamily="34" charset="0"/>
                      </a:endParaRPr>
                    </a:p>
                  </a:txBody>
                  <a:tcPr marL="91421" marR="91421" marT="60951" marB="6095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8" name="Title 7"/>
          <p:cNvSpPr>
            <a:spLocks noGrp="1"/>
          </p:cNvSpPr>
          <p:nvPr>
            <p:ph type="title"/>
          </p:nvPr>
        </p:nvSpPr>
        <p:spPr/>
        <p:txBody>
          <a:bodyPr/>
          <a:lstStyle/>
          <a:p>
            <a:r>
              <a:rPr lang="zh-CN" altLang="en-US" smtClean="0"/>
              <a:t>参数介绍</a:t>
            </a:r>
            <a:endParaRPr lang="zh-CN" alt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标题 1"/>
          <p:cNvSpPr txBox="1"/>
          <p:nvPr/>
        </p:nvSpPr>
        <p:spPr>
          <a:xfrm>
            <a:off x="1558926" y="68264"/>
            <a:ext cx="7632700" cy="746125"/>
          </a:xfrm>
          <a:prstGeom prst="rect">
            <a:avLst/>
          </a:prstGeom>
        </p:spPr>
        <p:txBody>
          <a:bodyPr/>
          <a:lstStyle/>
          <a:p>
            <a:pPr eaLnBrk="1" fontAlgn="t" hangingPunct="1">
              <a:defRPr/>
            </a:pPr>
            <a:endParaRPr lang="zh-CN" altLang="en-US" sz="2400" b="1" kern="0" dirty="0">
              <a:solidFill>
                <a:srgbClr val="990000"/>
              </a:solidFill>
              <a:latin typeface="宋体" panose="02010600030101010101" pitchFamily="2" charset="-122"/>
              <a:ea typeface="华文细黑"/>
              <a:cs typeface="+mj-cs"/>
            </a:endParaRPr>
          </a:p>
        </p:txBody>
      </p:sp>
      <p:graphicFrame>
        <p:nvGraphicFramePr>
          <p:cNvPr id="4" name="表格 3"/>
          <p:cNvGraphicFramePr>
            <a:graphicFrameLocks noGrp="1"/>
          </p:cNvGraphicFramePr>
          <p:nvPr/>
        </p:nvGraphicFramePr>
        <p:xfrm>
          <a:off x="2119414" y="1156525"/>
          <a:ext cx="8447086" cy="4957470"/>
        </p:xfrm>
        <a:graphic>
          <a:graphicData uri="http://schemas.openxmlformats.org/drawingml/2006/table">
            <a:tbl>
              <a:tblPr firstRow="1" bandRow="1">
                <a:tableStyleId>{5940675A-B579-460E-94D1-54222C63F5DA}</a:tableStyleId>
              </a:tblPr>
              <a:tblGrid>
                <a:gridCol w="2156712"/>
                <a:gridCol w="6290374"/>
              </a:tblGrid>
              <a:tr h="449964">
                <a:tc>
                  <a:txBody>
                    <a:bodyPr/>
                    <a:lstStyle/>
                    <a:p>
                      <a:pPr marL="0" algn="ctr" defTabSz="914400" rtl="0" eaLnBrk="1" latinLnBrk="0" hangingPunct="1"/>
                      <a:r>
                        <a:rPr lang="zh-CN" altLang="en-US" sz="2400" kern="1200" dirty="0" smtClean="0">
                          <a:latin typeface="+mn-ea"/>
                          <a:ea typeface="+mn-ea"/>
                          <a:cs typeface="Arial" panose="020B0604020202090204" pitchFamily="34" charset="0"/>
                        </a:rPr>
                        <a:t>命令</a:t>
                      </a:r>
                      <a:endParaRPr lang="zh-CN" altLang="en-US" sz="2400" kern="1200" dirty="0" smtClean="0">
                        <a:solidFill>
                          <a:schemeClr val="tx1"/>
                        </a:solidFill>
                        <a:latin typeface="+mn-ea"/>
                        <a:ea typeface="+mn-ea"/>
                        <a:cs typeface="Arial" panose="020B0604020202090204" pitchFamily="34" charset="0"/>
                      </a:endParaRPr>
                    </a:p>
                  </a:txBody>
                  <a:tcPr marL="91441" marR="91441" marT="62055" marB="62055">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pPr marL="0" algn="ctr" defTabSz="914400" rtl="0" eaLnBrk="1" latinLnBrk="0" hangingPunct="1"/>
                      <a:r>
                        <a:rPr lang="zh-CN" altLang="en-US" sz="2400" kern="1200" dirty="0" smtClean="0">
                          <a:latin typeface="+mn-ea"/>
                          <a:ea typeface="+mn-ea"/>
                          <a:cs typeface="Arial" panose="020B0604020202090204" pitchFamily="34" charset="0"/>
                        </a:rPr>
                        <a:t>命令含义</a:t>
                      </a:r>
                      <a:endParaRPr lang="zh-CN" altLang="en-US" sz="2400" kern="1200" dirty="0" smtClean="0">
                        <a:solidFill>
                          <a:schemeClr val="tx1"/>
                        </a:solidFill>
                        <a:latin typeface="+mn-ea"/>
                        <a:ea typeface="+mn-ea"/>
                        <a:cs typeface="Arial" panose="020B0604020202090204" pitchFamily="34" charset="0"/>
                      </a:endParaRPr>
                    </a:p>
                  </a:txBody>
                  <a:tcPr marL="91441" marR="91441" marT="62055" marB="62055">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75000"/>
                      </a:schemeClr>
                    </a:solidFill>
                  </a:tcPr>
                </a:tc>
              </a:tr>
              <a:tr h="553023">
                <a:tc>
                  <a:txBody>
                    <a:bodyPr/>
                    <a:lstStyle/>
                    <a:p>
                      <a:r>
                        <a:rPr lang="en-US" altLang="zh-CN" sz="2000" dirty="0" err="1" smtClean="0">
                          <a:latin typeface="+mn-lt"/>
                          <a:ea typeface="+mn-ea"/>
                          <a:cs typeface="Arial" panose="020B0604020202090204" pitchFamily="34" charset="0"/>
                        </a:rPr>
                        <a:t>ldapsearch</a:t>
                      </a:r>
                      <a:endParaRPr lang="zh-CN" altLang="en-US" sz="2000" dirty="0">
                        <a:latin typeface="+mn-lt"/>
                        <a:ea typeface="+mn-ea"/>
                        <a:cs typeface="Arial" panose="020B0604020202090204" pitchFamily="34" charset="0"/>
                      </a:endParaRPr>
                    </a:p>
                  </a:txBody>
                  <a:tcPr marL="91441" marR="91441" marT="62055" marB="62055" anchor="ctr">
                    <a:lnL w="28575" cap="flat" cmpd="sng" algn="ctr">
                      <a:solidFill>
                        <a:schemeClr val="tx1"/>
                      </a:solidFill>
                      <a:prstDash val="solid"/>
                      <a:round/>
                      <a:headEnd type="none" w="med" len="med"/>
                      <a:tailEnd type="none" w="med" len="med"/>
                    </a:lnL>
                  </a:tcPr>
                </a:tc>
                <a:tc>
                  <a:txBody>
                    <a:bodyPr/>
                    <a:lstStyle/>
                    <a:p>
                      <a:r>
                        <a:rPr lang="zh-CN" altLang="en-US" sz="1800" dirty="0" smtClean="0">
                          <a:latin typeface="+mn-lt"/>
                          <a:ea typeface="+mn-ea"/>
                          <a:cs typeface="Arial" panose="020B0604020202090204" pitchFamily="34" charset="0"/>
                        </a:rPr>
                        <a:t>系统自带的</a:t>
                      </a:r>
                      <a:r>
                        <a:rPr lang="en-US" altLang="zh-CN" sz="1800" kern="1200" dirty="0" smtClean="0">
                          <a:latin typeface="+mn-lt"/>
                          <a:ea typeface="+mn-ea"/>
                          <a:cs typeface="Arial" panose="020B0604020202090204" pitchFamily="34" charset="0"/>
                        </a:rPr>
                        <a:t>Ldap</a:t>
                      </a:r>
                      <a:r>
                        <a:rPr lang="zh-CN" altLang="en-US" sz="1800" dirty="0" smtClean="0">
                          <a:latin typeface="+mn-lt"/>
                          <a:ea typeface="+mn-ea"/>
                          <a:cs typeface="Arial" panose="020B0604020202090204" pitchFamily="34" charset="0"/>
                        </a:rPr>
                        <a:t>客户端命令工具，查询</a:t>
                      </a:r>
                      <a:r>
                        <a:rPr lang="en-US" altLang="zh-CN" sz="1800" dirty="0" smtClean="0">
                          <a:latin typeface="+mn-lt"/>
                          <a:ea typeface="+mn-ea"/>
                          <a:cs typeface="Arial" panose="020B0604020202090204" pitchFamily="34" charset="0"/>
                        </a:rPr>
                        <a:t>Ldap</a:t>
                      </a:r>
                      <a:r>
                        <a:rPr lang="zh-CN" altLang="en-US" sz="1800" dirty="0" smtClean="0">
                          <a:latin typeface="+mn-lt"/>
                          <a:ea typeface="+mn-ea"/>
                          <a:cs typeface="Arial" panose="020B0604020202090204" pitchFamily="34" charset="0"/>
                        </a:rPr>
                        <a:t>中的用户信息。</a:t>
                      </a:r>
                      <a:endParaRPr lang="zh-CN" altLang="en-US" sz="1800" dirty="0">
                        <a:latin typeface="+mn-lt"/>
                        <a:ea typeface="+mn-ea"/>
                        <a:cs typeface="Arial" panose="020B0604020202090204" pitchFamily="34" charset="0"/>
                      </a:endParaRPr>
                    </a:p>
                  </a:txBody>
                  <a:tcPr marL="91441" marR="91441" marT="62055" marB="62055" anchor="ctr">
                    <a:lnR w="28575" cap="flat" cmpd="sng" algn="ctr">
                      <a:solidFill>
                        <a:schemeClr val="tx1"/>
                      </a:solidFill>
                      <a:prstDash val="solid"/>
                      <a:round/>
                      <a:headEnd type="none" w="med" len="med"/>
                      <a:tailEnd type="none" w="med" len="med"/>
                    </a:lnR>
                  </a:tcPr>
                </a:tc>
              </a:tr>
              <a:tr h="620621">
                <a:tc>
                  <a:txBody>
                    <a:bodyPr/>
                    <a:lstStyle/>
                    <a:p>
                      <a:pPr marL="0" algn="l" defTabSz="914400" rtl="0" eaLnBrk="1" latinLnBrk="0" hangingPunct="1"/>
                      <a:r>
                        <a:rPr lang="en-US" altLang="zh-CN" sz="2000" kern="1200" dirty="0" err="1" smtClean="0">
                          <a:latin typeface="+mn-lt"/>
                          <a:ea typeface="+mn-ea"/>
                          <a:cs typeface="Arial" panose="020B0604020202090204" pitchFamily="34" charset="0"/>
                        </a:rPr>
                        <a:t>ldapadd</a:t>
                      </a:r>
                      <a:endParaRPr lang="zh-CN" altLang="en-US" sz="2000" kern="1200" dirty="0" smtClean="0">
                        <a:solidFill>
                          <a:schemeClr val="tx1"/>
                        </a:solidFill>
                        <a:latin typeface="+mn-lt"/>
                        <a:ea typeface="+mn-ea"/>
                        <a:cs typeface="Arial" panose="020B0604020202090204" pitchFamily="34" charset="0"/>
                      </a:endParaRPr>
                    </a:p>
                  </a:txBody>
                  <a:tcPr marL="91441" marR="91441" marT="62055" marB="62055" anchor="ctr">
                    <a:lnL w="28575" cap="flat" cmpd="sng" algn="ctr">
                      <a:solidFill>
                        <a:schemeClr val="tx1"/>
                      </a:solidFill>
                      <a:prstDash val="solid"/>
                      <a:round/>
                      <a:headEnd type="none" w="med" len="med"/>
                      <a:tailEnd type="none" w="med" len="med"/>
                    </a:lnL>
                  </a:tcPr>
                </a:tc>
                <a:tc>
                  <a:txBody>
                    <a:bodyPr/>
                    <a:lstStyle/>
                    <a:p>
                      <a:pPr marL="0" algn="l" defTabSz="914400" rtl="0" eaLnBrk="1" latinLnBrk="0" hangingPunct="1"/>
                      <a:r>
                        <a:rPr lang="zh-CN" altLang="en-US" sz="1800" kern="1200" dirty="0" smtClean="0">
                          <a:latin typeface="+mn-lt"/>
                          <a:ea typeface="+mn-ea"/>
                          <a:cs typeface="Arial" panose="020B0604020202090204" pitchFamily="34" charset="0"/>
                        </a:rPr>
                        <a:t>系统自带的</a:t>
                      </a:r>
                      <a:r>
                        <a:rPr lang="en-US" altLang="zh-CN" sz="1800" kern="1200" dirty="0" smtClean="0">
                          <a:latin typeface="+mn-lt"/>
                          <a:ea typeface="+mn-ea"/>
                          <a:cs typeface="Arial" panose="020B0604020202090204" pitchFamily="34" charset="0"/>
                        </a:rPr>
                        <a:t>Ldap</a:t>
                      </a:r>
                      <a:r>
                        <a:rPr lang="zh-CN" altLang="en-US" sz="1800" kern="1200" dirty="0" smtClean="0">
                          <a:latin typeface="+mn-lt"/>
                          <a:ea typeface="+mn-ea"/>
                          <a:cs typeface="Arial" panose="020B0604020202090204" pitchFamily="34" charset="0"/>
                        </a:rPr>
                        <a:t>客户端命令工具，向</a:t>
                      </a:r>
                      <a:r>
                        <a:rPr lang="en-US" altLang="zh-CN" sz="1800" kern="1200" dirty="0" smtClean="0">
                          <a:latin typeface="+mn-lt"/>
                          <a:ea typeface="+mn-ea"/>
                          <a:cs typeface="Arial" panose="020B0604020202090204" pitchFamily="34" charset="0"/>
                        </a:rPr>
                        <a:t>Ldap</a:t>
                      </a:r>
                      <a:r>
                        <a:rPr lang="zh-CN" altLang="en-US" sz="1800" kern="1200" dirty="0" smtClean="0">
                          <a:latin typeface="+mn-lt"/>
                          <a:ea typeface="+mn-ea"/>
                          <a:cs typeface="Arial" panose="020B0604020202090204" pitchFamily="34" charset="0"/>
                        </a:rPr>
                        <a:t>中的添加用户信息。</a:t>
                      </a:r>
                      <a:endParaRPr lang="zh-CN" altLang="en-US" sz="1800" kern="1200" dirty="0" smtClean="0">
                        <a:solidFill>
                          <a:schemeClr val="tx1"/>
                        </a:solidFill>
                        <a:latin typeface="+mn-lt"/>
                        <a:ea typeface="+mn-ea"/>
                        <a:cs typeface="Arial" panose="020B0604020202090204" pitchFamily="34" charset="0"/>
                      </a:endParaRPr>
                    </a:p>
                  </a:txBody>
                  <a:tcPr marL="91441" marR="91441" marT="62055" marB="62055" anchor="ctr">
                    <a:lnR w="28575" cap="flat" cmpd="sng" algn="ctr">
                      <a:solidFill>
                        <a:schemeClr val="tx1"/>
                      </a:solidFill>
                      <a:prstDash val="solid"/>
                      <a:round/>
                      <a:headEnd type="none" w="med" len="med"/>
                      <a:tailEnd type="none" w="med" len="med"/>
                    </a:lnR>
                  </a:tcPr>
                </a:tc>
              </a:tr>
              <a:tr h="553023">
                <a:tc>
                  <a:txBody>
                    <a:bodyPr/>
                    <a:lstStyle/>
                    <a:p>
                      <a:pPr marL="0" algn="l" defTabSz="914400" rtl="0" eaLnBrk="1" latinLnBrk="0" hangingPunct="1"/>
                      <a:r>
                        <a:rPr lang="en-US" altLang="zh-CN" sz="2000" kern="1200" dirty="0" err="1" smtClean="0">
                          <a:latin typeface="+mn-lt"/>
                          <a:ea typeface="+mn-ea"/>
                          <a:cs typeface="Arial" panose="020B0604020202090204" pitchFamily="34" charset="0"/>
                        </a:rPr>
                        <a:t>ldapdelete</a:t>
                      </a:r>
                      <a:endParaRPr lang="zh-CN" altLang="en-US" sz="2000" kern="1200" dirty="0" smtClean="0">
                        <a:solidFill>
                          <a:schemeClr val="tx1"/>
                        </a:solidFill>
                        <a:latin typeface="+mn-lt"/>
                        <a:ea typeface="+mn-ea"/>
                        <a:cs typeface="Arial" panose="020B0604020202090204" pitchFamily="34" charset="0"/>
                      </a:endParaRPr>
                    </a:p>
                  </a:txBody>
                  <a:tcPr marL="91441" marR="91441" marT="62055" marB="62055" anchor="ctr">
                    <a:lnL w="28575" cap="flat" cmpd="sng" algn="ctr">
                      <a:solidFill>
                        <a:schemeClr val="tx1"/>
                      </a:solidFill>
                      <a:prstDash val="solid"/>
                      <a:round/>
                      <a:headEnd type="none" w="med" len="med"/>
                      <a:tailEnd type="none" w="med" len="med"/>
                    </a:lnL>
                  </a:tcPr>
                </a:tc>
                <a:tc>
                  <a:txBody>
                    <a:bodyPr/>
                    <a:lstStyle/>
                    <a:p>
                      <a:pPr marL="0" algn="l" defTabSz="914400" rtl="0" eaLnBrk="1" latinLnBrk="0" hangingPunct="1"/>
                      <a:r>
                        <a:rPr lang="zh-CN" altLang="en-US" sz="1800" kern="1200" dirty="0" smtClean="0">
                          <a:latin typeface="+mn-lt"/>
                          <a:ea typeface="+mn-ea"/>
                          <a:cs typeface="Arial" panose="020B0604020202090204" pitchFamily="34" charset="0"/>
                        </a:rPr>
                        <a:t>系统自带的</a:t>
                      </a:r>
                      <a:r>
                        <a:rPr lang="en-US" altLang="zh-CN" sz="1800" kern="1200" dirty="0" smtClean="0">
                          <a:latin typeface="+mn-lt"/>
                          <a:ea typeface="+mn-ea"/>
                          <a:cs typeface="Arial" panose="020B0604020202090204" pitchFamily="34" charset="0"/>
                        </a:rPr>
                        <a:t>Ldap</a:t>
                      </a:r>
                      <a:r>
                        <a:rPr lang="zh-CN" altLang="en-US" sz="1800" kern="1200" dirty="0" smtClean="0">
                          <a:latin typeface="+mn-lt"/>
                          <a:ea typeface="+mn-ea"/>
                          <a:cs typeface="Arial" panose="020B0604020202090204" pitchFamily="34" charset="0"/>
                        </a:rPr>
                        <a:t>客户端命令工具，删除</a:t>
                      </a:r>
                      <a:r>
                        <a:rPr lang="en-US" altLang="zh-CN" sz="1800" kern="1200" dirty="0" smtClean="0">
                          <a:latin typeface="+mn-lt"/>
                          <a:ea typeface="+mn-ea"/>
                          <a:cs typeface="Arial" panose="020B0604020202090204" pitchFamily="34" charset="0"/>
                        </a:rPr>
                        <a:t>Ldap</a:t>
                      </a:r>
                      <a:r>
                        <a:rPr lang="zh-CN" altLang="en-US" sz="1800" kern="1200" dirty="0" smtClean="0">
                          <a:latin typeface="+mn-lt"/>
                          <a:ea typeface="+mn-ea"/>
                          <a:cs typeface="Arial" panose="020B0604020202090204" pitchFamily="34" charset="0"/>
                        </a:rPr>
                        <a:t>中的用户信息。</a:t>
                      </a:r>
                      <a:endParaRPr lang="zh-CN" altLang="en-US" sz="1800" kern="1200" dirty="0" smtClean="0">
                        <a:solidFill>
                          <a:schemeClr val="tx1"/>
                        </a:solidFill>
                        <a:latin typeface="+mn-lt"/>
                        <a:ea typeface="+mn-ea"/>
                        <a:cs typeface="Arial" panose="020B0604020202090204" pitchFamily="34" charset="0"/>
                      </a:endParaRPr>
                    </a:p>
                  </a:txBody>
                  <a:tcPr marL="91441" marR="91441" marT="62055" marB="62055" anchor="ctr">
                    <a:lnR w="28575" cap="flat" cmpd="sng" algn="ctr">
                      <a:solidFill>
                        <a:schemeClr val="tx1"/>
                      </a:solidFill>
                      <a:prstDash val="solid"/>
                      <a:round/>
                      <a:headEnd type="none" w="med" len="med"/>
                      <a:tailEnd type="none" w="med" len="med"/>
                    </a:lnR>
                  </a:tcPr>
                </a:tc>
              </a:tr>
              <a:tr h="781453">
                <a:tc>
                  <a:txBody>
                    <a:bodyPr/>
                    <a:lstStyle/>
                    <a:p>
                      <a:pPr marL="0" algn="l" defTabSz="914400" rtl="0" eaLnBrk="1" latinLnBrk="0" hangingPunct="1"/>
                      <a:r>
                        <a:rPr lang="en-US" altLang="zh-CN" sz="2000" kern="1200" dirty="0" err="1" smtClean="0">
                          <a:latin typeface="+mn-lt"/>
                          <a:ea typeface="+mn-ea"/>
                          <a:cs typeface="Arial" panose="020B0604020202090204" pitchFamily="34" charset="0"/>
                        </a:rPr>
                        <a:t>kinit</a:t>
                      </a:r>
                      <a:endParaRPr lang="zh-CN" altLang="en-US" sz="2000" kern="1200" dirty="0" smtClean="0">
                        <a:solidFill>
                          <a:schemeClr val="tx1"/>
                        </a:solidFill>
                        <a:latin typeface="+mn-lt"/>
                        <a:ea typeface="+mn-ea"/>
                        <a:cs typeface="Arial" panose="020B0604020202090204" pitchFamily="34" charset="0"/>
                      </a:endParaRPr>
                    </a:p>
                  </a:txBody>
                  <a:tcPr marL="91441" marR="91441" marT="62055" marB="62055" anchor="ctr">
                    <a:lnL w="28575" cap="flat" cmpd="sng" algn="ctr">
                      <a:solidFill>
                        <a:schemeClr val="tx1"/>
                      </a:solidFill>
                      <a:prstDash val="solid"/>
                      <a:round/>
                      <a:headEnd type="none" w="med" len="med"/>
                      <a:tailEnd type="none" w="med" len="med"/>
                    </a:lnL>
                  </a:tcPr>
                </a:tc>
                <a:tc>
                  <a:txBody>
                    <a:bodyPr/>
                    <a:lstStyle/>
                    <a:p>
                      <a:pPr marL="0" algn="l" defTabSz="914400" rtl="0" eaLnBrk="1" latinLnBrk="0" hangingPunct="1"/>
                      <a:r>
                        <a:rPr lang="zh-CN" altLang="en-US" sz="1800" kern="1200" dirty="0" smtClean="0">
                          <a:latin typeface="+mn-lt"/>
                          <a:ea typeface="+mn-ea"/>
                          <a:cs typeface="Arial" panose="020B0604020202090204" pitchFamily="34" charset="0"/>
                        </a:rPr>
                        <a:t> </a:t>
                      </a:r>
                      <a:r>
                        <a:rPr lang="en-US" altLang="zh-CN" sz="1800" kern="1200" dirty="0" smtClean="0">
                          <a:latin typeface="+mn-lt"/>
                          <a:ea typeface="+mn-ea"/>
                          <a:cs typeface="Arial" panose="020B0604020202090204" pitchFamily="34" charset="0"/>
                        </a:rPr>
                        <a:t>Kerberos</a:t>
                      </a:r>
                      <a:r>
                        <a:rPr lang="zh-CN" altLang="en-US" sz="1800" kern="1200" dirty="0" smtClean="0">
                          <a:latin typeface="+mn-lt"/>
                          <a:ea typeface="+mn-ea"/>
                          <a:cs typeface="Arial" panose="020B0604020202090204" pitchFamily="34" charset="0"/>
                        </a:rPr>
                        <a:t>用户身份认证，只有通过身份认证的用户才能执行</a:t>
                      </a:r>
                      <a:r>
                        <a:rPr lang="en-US" altLang="zh-CN" sz="1800" kern="1200" dirty="0" smtClean="0">
                          <a:latin typeface="+mn-lt"/>
                          <a:ea typeface="+mn-ea"/>
                          <a:cs typeface="Arial" panose="020B0604020202090204" pitchFamily="34" charset="0"/>
                        </a:rPr>
                        <a:t>MRS</a:t>
                      </a:r>
                      <a:r>
                        <a:rPr lang="zh-CN" altLang="en-US" sz="1800" kern="1200" dirty="0" smtClean="0">
                          <a:latin typeface="+mn-lt"/>
                          <a:ea typeface="+mn-ea"/>
                          <a:cs typeface="Arial" panose="020B0604020202090204" pitchFamily="34" charset="0"/>
                        </a:rPr>
                        <a:t>各组件的</a:t>
                      </a:r>
                      <a:r>
                        <a:rPr lang="en-US" altLang="zh-CN" sz="1800" kern="1200" dirty="0" smtClean="0">
                          <a:latin typeface="+mn-lt"/>
                          <a:ea typeface="+mn-ea"/>
                          <a:cs typeface="Arial" panose="020B0604020202090204" pitchFamily="34" charset="0"/>
                        </a:rPr>
                        <a:t>shell</a:t>
                      </a:r>
                      <a:r>
                        <a:rPr lang="zh-CN" altLang="en-US" sz="1800" kern="1200" dirty="0" smtClean="0">
                          <a:latin typeface="+mn-lt"/>
                          <a:ea typeface="+mn-ea"/>
                          <a:cs typeface="Arial" panose="020B0604020202090204" pitchFamily="34" charset="0"/>
                        </a:rPr>
                        <a:t>命令，完成组件的维护任务。</a:t>
                      </a:r>
                      <a:endParaRPr lang="zh-CN" altLang="en-US" sz="1800" kern="1200" dirty="0" smtClean="0">
                        <a:solidFill>
                          <a:schemeClr val="tx1"/>
                        </a:solidFill>
                        <a:latin typeface="+mn-lt"/>
                        <a:ea typeface="+mn-ea"/>
                        <a:cs typeface="Arial" panose="020B0604020202090204" pitchFamily="34" charset="0"/>
                      </a:endParaRPr>
                    </a:p>
                  </a:txBody>
                  <a:tcPr marL="91441" marR="91441" marT="62055" marB="62055" anchor="ctr">
                    <a:lnR w="28575" cap="flat" cmpd="sng" algn="ctr">
                      <a:solidFill>
                        <a:schemeClr val="tx1"/>
                      </a:solidFill>
                      <a:prstDash val="solid"/>
                      <a:round/>
                      <a:headEnd type="none" w="med" len="med"/>
                      <a:tailEnd type="none" w="med" len="med"/>
                    </a:lnR>
                  </a:tcPr>
                </a:tc>
              </a:tr>
              <a:tr h="418931">
                <a:tc>
                  <a:txBody>
                    <a:bodyPr/>
                    <a:lstStyle/>
                    <a:p>
                      <a:pPr marL="0" algn="l" defTabSz="914400" rtl="0" eaLnBrk="1" latinLnBrk="0" hangingPunct="1"/>
                      <a:r>
                        <a:rPr lang="en-US" altLang="zh-CN" sz="2000" kern="1200" dirty="0" err="1" smtClean="0">
                          <a:latin typeface="+mn-lt"/>
                          <a:ea typeface="+mn-ea"/>
                          <a:cs typeface="Arial" panose="020B0604020202090204" pitchFamily="34" charset="0"/>
                        </a:rPr>
                        <a:t>kdestroy</a:t>
                      </a:r>
                      <a:endParaRPr lang="zh-CN" altLang="en-US" sz="2000" kern="1200" dirty="0" smtClean="0">
                        <a:solidFill>
                          <a:schemeClr val="tx1"/>
                        </a:solidFill>
                        <a:latin typeface="+mn-lt"/>
                        <a:ea typeface="+mn-ea"/>
                        <a:cs typeface="Arial" panose="020B0604020202090204" pitchFamily="34" charset="0"/>
                      </a:endParaRPr>
                    </a:p>
                  </a:txBody>
                  <a:tcPr marL="91441" marR="91441" marT="62055" marB="62055" anchor="ctr">
                    <a:lnL w="28575" cap="flat" cmpd="sng" algn="ctr">
                      <a:solidFill>
                        <a:schemeClr val="tx1"/>
                      </a:solidFill>
                      <a:prstDash val="solid"/>
                      <a:round/>
                      <a:headEnd type="none" w="med" len="med"/>
                      <a:tailEnd type="none" w="med" len="med"/>
                    </a:lnL>
                  </a:tcPr>
                </a:tc>
                <a:tc>
                  <a:txBody>
                    <a:bodyPr/>
                    <a:lstStyle/>
                    <a:p>
                      <a:pPr marL="0" algn="l" defTabSz="914400" rtl="0" eaLnBrk="1" latinLnBrk="0" hangingPunct="1"/>
                      <a:r>
                        <a:rPr lang="en-US" altLang="zh-CN" sz="1800" kern="1200" dirty="0" smtClean="0">
                          <a:latin typeface="+mn-lt"/>
                          <a:ea typeface="+mn-ea"/>
                          <a:cs typeface="Arial" panose="020B0604020202090204" pitchFamily="34" charset="0"/>
                        </a:rPr>
                        <a:t>Kerberos</a:t>
                      </a:r>
                      <a:r>
                        <a:rPr lang="zh-CN" altLang="en-US" sz="1800" kern="1200" dirty="0" smtClean="0">
                          <a:latin typeface="+mn-lt"/>
                          <a:ea typeface="+mn-ea"/>
                          <a:cs typeface="Arial" panose="020B0604020202090204" pitchFamily="34" charset="0"/>
                        </a:rPr>
                        <a:t>用户身份注销，完成组件任务后使用。</a:t>
                      </a:r>
                      <a:endParaRPr lang="zh-CN" altLang="en-US" sz="1800" kern="1200" dirty="0" smtClean="0">
                        <a:solidFill>
                          <a:schemeClr val="tx1"/>
                        </a:solidFill>
                        <a:latin typeface="+mn-lt"/>
                        <a:ea typeface="+mn-ea"/>
                        <a:cs typeface="Arial" panose="020B0604020202090204" pitchFamily="34" charset="0"/>
                      </a:endParaRPr>
                    </a:p>
                  </a:txBody>
                  <a:tcPr marL="91441" marR="91441" marT="62055" marB="62055" anchor="ctr">
                    <a:lnR w="28575" cap="flat" cmpd="sng" algn="ctr">
                      <a:solidFill>
                        <a:schemeClr val="tx1"/>
                      </a:solidFill>
                      <a:prstDash val="solid"/>
                      <a:round/>
                      <a:headEnd type="none" w="med" len="med"/>
                      <a:tailEnd type="none" w="med" len="med"/>
                    </a:lnR>
                  </a:tcPr>
                </a:tc>
              </a:tr>
              <a:tr h="620651">
                <a:tc>
                  <a:txBody>
                    <a:bodyPr/>
                    <a:lstStyle/>
                    <a:p>
                      <a:pPr marL="0" algn="l" defTabSz="914400" rtl="0" eaLnBrk="1" latinLnBrk="0" hangingPunct="1"/>
                      <a:r>
                        <a:rPr lang="en-US" altLang="zh-CN" sz="2000" kern="1200" dirty="0" err="1" smtClean="0">
                          <a:latin typeface="+mn-lt"/>
                          <a:ea typeface="+mn-ea"/>
                          <a:cs typeface="Arial" panose="020B0604020202090204" pitchFamily="34" charset="0"/>
                        </a:rPr>
                        <a:t>kadmin</a:t>
                      </a:r>
                      <a:endParaRPr lang="zh-CN" altLang="en-US" sz="2000" kern="1200" dirty="0" smtClean="0">
                        <a:solidFill>
                          <a:schemeClr val="tx1"/>
                        </a:solidFill>
                        <a:latin typeface="+mn-lt"/>
                        <a:ea typeface="+mn-ea"/>
                        <a:cs typeface="Arial" panose="020B0604020202090204" pitchFamily="34" charset="0"/>
                      </a:endParaRPr>
                    </a:p>
                  </a:txBody>
                  <a:tcPr marL="91441" marR="91441" marT="62055" marB="62055" anchor="ctr">
                    <a:lnL w="28575" cap="flat" cmpd="sng" algn="ctr">
                      <a:solidFill>
                        <a:schemeClr val="tx1"/>
                      </a:solidFill>
                      <a:prstDash val="solid"/>
                      <a:round/>
                      <a:headEnd type="none" w="med" len="med"/>
                      <a:tailEnd type="none" w="med" len="med"/>
                    </a:lnL>
                  </a:tcPr>
                </a:tc>
                <a:tc>
                  <a:txBody>
                    <a:bodyPr/>
                    <a:lstStyle/>
                    <a:p>
                      <a:pPr marL="0" algn="l" defTabSz="914400" rtl="0" eaLnBrk="1" latinLnBrk="0" hangingPunct="1"/>
                      <a:r>
                        <a:rPr lang="zh-CN" altLang="en-US" sz="1800" kern="1200" dirty="0" smtClean="0">
                          <a:latin typeface="+mn-lt"/>
                          <a:ea typeface="+mn-ea"/>
                          <a:cs typeface="Arial" panose="020B0604020202090204" pitchFamily="34" charset="0"/>
                        </a:rPr>
                        <a:t>切换致</a:t>
                      </a:r>
                      <a:r>
                        <a:rPr lang="en-US" altLang="zh-CN" sz="1800" kern="1200" dirty="0" err="1" smtClean="0">
                          <a:latin typeface="+mn-lt"/>
                          <a:ea typeface="+mn-ea"/>
                          <a:cs typeface="Arial" panose="020B0604020202090204" pitchFamily="34" charset="0"/>
                        </a:rPr>
                        <a:t>kerberos</a:t>
                      </a:r>
                      <a:r>
                        <a:rPr lang="en-US" altLang="zh-CN" sz="1800" kern="1200" dirty="0" smtClean="0">
                          <a:latin typeface="+mn-lt"/>
                          <a:ea typeface="+mn-ea"/>
                          <a:cs typeface="Arial" panose="020B0604020202090204" pitchFamily="34" charset="0"/>
                        </a:rPr>
                        <a:t> admin</a:t>
                      </a:r>
                      <a:r>
                        <a:rPr lang="zh-CN" altLang="en-US" sz="1800" kern="1200" dirty="0" smtClean="0">
                          <a:latin typeface="+mn-lt"/>
                          <a:ea typeface="+mn-ea"/>
                          <a:cs typeface="Arial" panose="020B0604020202090204" pitchFamily="34" charset="0"/>
                        </a:rPr>
                        <a:t>用户，拥有</a:t>
                      </a:r>
                      <a:r>
                        <a:rPr lang="en-US" altLang="zh-CN" sz="1800" kern="1200" dirty="0" smtClean="0">
                          <a:latin typeface="+mn-lt"/>
                          <a:ea typeface="+mn-ea"/>
                          <a:cs typeface="Arial" panose="020B0604020202090204" pitchFamily="34" charset="0"/>
                        </a:rPr>
                        <a:t>admin</a:t>
                      </a:r>
                      <a:r>
                        <a:rPr lang="zh-CN" altLang="en-US" sz="1800" kern="1200" dirty="0" smtClean="0">
                          <a:latin typeface="+mn-lt"/>
                          <a:ea typeface="+mn-ea"/>
                          <a:cs typeface="Arial" panose="020B0604020202090204" pitchFamily="34" charset="0"/>
                        </a:rPr>
                        <a:t>权限，该用户可以获取、修改</a:t>
                      </a:r>
                      <a:r>
                        <a:rPr lang="en-US" altLang="zh-CN" sz="1800" kern="1200" dirty="0" err="1" smtClean="0">
                          <a:latin typeface="+mn-lt"/>
                          <a:ea typeface="+mn-ea"/>
                          <a:cs typeface="Arial" panose="020B0604020202090204" pitchFamily="34" charset="0"/>
                        </a:rPr>
                        <a:t>kerberos</a:t>
                      </a:r>
                      <a:r>
                        <a:rPr lang="en-US" altLang="zh-CN" sz="1800" kern="1200" dirty="0" smtClean="0">
                          <a:latin typeface="+mn-lt"/>
                          <a:ea typeface="+mn-ea"/>
                          <a:cs typeface="Arial" panose="020B0604020202090204" pitchFamily="34" charset="0"/>
                        </a:rPr>
                        <a:t> </a:t>
                      </a:r>
                      <a:r>
                        <a:rPr lang="zh-CN" altLang="en-US" sz="1800" kern="1200" dirty="0" smtClean="0">
                          <a:latin typeface="+mn-lt"/>
                          <a:ea typeface="+mn-ea"/>
                          <a:cs typeface="Arial" panose="020B0604020202090204" pitchFamily="34" charset="0"/>
                        </a:rPr>
                        <a:t>用户信息。</a:t>
                      </a:r>
                      <a:endParaRPr lang="zh-CN" altLang="en-US" sz="1800" kern="1200" dirty="0" smtClean="0">
                        <a:solidFill>
                          <a:schemeClr val="tx1"/>
                        </a:solidFill>
                        <a:latin typeface="+mn-lt"/>
                        <a:ea typeface="+mn-ea"/>
                        <a:cs typeface="Arial" panose="020B0604020202090204" pitchFamily="34" charset="0"/>
                      </a:endParaRPr>
                    </a:p>
                  </a:txBody>
                  <a:tcPr marL="91441" marR="91441" marT="62055" marB="62055" anchor="ctr">
                    <a:lnR w="28575" cap="flat" cmpd="sng" algn="ctr">
                      <a:solidFill>
                        <a:schemeClr val="tx1"/>
                      </a:solidFill>
                      <a:prstDash val="solid"/>
                      <a:round/>
                      <a:headEnd type="none" w="med" len="med"/>
                      <a:tailEnd type="none" w="med" len="med"/>
                    </a:lnR>
                  </a:tcPr>
                </a:tc>
              </a:tr>
              <a:tr h="418931">
                <a:tc>
                  <a:txBody>
                    <a:bodyPr/>
                    <a:lstStyle/>
                    <a:p>
                      <a:pPr marL="0" algn="l" defTabSz="914400" rtl="0" eaLnBrk="1" latinLnBrk="0" hangingPunct="1"/>
                      <a:r>
                        <a:rPr lang="en-US" altLang="zh-CN" sz="2000" kern="1200" dirty="0" err="1" smtClean="0">
                          <a:latin typeface="+mn-lt"/>
                          <a:ea typeface="+mn-ea"/>
                          <a:cs typeface="Arial" panose="020B0604020202090204" pitchFamily="34" charset="0"/>
                        </a:rPr>
                        <a:t>kpasswd</a:t>
                      </a:r>
                      <a:endParaRPr lang="zh-CN" altLang="en-US" sz="2000" kern="1200" dirty="0">
                        <a:solidFill>
                          <a:schemeClr val="tx1"/>
                        </a:solidFill>
                        <a:latin typeface="+mn-lt"/>
                        <a:ea typeface="+mn-ea"/>
                        <a:cs typeface="Arial" panose="020B0604020202090204" pitchFamily="34" charset="0"/>
                      </a:endParaRPr>
                    </a:p>
                  </a:txBody>
                  <a:tcPr marL="91441" marR="91441" marT="62055" marB="62055" anchor="ctr">
                    <a:lnL w="28575" cap="flat" cmpd="sng" algn="ctr">
                      <a:solidFill>
                        <a:schemeClr val="tx1"/>
                      </a:solidFill>
                      <a:prstDash val="solid"/>
                      <a:round/>
                      <a:headEnd type="none" w="med" len="med"/>
                      <a:tailEnd type="none" w="med" len="med"/>
                    </a:lnL>
                  </a:tcPr>
                </a:tc>
                <a:tc>
                  <a:txBody>
                    <a:bodyPr/>
                    <a:lstStyle/>
                    <a:p>
                      <a:pPr marL="0" algn="l" defTabSz="914400" rtl="0" eaLnBrk="1" latinLnBrk="0" hangingPunct="1"/>
                      <a:r>
                        <a:rPr lang="zh-CN" altLang="en-US" sz="1800" kern="1200" dirty="0" smtClean="0">
                          <a:latin typeface="+mn-lt"/>
                          <a:ea typeface="+mn-ea"/>
                          <a:cs typeface="Arial" panose="020B0604020202090204" pitchFamily="34" charset="0"/>
                        </a:rPr>
                        <a:t> 修改</a:t>
                      </a:r>
                      <a:r>
                        <a:rPr lang="en-US" altLang="zh-CN" sz="1800" kern="1200" dirty="0" smtClean="0">
                          <a:latin typeface="+mn-lt"/>
                          <a:ea typeface="+mn-ea"/>
                          <a:cs typeface="Arial" panose="020B0604020202090204" pitchFamily="34" charset="0"/>
                        </a:rPr>
                        <a:t>Kerberos</a:t>
                      </a:r>
                      <a:r>
                        <a:rPr lang="zh-CN" altLang="en-US" sz="1800" kern="1200" dirty="0" smtClean="0">
                          <a:latin typeface="+mn-lt"/>
                          <a:ea typeface="+mn-ea"/>
                          <a:cs typeface="Arial" panose="020B0604020202090204" pitchFamily="34" charset="0"/>
                        </a:rPr>
                        <a:t>用户密码。</a:t>
                      </a:r>
                      <a:endParaRPr lang="zh-CN" altLang="en-US" sz="1800" kern="1200" dirty="0">
                        <a:solidFill>
                          <a:schemeClr val="tx1"/>
                        </a:solidFill>
                        <a:latin typeface="+mn-lt"/>
                        <a:ea typeface="+mn-ea"/>
                        <a:cs typeface="Arial" panose="020B0604020202090204" pitchFamily="34" charset="0"/>
                      </a:endParaRPr>
                    </a:p>
                  </a:txBody>
                  <a:tcPr marL="91441" marR="91441" marT="62055" marB="62055" anchor="ctr">
                    <a:lnR w="28575" cap="flat" cmpd="sng" algn="ctr">
                      <a:solidFill>
                        <a:schemeClr val="tx1"/>
                      </a:solidFill>
                      <a:prstDash val="solid"/>
                      <a:round/>
                      <a:headEnd type="none" w="med" len="med"/>
                      <a:tailEnd type="none" w="med" len="med"/>
                    </a:lnR>
                  </a:tcPr>
                </a:tc>
              </a:tr>
              <a:tr h="418931">
                <a:tc>
                  <a:txBody>
                    <a:bodyPr/>
                    <a:lstStyle/>
                    <a:p>
                      <a:pPr marL="0" algn="l" defTabSz="914400" rtl="0" eaLnBrk="1" latinLnBrk="0" hangingPunct="1"/>
                      <a:r>
                        <a:rPr lang="en-US" altLang="zh-CN" sz="2000" kern="1200" dirty="0" err="1" smtClean="0">
                          <a:latin typeface="+mn-lt"/>
                          <a:ea typeface="+mn-ea"/>
                          <a:cs typeface="Arial" panose="020B0604020202090204" pitchFamily="34" charset="0"/>
                        </a:rPr>
                        <a:t>klist</a:t>
                      </a:r>
                      <a:endParaRPr lang="zh-CN" altLang="en-US" sz="2000" kern="1200" dirty="0">
                        <a:solidFill>
                          <a:schemeClr val="tx1"/>
                        </a:solidFill>
                        <a:latin typeface="+mn-lt"/>
                        <a:ea typeface="+mn-ea"/>
                        <a:cs typeface="Arial" panose="020B0604020202090204" pitchFamily="34" charset="0"/>
                      </a:endParaRPr>
                    </a:p>
                  </a:txBody>
                  <a:tcPr marL="91441" marR="91441" marT="62055" marB="62055"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zh-CN" altLang="en-US" sz="1800" kern="1200" dirty="0" smtClean="0">
                          <a:latin typeface="+mn-lt"/>
                          <a:ea typeface="+mn-ea"/>
                          <a:cs typeface="Arial" panose="020B0604020202090204" pitchFamily="34" charset="0"/>
                        </a:rPr>
                        <a:t>列出当前通过身份认证的</a:t>
                      </a:r>
                      <a:r>
                        <a:rPr lang="en-US" altLang="zh-CN" sz="1800" kern="1200" dirty="0" smtClean="0">
                          <a:latin typeface="+mn-lt"/>
                          <a:ea typeface="+mn-ea"/>
                          <a:cs typeface="Arial" panose="020B0604020202090204" pitchFamily="34" charset="0"/>
                        </a:rPr>
                        <a:t>Kerberos</a:t>
                      </a:r>
                      <a:r>
                        <a:rPr lang="zh-CN" altLang="en-US" sz="1800" kern="1200" dirty="0" smtClean="0">
                          <a:latin typeface="+mn-lt"/>
                          <a:ea typeface="+mn-ea"/>
                          <a:cs typeface="Arial" panose="020B0604020202090204" pitchFamily="34" charset="0"/>
                        </a:rPr>
                        <a:t>用户。</a:t>
                      </a:r>
                      <a:endParaRPr lang="zh-CN" altLang="en-US" sz="1800" kern="1200" dirty="0">
                        <a:solidFill>
                          <a:schemeClr val="tx1"/>
                        </a:solidFill>
                        <a:latin typeface="+mn-lt"/>
                        <a:ea typeface="+mn-ea"/>
                        <a:cs typeface="Arial" panose="020B0604020202090204" pitchFamily="34" charset="0"/>
                      </a:endParaRPr>
                    </a:p>
                  </a:txBody>
                  <a:tcPr marL="91441" marR="91441" marT="62055" marB="62055"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
        <p:nvSpPr>
          <p:cNvPr id="6" name="Title 5"/>
          <p:cNvSpPr>
            <a:spLocks noGrp="1"/>
          </p:cNvSpPr>
          <p:nvPr>
            <p:ph type="title"/>
          </p:nvPr>
        </p:nvSpPr>
        <p:spPr/>
        <p:txBody>
          <a:bodyPr/>
          <a:lstStyle/>
          <a:p>
            <a:r>
              <a:rPr lang="zh-CN" altLang="en-US" smtClean="0"/>
              <a:t>常用命令</a:t>
            </a:r>
            <a:endParaRPr lang="zh-CN" alt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1"/>
          </p:nvPr>
        </p:nvSpPr>
        <p:spPr/>
        <p:txBody>
          <a:bodyPr/>
          <a:lstStyle/>
          <a:p>
            <a:r>
              <a:rPr lang="en-US" altLang="zh-CN" dirty="0"/>
              <a:t>Kerberos</a:t>
            </a:r>
            <a:r>
              <a:rPr lang="zh-CN" altLang="en-US" dirty="0"/>
              <a:t>作为安全模式下的基础组件，哪些服务（组件）都需要与</a:t>
            </a:r>
            <a:r>
              <a:rPr lang="en-US" altLang="zh-CN" dirty="0"/>
              <a:t>Kerberos</a:t>
            </a:r>
            <a:r>
              <a:rPr lang="zh-CN" altLang="en-US" dirty="0"/>
              <a:t>进行交互？都分别在服务的什么流程中会涉及到？</a:t>
            </a:r>
            <a:endParaRPr lang="zh-CN" altLang="en-US" dirty="0"/>
          </a:p>
          <a:p>
            <a:r>
              <a:rPr lang="zh-CN" altLang="en-US" dirty="0"/>
              <a:t>通过客户端执行</a:t>
            </a:r>
            <a:r>
              <a:rPr lang="en-US" altLang="zh-CN" dirty="0"/>
              <a:t>kinit</a:t>
            </a:r>
            <a:r>
              <a:rPr lang="zh-CN" altLang="en-US" dirty="0"/>
              <a:t>命令认证方式和调用二次开发的接口（例如</a:t>
            </a:r>
            <a:r>
              <a:rPr lang="en-US" altLang="zh-CN" dirty="0" err="1"/>
              <a:t>hadoop</a:t>
            </a:r>
            <a:r>
              <a:rPr lang="zh-CN" altLang="en-US" dirty="0"/>
              <a:t>提供的</a:t>
            </a:r>
            <a:r>
              <a:rPr lang="en-US" altLang="zh-CN" dirty="0"/>
              <a:t>login</a:t>
            </a:r>
            <a:r>
              <a:rPr lang="zh-CN" altLang="en-US" dirty="0"/>
              <a:t>接口）认证，这两种认证方式有何差异？</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p:cNvSpPr>
            <a:spLocks noGrp="1"/>
          </p:cNvSpPr>
          <p:nvPr>
            <p:ph sz="quarter" idx="10"/>
          </p:nvPr>
        </p:nvSpPr>
        <p:spPr/>
        <p:txBody>
          <a:bodyPr/>
          <a:lstStyle/>
          <a:p>
            <a:r>
              <a:rPr lang="zh-CN" altLang="en-US" sz="2400" dirty="0"/>
              <a:t>本章介绍</a:t>
            </a:r>
            <a:r>
              <a:rPr lang="zh-CN" altLang="en-US" sz="2400" dirty="0" smtClean="0"/>
              <a:t>了</a:t>
            </a:r>
            <a:r>
              <a:rPr lang="zh-CN" altLang="en-US" sz="2400" dirty="0"/>
              <a:t>华为大数据</a:t>
            </a:r>
            <a:r>
              <a:rPr lang="zh-CN" altLang="en-US" sz="2400" dirty="0" smtClean="0"/>
              <a:t>安全</a:t>
            </a:r>
            <a:r>
              <a:rPr lang="zh-CN" altLang="en-US" sz="2400" dirty="0"/>
              <a:t>认证系统，通过从协议流程上讲解了认证的基本流程</a:t>
            </a:r>
            <a:r>
              <a:rPr lang="zh-CN" altLang="en-US" sz="2400"/>
              <a:t>，</a:t>
            </a:r>
            <a:r>
              <a:rPr lang="zh-CN" altLang="en-US" sz="2400" smtClean="0"/>
              <a:t>从大数据集成</a:t>
            </a:r>
            <a:r>
              <a:rPr lang="zh-CN" altLang="en-US" sz="2400" dirty="0"/>
              <a:t>部署方面，讲解了如何产品化，以及产品化过程中新增的一些特性。</a:t>
            </a:r>
            <a:endParaRPr lang="en-US" altLang="zh-CN" sz="2400" dirty="0"/>
          </a:p>
          <a:p>
            <a:r>
              <a:rPr lang="zh-CN" altLang="en-US" sz="2400" dirty="0"/>
              <a:t>通过本章节的学习，可以提升</a:t>
            </a:r>
            <a:r>
              <a:rPr lang="zh-CN" altLang="en-US" sz="2400" dirty="0" smtClean="0"/>
              <a:t>对</a:t>
            </a:r>
            <a:r>
              <a:rPr lang="en-US" altLang="zh-CN" sz="2400" dirty="0" smtClean="0"/>
              <a:t>MRS</a:t>
            </a:r>
            <a:r>
              <a:rPr lang="zh-CN" altLang="en-US" sz="2400" dirty="0" smtClean="0"/>
              <a:t>产品</a:t>
            </a:r>
            <a:r>
              <a:rPr lang="zh-CN" altLang="en-US" sz="2400" dirty="0"/>
              <a:t>中安全认证的</a:t>
            </a:r>
            <a:r>
              <a:rPr lang="zh-CN" altLang="en-US" sz="2400" dirty="0" smtClean="0"/>
              <a:t>理解以及对</a:t>
            </a:r>
            <a:r>
              <a:rPr lang="en-US" altLang="zh-CN" sz="2400" dirty="0" err="1" smtClean="0"/>
              <a:t>Ldap</a:t>
            </a:r>
            <a:r>
              <a:rPr lang="zh-CN" altLang="en-US" sz="2400" dirty="0" smtClean="0"/>
              <a:t>和</a:t>
            </a:r>
            <a:r>
              <a:rPr lang="en-US" altLang="zh-CN" sz="2400" dirty="0" smtClean="0"/>
              <a:t>Kerberos</a:t>
            </a:r>
            <a:r>
              <a:rPr lang="zh-CN" altLang="en-US" sz="2400" dirty="0" smtClean="0"/>
              <a:t>技术的理解，从而提高</a:t>
            </a:r>
            <a:r>
              <a:rPr lang="zh-CN" altLang="en-US" sz="2400" dirty="0"/>
              <a:t>自身对产品的可维护能力。</a:t>
            </a:r>
            <a:endParaRPr lang="zh-CN" altLang="en-US" sz="2400" dirty="0"/>
          </a:p>
          <a:p>
            <a:endParaRPr lang="zh-CN"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zh-CN" altLang="en-US" dirty="0"/>
              <a:t>华为</a:t>
            </a:r>
            <a:r>
              <a:rPr lang="en-US" altLang="zh-CN" dirty="0"/>
              <a:t>Learning</a:t>
            </a:r>
            <a:r>
              <a:rPr lang="zh-CN" altLang="en-US" dirty="0"/>
              <a:t>网站</a:t>
            </a:r>
            <a:endParaRPr lang="zh-CN" altLang="en-US" dirty="0"/>
          </a:p>
          <a:p>
            <a:pPr lvl="1"/>
            <a:r>
              <a:rPr lang="en-US" altLang="zh-CN" dirty="0"/>
              <a:t>https://support.huawei.com/learning	</a:t>
            </a:r>
            <a:endParaRPr lang="en-US" altLang="zh-CN" dirty="0"/>
          </a:p>
          <a:p>
            <a:r>
              <a:rPr lang="zh-CN" altLang="en-US" dirty="0"/>
              <a:t>华为</a:t>
            </a:r>
            <a:r>
              <a:rPr lang="en-US" altLang="zh-CN" dirty="0"/>
              <a:t>e</a:t>
            </a:r>
            <a:r>
              <a:rPr lang="zh-CN" altLang="en-US" dirty="0"/>
              <a:t>学云</a:t>
            </a:r>
            <a:endParaRPr lang="zh-CN" altLang="en-US" dirty="0"/>
          </a:p>
          <a:p>
            <a:pPr lvl="1"/>
            <a:r>
              <a:rPr lang="en-US" altLang="zh-CN" dirty="0"/>
              <a:t>https://support.huawei.com/learning/elearning </a:t>
            </a:r>
            <a:endParaRPr lang="en-US" altLang="zh-CN" dirty="0"/>
          </a:p>
          <a:p>
            <a:r>
              <a:rPr lang="zh-CN" altLang="en-US" dirty="0"/>
              <a:t>华为</a:t>
            </a:r>
            <a:r>
              <a:rPr lang="en-US" altLang="zh-CN" dirty="0"/>
              <a:t>Support</a:t>
            </a:r>
            <a:r>
              <a:rPr lang="zh-CN" altLang="en-US" dirty="0"/>
              <a:t>案例库</a:t>
            </a:r>
            <a:endParaRPr lang="zh-CN" altLang="en-US" dirty="0"/>
          </a:p>
          <a:p>
            <a:pPr lvl="1"/>
            <a:r>
              <a:rPr lang="en-US" altLang="zh-CN" dirty="0"/>
              <a:t>https://support.huawei.com/enterprise </a:t>
            </a:r>
            <a:endParaRPr lang="en-US" altLang="zh-CN" dirty="0"/>
          </a:p>
          <a:p>
            <a:endParaRPr lang="zh-CN"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zh-CN" altLang="en-US" b="1" dirty="0" smtClean="0"/>
              <a:t>统一身份认证管理</a:t>
            </a:r>
            <a:endParaRPr lang="en-US" altLang="zh-CN" b="1" dirty="0" smtClean="0"/>
          </a:p>
          <a:p>
            <a:r>
              <a:rPr lang="zh-CN" altLang="en-US" sz="2200" dirty="0">
                <a:solidFill>
                  <a:schemeClr val="bg1">
                    <a:lumMod val="50000"/>
                  </a:schemeClr>
                </a:solidFill>
                <a:latin typeface="+mn-ea"/>
              </a:rPr>
              <a:t>目录服务及</a:t>
            </a:r>
            <a:r>
              <a:rPr lang="en-US" altLang="zh-CN" sz="2200" dirty="0" err="1">
                <a:solidFill>
                  <a:schemeClr val="bg1">
                    <a:lumMod val="50000"/>
                  </a:schemeClr>
                </a:solidFill>
              </a:rPr>
              <a:t>Ldap</a:t>
            </a:r>
            <a:r>
              <a:rPr lang="zh-CN" altLang="en-US" sz="2200" dirty="0">
                <a:solidFill>
                  <a:schemeClr val="bg1">
                    <a:lumMod val="50000"/>
                  </a:schemeClr>
                </a:solidFill>
                <a:latin typeface="+mn-ea"/>
              </a:rPr>
              <a:t>基本原理介绍</a:t>
            </a:r>
            <a:endParaRPr lang="en-US" altLang="zh-CN" sz="2200" dirty="0">
              <a:solidFill>
                <a:schemeClr val="bg1">
                  <a:lumMod val="50000"/>
                </a:schemeClr>
              </a:solidFill>
              <a:latin typeface="+mn-ea"/>
            </a:endParaRPr>
          </a:p>
          <a:p>
            <a:r>
              <a:rPr lang="zh-CN" altLang="en-US" sz="2200" dirty="0">
                <a:solidFill>
                  <a:schemeClr val="bg1">
                    <a:lumMod val="50000"/>
                  </a:schemeClr>
                </a:solidFill>
                <a:latin typeface="+mn-ea"/>
              </a:rPr>
              <a:t>单点登陆及</a:t>
            </a:r>
            <a:r>
              <a:rPr lang="en-US" altLang="zh-CN" sz="2200" dirty="0">
                <a:solidFill>
                  <a:schemeClr val="bg1">
                    <a:lumMod val="50000"/>
                  </a:schemeClr>
                </a:solidFill>
              </a:rPr>
              <a:t>Kerberos</a:t>
            </a:r>
            <a:r>
              <a:rPr lang="zh-CN" altLang="en-US" sz="2200" dirty="0">
                <a:solidFill>
                  <a:schemeClr val="bg1">
                    <a:lumMod val="50000"/>
                  </a:schemeClr>
                </a:solidFill>
                <a:latin typeface="+mn-ea"/>
              </a:rPr>
              <a:t>基本原理介绍</a:t>
            </a:r>
            <a:endParaRPr lang="en-US" altLang="zh-CN" sz="2200" dirty="0">
              <a:solidFill>
                <a:schemeClr val="bg1">
                  <a:lumMod val="50000"/>
                </a:schemeClr>
              </a:solidFill>
              <a:latin typeface="+mn-ea"/>
            </a:endParaRPr>
          </a:p>
          <a:p>
            <a:r>
              <a:rPr lang="zh-CN" altLang="en-US" sz="2200" dirty="0">
                <a:solidFill>
                  <a:schemeClr val="bg1">
                    <a:lumMod val="50000"/>
                  </a:schemeClr>
                </a:solidFill>
                <a:latin typeface="+mn-ea"/>
              </a:rPr>
              <a:t>华为大数据安全认证场景架构</a:t>
            </a:r>
            <a:endParaRPr lang="en-US" altLang="zh-CN" sz="2200" dirty="0">
              <a:solidFill>
                <a:schemeClr val="bg1">
                  <a:lumMod val="50000"/>
                </a:schemeClr>
              </a:solidFill>
              <a:latin typeface="+mn-ea"/>
            </a:endParaRPr>
          </a:p>
          <a:p>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nvPr>
        </p:nvSpPr>
        <p:spPr/>
        <p:txBody>
          <a:bodyPr/>
          <a:lstStyle/>
          <a:p>
            <a:r>
              <a:rPr lang="zh-CN" altLang="en-US" dirty="0"/>
              <a:t>密码太</a:t>
            </a:r>
            <a:r>
              <a:rPr lang="zh-CN" altLang="en-US" dirty="0" smtClean="0"/>
              <a:t>多的烦恼</a:t>
            </a:r>
            <a:endParaRPr lang="zh-CN" altLang="en-US" dirty="0"/>
          </a:p>
        </p:txBody>
      </p:sp>
      <p:grpSp>
        <p:nvGrpSpPr>
          <p:cNvPr id="6" name="组合 5"/>
          <p:cNvGrpSpPr/>
          <p:nvPr/>
        </p:nvGrpSpPr>
        <p:grpSpPr>
          <a:xfrm>
            <a:off x="446426" y="686889"/>
            <a:ext cx="8977161" cy="5021583"/>
            <a:chOff x="377814" y="882112"/>
            <a:chExt cx="8977161" cy="5211170"/>
          </a:xfrm>
        </p:grpSpPr>
        <p:pic>
          <p:nvPicPr>
            <p:cNvPr id="1026" name="Picture 2" descr="http://pic.90sjimg.com/design/03/23/87/70/5ca4bcbfe34be.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7814" y="882112"/>
              <a:ext cx="8521609" cy="4978401"/>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385297" y="2512810"/>
              <a:ext cx="1008609" cy="584775"/>
            </a:xfrm>
            <a:prstGeom prst="rect">
              <a:avLst/>
            </a:prstGeom>
            <a:noFill/>
          </p:spPr>
          <p:txBody>
            <a:bodyPr wrap="none" rtlCol="0">
              <a:spAutoFit/>
            </a:bodyPr>
            <a:lstStyle/>
            <a:p>
              <a:r>
                <a:rPr lang="zh-CN" altLang="en-US" sz="3200" b="1" dirty="0">
                  <a:ln w="0"/>
                  <a:solidFill>
                    <a:schemeClr val="accent1"/>
                  </a:solidFill>
                  <a:effectLst>
                    <a:outerShdw blurRad="38100" dist="25400" dir="5400000" algn="ctr" rotWithShape="0">
                      <a:srgbClr val="6E747A">
                        <a:alpha val="43000"/>
                      </a:srgbClr>
                    </a:outerShdw>
                  </a:effectLst>
                </a:rPr>
                <a:t>游戏</a:t>
              </a:r>
              <a:endParaRPr lang="zh-CN" altLang="en-US" sz="3200" b="1" dirty="0">
                <a:ln w="0"/>
                <a:solidFill>
                  <a:schemeClr val="accent1"/>
                </a:solidFill>
                <a:effectLst>
                  <a:outerShdw blurRad="38100" dist="25400" dir="5400000" algn="ctr" rotWithShape="0">
                    <a:srgbClr val="6E747A">
                      <a:alpha val="43000"/>
                    </a:srgbClr>
                  </a:outerShdw>
                </a:effectLst>
              </a:endParaRPr>
            </a:p>
          </p:txBody>
        </p:sp>
        <p:sp>
          <p:nvSpPr>
            <p:cNvPr id="7" name="文本框 6"/>
            <p:cNvSpPr txBox="1"/>
            <p:nvPr/>
          </p:nvSpPr>
          <p:spPr>
            <a:xfrm>
              <a:off x="2393906" y="2119438"/>
              <a:ext cx="1826141" cy="584775"/>
            </a:xfrm>
            <a:prstGeom prst="rect">
              <a:avLst/>
            </a:prstGeom>
            <a:noFill/>
          </p:spPr>
          <p:txBody>
            <a:bodyPr wrap="none" rtlCol="0">
              <a:spAutoFit/>
            </a:bodyPr>
            <a:lstStyle/>
            <a:p>
              <a:r>
                <a:rPr lang="zh-CN" altLang="en-US" sz="3200" b="1" dirty="0" smtClean="0">
                  <a:solidFill>
                    <a:srgbClr val="00B0F0"/>
                  </a:solidFill>
                </a:rPr>
                <a:t>聊天工具</a:t>
              </a:r>
              <a:endParaRPr lang="zh-CN" altLang="en-US" sz="3200" b="1" dirty="0">
                <a:solidFill>
                  <a:srgbClr val="00B0F0"/>
                </a:solidFill>
              </a:endParaRPr>
            </a:p>
          </p:txBody>
        </p:sp>
        <p:sp>
          <p:nvSpPr>
            <p:cNvPr id="9" name="文本框 8"/>
            <p:cNvSpPr txBox="1"/>
            <p:nvPr/>
          </p:nvSpPr>
          <p:spPr>
            <a:xfrm>
              <a:off x="4725954" y="2220422"/>
              <a:ext cx="1005403" cy="584775"/>
            </a:xfrm>
            <a:prstGeom prst="rect">
              <a:avLst/>
            </a:prstGeom>
            <a:noFill/>
          </p:spPr>
          <p:txBody>
            <a:bodyPr wrap="none" rtlCol="0">
              <a:spAutoFit/>
            </a:bodyPr>
            <a:lstStyle/>
            <a:p>
              <a:r>
                <a:rPr lang="zh-CN" altLang="en-US" sz="3200" b="1" dirty="0">
                  <a:ln w="0"/>
                  <a:solidFill>
                    <a:srgbClr val="7030A0"/>
                  </a:solidFill>
                  <a:effectLst>
                    <a:outerShdw blurRad="38100" dist="25400" dir="5400000" algn="ctr" rotWithShape="0">
                      <a:srgbClr val="6E747A">
                        <a:alpha val="43000"/>
                      </a:srgbClr>
                    </a:outerShdw>
                  </a:effectLst>
                </a:rPr>
                <a:t>邮箱</a:t>
              </a:r>
              <a:endParaRPr lang="zh-CN" altLang="en-US" sz="3200" b="1" dirty="0">
                <a:ln w="0"/>
                <a:solidFill>
                  <a:srgbClr val="7030A0"/>
                </a:solidFill>
                <a:effectLst>
                  <a:outerShdw blurRad="38100" dist="25400" dir="5400000" algn="ctr" rotWithShape="0">
                    <a:srgbClr val="6E747A">
                      <a:alpha val="43000"/>
                    </a:srgbClr>
                  </a:outerShdw>
                </a:effectLst>
              </a:endParaRPr>
            </a:p>
          </p:txBody>
        </p:sp>
        <p:sp>
          <p:nvSpPr>
            <p:cNvPr id="5" name="文本框 4"/>
            <p:cNvSpPr txBox="1"/>
            <p:nvPr/>
          </p:nvSpPr>
          <p:spPr>
            <a:xfrm>
              <a:off x="3622345" y="3920820"/>
              <a:ext cx="1832553" cy="584775"/>
            </a:xfrm>
            <a:prstGeom prst="rect">
              <a:avLst/>
            </a:prstGeom>
            <a:noFill/>
          </p:spPr>
          <p:txBody>
            <a:bodyPr wrap="none" rtlCol="0">
              <a:spAutoFit/>
            </a:bodyPr>
            <a:lstStyle/>
            <a:p>
              <a:r>
                <a:rPr lang="zh-CN" altLang="en-US" sz="3200" b="1" dirty="0" smtClean="0">
                  <a:ln w="0"/>
                  <a:solidFill>
                    <a:schemeClr val="accent6"/>
                  </a:solidFill>
                  <a:effectLst>
                    <a:outerShdw blurRad="38100" dist="25400" dir="5400000" algn="ctr" rotWithShape="0">
                      <a:srgbClr val="6E747A">
                        <a:alpha val="43000"/>
                      </a:srgbClr>
                    </a:outerShdw>
                  </a:effectLst>
                </a:rPr>
                <a:t>追剧追番</a:t>
              </a:r>
              <a:endParaRPr lang="zh-CN" altLang="en-US" sz="3200" b="1" dirty="0">
                <a:ln w="0"/>
                <a:solidFill>
                  <a:schemeClr val="accent6"/>
                </a:solidFill>
                <a:effectLst>
                  <a:outerShdw blurRad="38100" dist="25400" dir="5400000" algn="ctr" rotWithShape="0">
                    <a:srgbClr val="6E747A">
                      <a:alpha val="43000"/>
                    </a:srgbClr>
                  </a:outerShdw>
                </a:effectLst>
              </a:endParaRPr>
            </a:p>
          </p:txBody>
        </p:sp>
        <p:sp>
          <p:nvSpPr>
            <p:cNvPr id="11" name="文本框 10"/>
            <p:cNvSpPr txBox="1"/>
            <p:nvPr/>
          </p:nvSpPr>
          <p:spPr>
            <a:xfrm>
              <a:off x="2694050" y="3144325"/>
              <a:ext cx="1420582" cy="584775"/>
            </a:xfrm>
            <a:prstGeom prst="rect">
              <a:avLst/>
            </a:prstGeom>
            <a:noFill/>
          </p:spPr>
          <p:txBody>
            <a:bodyPr wrap="none" rtlCol="0">
              <a:spAutoFit/>
            </a:bodyPr>
            <a:lstStyle/>
            <a:p>
              <a:r>
                <a:rPr lang="zh-CN" altLang="en-US" sz="3200" b="1" dirty="0">
                  <a:ln w="0"/>
                  <a:solidFill>
                    <a:srgbClr val="FF0000"/>
                  </a:solidFill>
                  <a:effectLst>
                    <a:outerShdw blurRad="38100" dist="25400" dir="5400000" algn="ctr" rotWithShape="0">
                      <a:srgbClr val="6E747A">
                        <a:alpha val="43000"/>
                      </a:srgbClr>
                    </a:outerShdw>
                  </a:effectLst>
                </a:rPr>
                <a:t>看漫画</a:t>
              </a:r>
              <a:endParaRPr lang="zh-CN" altLang="en-US" sz="3200" b="1" dirty="0">
                <a:ln w="0"/>
                <a:solidFill>
                  <a:srgbClr val="FF0000"/>
                </a:solidFill>
                <a:effectLst>
                  <a:outerShdw blurRad="38100" dist="25400" dir="5400000" algn="ctr" rotWithShape="0">
                    <a:srgbClr val="6E747A">
                      <a:alpha val="43000"/>
                    </a:srgbClr>
                  </a:outerShdw>
                </a:effectLst>
              </a:endParaRPr>
            </a:p>
          </p:txBody>
        </p:sp>
        <p:sp>
          <p:nvSpPr>
            <p:cNvPr id="12" name="文本框 11"/>
            <p:cNvSpPr txBox="1"/>
            <p:nvPr/>
          </p:nvSpPr>
          <p:spPr>
            <a:xfrm>
              <a:off x="1593298" y="4173976"/>
              <a:ext cx="1420582" cy="584775"/>
            </a:xfrm>
            <a:prstGeom prst="rect">
              <a:avLst/>
            </a:prstGeom>
            <a:noFill/>
          </p:spPr>
          <p:txBody>
            <a:bodyPr wrap="none" rtlCol="0">
              <a:spAutoFit/>
            </a:bodyPr>
            <a:lstStyle/>
            <a:p>
              <a:r>
                <a:rPr lang="zh-CN" altLang="en-US" sz="3200" b="1" dirty="0" smtClean="0">
                  <a:ln w="0"/>
                  <a:solidFill>
                    <a:srgbClr val="FFC000"/>
                  </a:solidFill>
                  <a:effectLst>
                    <a:outerShdw blurRad="38100" dist="25400" dir="5400000" algn="ctr" rotWithShape="0">
                      <a:srgbClr val="6E747A">
                        <a:alpha val="43000"/>
                      </a:srgbClr>
                    </a:outerShdw>
                  </a:effectLst>
                </a:rPr>
                <a:t>听音乐</a:t>
              </a:r>
              <a:endParaRPr lang="zh-CN" altLang="en-US" sz="3200" b="1" dirty="0">
                <a:ln w="0"/>
                <a:solidFill>
                  <a:srgbClr val="FFC000"/>
                </a:solidFill>
                <a:effectLst>
                  <a:outerShdw blurRad="38100" dist="25400" dir="5400000" algn="ctr" rotWithShape="0">
                    <a:srgbClr val="6E747A">
                      <a:alpha val="43000"/>
                    </a:srgbClr>
                  </a:outerShdw>
                </a:effectLst>
              </a:endParaRPr>
            </a:p>
          </p:txBody>
        </p:sp>
        <p:sp>
          <p:nvSpPr>
            <p:cNvPr id="13" name="文本框 12"/>
            <p:cNvSpPr txBox="1"/>
            <p:nvPr/>
          </p:nvSpPr>
          <p:spPr>
            <a:xfrm>
              <a:off x="4638619" y="5016064"/>
              <a:ext cx="4716356" cy="1077218"/>
            </a:xfrm>
            <a:prstGeom prst="rect">
              <a:avLst/>
            </a:prstGeom>
            <a:noFill/>
          </p:spPr>
          <p:txBody>
            <a:bodyPr wrap="none" rtlCol="0">
              <a:spAutoFit/>
            </a:bodyPr>
            <a:lstStyle/>
            <a:p>
              <a:r>
                <a:rPr lang="zh-CN" altLang="en-US" sz="3200" b="1" dirty="0" smtClean="0">
                  <a:ln w="0"/>
                  <a:solidFill>
                    <a:schemeClr val="tx1">
                      <a:lumMod val="65000"/>
                      <a:lumOff val="35000"/>
                    </a:schemeClr>
                  </a:solidFill>
                  <a:effectLst>
                    <a:outerShdw blurRad="38100" dist="25400" dir="5400000" algn="ctr" rotWithShape="0">
                      <a:srgbClr val="6E747A">
                        <a:alpha val="43000"/>
                      </a:srgbClr>
                    </a:outerShdw>
                  </a:effectLst>
                </a:rPr>
                <a:t>各种登录。。。</a:t>
              </a:r>
              <a:endParaRPr lang="en-US" altLang="zh-CN" sz="3200" b="1" dirty="0" smtClean="0">
                <a:ln w="0"/>
                <a:solidFill>
                  <a:schemeClr val="tx1">
                    <a:lumMod val="65000"/>
                    <a:lumOff val="35000"/>
                  </a:schemeClr>
                </a:solidFill>
                <a:effectLst>
                  <a:outerShdw blurRad="38100" dist="25400" dir="5400000" algn="ctr" rotWithShape="0">
                    <a:srgbClr val="6E747A">
                      <a:alpha val="43000"/>
                    </a:srgbClr>
                  </a:outerShdw>
                </a:effectLst>
              </a:endParaRPr>
            </a:p>
            <a:p>
              <a:r>
                <a:rPr lang="zh-CN" altLang="en-US" sz="3200" b="1" dirty="0" smtClean="0">
                  <a:ln w="0"/>
                  <a:solidFill>
                    <a:schemeClr val="tx1">
                      <a:lumMod val="65000"/>
                      <a:lumOff val="35000"/>
                    </a:schemeClr>
                  </a:solidFill>
                  <a:effectLst>
                    <a:outerShdw blurRad="38100" dist="25400" dir="5400000" algn="ctr" rotWithShape="0">
                      <a:srgbClr val="6E747A">
                        <a:alpha val="43000"/>
                      </a:srgbClr>
                    </a:outerShdw>
                  </a:effectLst>
                </a:rPr>
                <a:t>账号密码记不住呀！！！</a:t>
              </a:r>
              <a:endParaRPr lang="zh-CN" altLang="en-US" sz="3200" b="1" dirty="0">
                <a:ln w="0"/>
                <a:solidFill>
                  <a:schemeClr val="tx1">
                    <a:lumMod val="65000"/>
                    <a:lumOff val="35000"/>
                  </a:schemeClr>
                </a:solidFill>
                <a:effectLst>
                  <a:outerShdw blurRad="38100" dist="25400" dir="5400000" algn="ctr" rotWithShape="0">
                    <a:srgbClr val="6E747A">
                      <a:alpha val="43000"/>
                    </a:srgbClr>
                  </a:outerShdw>
                </a:effectLst>
              </a:endParaRPr>
            </a:p>
          </p:txBody>
        </p:sp>
      </p:grpSp>
      <p:sp>
        <p:nvSpPr>
          <p:cNvPr id="18" name="文本框 17"/>
          <p:cNvSpPr txBox="1"/>
          <p:nvPr/>
        </p:nvSpPr>
        <p:spPr>
          <a:xfrm>
            <a:off x="5799969" y="2843888"/>
            <a:ext cx="1008609" cy="584775"/>
          </a:xfrm>
          <a:prstGeom prst="rect">
            <a:avLst/>
          </a:prstGeom>
          <a:noFill/>
        </p:spPr>
        <p:txBody>
          <a:bodyPr wrap="none" rtlCol="0">
            <a:spAutoFit/>
          </a:bodyPr>
          <a:lstStyle/>
          <a:p>
            <a:r>
              <a:rPr lang="zh-CN" altLang="en-US" sz="3200" b="1" dirty="0" smtClean="0">
                <a:ln w="0"/>
                <a:solidFill>
                  <a:schemeClr val="accent2">
                    <a:lumMod val="50000"/>
                  </a:schemeClr>
                </a:solidFill>
                <a:effectLst>
                  <a:outerShdw blurRad="38100" dist="25400" dir="5400000" algn="ctr" rotWithShape="0">
                    <a:srgbClr val="6E747A">
                      <a:alpha val="43000"/>
                    </a:srgbClr>
                  </a:outerShdw>
                </a:effectLst>
              </a:rPr>
              <a:t>微博</a:t>
            </a:r>
            <a:endParaRPr lang="zh-CN" altLang="en-US" sz="3200" b="1" dirty="0">
              <a:ln w="0"/>
              <a:solidFill>
                <a:schemeClr val="accent2">
                  <a:lumMod val="50000"/>
                </a:schemeClr>
              </a:solidFill>
              <a:effectLst>
                <a:outerShdw blurRad="38100" dist="25400" dir="5400000" algn="ctr" rotWithShape="0">
                  <a:srgbClr val="6E747A">
                    <a:alpha val="43000"/>
                  </a:srgbClr>
                </a:outerShdw>
              </a:effectLst>
            </a:endParaRPr>
          </a:p>
        </p:txBody>
      </p:sp>
      <p:pic>
        <p:nvPicPr>
          <p:cNvPr id="1028" name="Picture 4" descr="http://wx1.sinaimg.cn/large/86883a42gy1fhvzy74ymjj20b40b4aa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5154" y="3085530"/>
            <a:ext cx="2979665" cy="29796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smtClean="0"/>
              <a:t>统一身份认证</a:t>
            </a:r>
            <a:endParaRPr lang="zh-CN" altLang="en-US" dirty="0"/>
          </a:p>
        </p:txBody>
      </p:sp>
      <p:sp>
        <p:nvSpPr>
          <p:cNvPr id="4" name="文本占位符 3"/>
          <p:cNvSpPr>
            <a:spLocks noGrp="1"/>
          </p:cNvSpPr>
          <p:nvPr>
            <p:ph type="body" sz="quarter" idx="10"/>
          </p:nvPr>
        </p:nvSpPr>
        <p:spPr>
          <a:xfrm>
            <a:off x="444603" y="1247556"/>
            <a:ext cx="7641064" cy="4680000"/>
          </a:xfrm>
        </p:spPr>
        <p:txBody>
          <a:bodyPr/>
          <a:lstStyle/>
          <a:p>
            <a:r>
              <a:rPr lang="zh-CN" altLang="en-US" dirty="0" smtClean="0"/>
              <a:t>统一身份认证就类似于游乐园的通行规则一样，游客可以通过一个通行证（秘钥）来畅玩授权过的游乐项目。</a:t>
            </a:r>
            <a:endParaRPr lang="en-US" altLang="zh-CN" dirty="0" smtClean="0"/>
          </a:p>
          <a:p>
            <a:r>
              <a:rPr lang="zh-CN" altLang="en-US" dirty="0" smtClean="0"/>
              <a:t>在开源大数据平台中，用户可能需要同时使用很多开源组件，因此会涉及到每个组件的身份认证和访问权限等问题。利用统一的认证服务能够更好的管理用户的身份认证及会话管理等。</a:t>
            </a:r>
            <a:endParaRPr lang="zh-CN" altLang="en-US" dirty="0"/>
          </a:p>
        </p:txBody>
      </p:sp>
      <p:pic>
        <p:nvPicPr>
          <p:cNvPr id="5" name="图片 4"/>
          <p:cNvPicPr>
            <a:picLocks noChangeAspect="1"/>
          </p:cNvPicPr>
          <p:nvPr/>
        </p:nvPicPr>
        <p:blipFill>
          <a:blip r:embed="rId1"/>
          <a:stretch>
            <a:fillRect/>
          </a:stretch>
        </p:blipFill>
        <p:spPr>
          <a:xfrm>
            <a:off x="8548159" y="2261166"/>
            <a:ext cx="3364442" cy="287208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统一用户管理系统</a:t>
            </a:r>
            <a:endParaRPr lang="zh-CN" altLang="en-US" dirty="0"/>
          </a:p>
        </p:txBody>
      </p:sp>
      <p:sp>
        <p:nvSpPr>
          <p:cNvPr id="3" name="文本占位符 2"/>
          <p:cNvSpPr>
            <a:spLocks noGrp="1"/>
          </p:cNvSpPr>
          <p:nvPr>
            <p:ph type="body" sz="quarter" idx="10"/>
          </p:nvPr>
        </p:nvSpPr>
        <p:spPr/>
        <p:txBody>
          <a:bodyPr/>
          <a:lstStyle/>
          <a:p>
            <a:r>
              <a:rPr lang="zh-CN" altLang="en-US" sz="2000" dirty="0" smtClean="0"/>
              <a:t>在大数据平台中通过统一</a:t>
            </a:r>
            <a:r>
              <a:rPr lang="zh-CN" altLang="en-US" sz="2000" dirty="0"/>
              <a:t>用户</a:t>
            </a:r>
            <a:r>
              <a:rPr lang="zh-CN" altLang="en-US" sz="2000" dirty="0" smtClean="0"/>
              <a:t>管理系统</a:t>
            </a:r>
            <a:r>
              <a:rPr lang="en-US" altLang="zh-CN" sz="2000" dirty="0" smtClean="0"/>
              <a:t>,</a:t>
            </a:r>
            <a:r>
              <a:rPr lang="zh-CN" altLang="en-US" sz="2000" dirty="0" smtClean="0"/>
              <a:t>可以实现平台中的各种开源组件应用</a:t>
            </a:r>
            <a:r>
              <a:rPr lang="zh-CN" altLang="en-US" sz="2000" dirty="0"/>
              <a:t>系统的用户、角色和组织机构统一化管理，实现各种应用系统间跨域的</a:t>
            </a:r>
            <a:r>
              <a:rPr lang="zh-CN" altLang="en-US" sz="2000" dirty="0" smtClean="0"/>
              <a:t>单点登录登出和</a:t>
            </a:r>
            <a:r>
              <a:rPr lang="zh-CN" altLang="en-US" sz="2000" dirty="0"/>
              <a:t>统一的身份认证</a:t>
            </a:r>
            <a:r>
              <a:rPr lang="zh-CN" altLang="en-US" sz="2000" dirty="0" smtClean="0"/>
              <a:t>功能。统一身份认证系统的主要功能特性如下：</a:t>
            </a:r>
            <a:endParaRPr lang="en-US" altLang="zh-CN" sz="2000" dirty="0" smtClean="0"/>
          </a:p>
          <a:p>
            <a:pPr lvl="1"/>
            <a:r>
              <a:rPr lang="zh-CN" altLang="en-US" sz="1800" dirty="0" smtClean="0"/>
              <a:t>用户管理</a:t>
            </a:r>
            <a:endParaRPr lang="en-US" altLang="zh-CN" sz="1800" dirty="0" smtClean="0"/>
          </a:p>
          <a:p>
            <a:pPr lvl="1"/>
            <a:r>
              <a:rPr lang="zh-CN" altLang="en-US" sz="1800" dirty="0" smtClean="0"/>
              <a:t>用户认证</a:t>
            </a:r>
            <a:endParaRPr lang="en-US" altLang="zh-CN" sz="1800" dirty="0" smtClean="0"/>
          </a:p>
          <a:p>
            <a:pPr lvl="1"/>
            <a:r>
              <a:rPr lang="zh-CN" altLang="en-US" sz="1800" dirty="0" smtClean="0"/>
              <a:t>单点登录</a:t>
            </a:r>
            <a:endParaRPr lang="en-US" altLang="zh-CN" sz="1800" dirty="0" smtClean="0"/>
          </a:p>
          <a:p>
            <a:pPr lvl="1"/>
            <a:r>
              <a:rPr lang="zh-CN" altLang="en-US" sz="1800" dirty="0" smtClean="0"/>
              <a:t>分级管理</a:t>
            </a:r>
            <a:endParaRPr lang="en-US" altLang="zh-CN" sz="1800" dirty="0" smtClean="0"/>
          </a:p>
          <a:p>
            <a:pPr lvl="1"/>
            <a:r>
              <a:rPr lang="zh-CN" altLang="en-US" sz="1800" dirty="0" smtClean="0"/>
              <a:t>权限管理</a:t>
            </a:r>
            <a:endParaRPr lang="en-US" altLang="zh-CN" sz="1800" dirty="0" smtClean="0"/>
          </a:p>
          <a:p>
            <a:pPr lvl="1"/>
            <a:r>
              <a:rPr lang="zh-CN" altLang="en-US" sz="1800" dirty="0" smtClean="0"/>
              <a:t>会话管理</a:t>
            </a:r>
            <a:endParaRPr lang="en-US" altLang="zh-CN" sz="1800" dirty="0" smtClean="0"/>
          </a:p>
          <a:p>
            <a:pPr lvl="1"/>
            <a:r>
              <a:rPr lang="zh-CN" altLang="en-US" sz="1800" dirty="0" smtClean="0"/>
              <a:t>兼容多种操作系统</a:t>
            </a:r>
            <a:endParaRPr lang="zh-CN" altLang="en-US"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统一认证管理系统结构</a:t>
            </a:r>
            <a:endParaRPr lang="zh-CN" altLang="en-US" dirty="0"/>
          </a:p>
        </p:txBody>
      </p:sp>
      <p:sp>
        <p:nvSpPr>
          <p:cNvPr id="3" name="文本占位符 2"/>
          <p:cNvSpPr>
            <a:spLocks noGrp="1"/>
          </p:cNvSpPr>
          <p:nvPr>
            <p:ph type="body" sz="quarter" idx="10"/>
          </p:nvPr>
        </p:nvSpPr>
        <p:spPr>
          <a:xfrm>
            <a:off x="444603" y="1247556"/>
            <a:ext cx="6197497" cy="4680000"/>
          </a:xfrm>
        </p:spPr>
        <p:txBody>
          <a:bodyPr/>
          <a:lstStyle/>
          <a:p>
            <a:r>
              <a:rPr lang="zh-CN" altLang="en-US" dirty="0" smtClean="0"/>
              <a:t>目前，绝大多数厂商的统一认证管理系统都是由统一认证管理模块，统一身份认证服务器，身份信息存储服务器这三大部分组成。</a:t>
            </a:r>
            <a:endParaRPr lang="en-US" altLang="zh-CN" dirty="0" smtClean="0"/>
          </a:p>
          <a:p>
            <a:r>
              <a:rPr lang="zh-CN" altLang="en-US" dirty="0" smtClean="0"/>
              <a:t>在华为大数据解决方案中，我们通过基于开源的</a:t>
            </a:r>
            <a:r>
              <a:rPr lang="en-US" altLang="zh-CN" dirty="0" smtClean="0"/>
              <a:t>OpenLDAP</a:t>
            </a:r>
            <a:r>
              <a:rPr lang="zh-CN" altLang="en-US" dirty="0" smtClean="0"/>
              <a:t>的身份认证的管理和存储技术以及</a:t>
            </a:r>
            <a:r>
              <a:rPr lang="en-US" altLang="zh-CN" dirty="0" smtClean="0"/>
              <a:t>Kerberos</a:t>
            </a:r>
            <a:r>
              <a:rPr lang="zh-CN" altLang="en-US" dirty="0" smtClean="0"/>
              <a:t>统一身份认证技术，实现了一种能够通过</a:t>
            </a:r>
            <a:r>
              <a:rPr lang="en-US" altLang="zh-CN" dirty="0" err="1" smtClean="0"/>
              <a:t>WebUI</a:t>
            </a:r>
            <a:r>
              <a:rPr lang="zh-CN" altLang="en-US" dirty="0" smtClean="0"/>
              <a:t>进行集群中的数据与资源访问控制权限管理。</a:t>
            </a:r>
            <a:endParaRPr lang="zh-CN" altLang="en-US" dirty="0"/>
          </a:p>
        </p:txBody>
      </p:sp>
      <p:graphicFrame>
        <p:nvGraphicFramePr>
          <p:cNvPr id="4" name="图示 3"/>
          <p:cNvGraphicFramePr/>
          <p:nvPr/>
        </p:nvGraphicFramePr>
        <p:xfrm>
          <a:off x="6642100" y="1801905"/>
          <a:ext cx="5003053" cy="346682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8044</Words>
  <Application>WPS 演示</Application>
  <PresentationFormat>宽屏</PresentationFormat>
  <Paragraphs>670</Paragraphs>
  <Slides>48</Slides>
  <Notes>41</Notes>
  <HiddenSlides>1</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48</vt:i4>
      </vt:variant>
    </vt:vector>
  </HeadingPairs>
  <TitlesOfParts>
    <vt:vector size="68" baseType="lpstr">
      <vt:lpstr>Arial</vt:lpstr>
      <vt:lpstr>方正书宋_GBK</vt:lpstr>
      <vt:lpstr>Wingdings</vt:lpstr>
      <vt:lpstr>Huawei Sans</vt:lpstr>
      <vt:lpstr>苹方-简</vt:lpstr>
      <vt:lpstr>方正兰亭黑简体</vt:lpstr>
      <vt:lpstr>冬青黑体简体中文</vt:lpstr>
      <vt:lpstr>微软雅黑</vt:lpstr>
      <vt:lpstr>汉仪旗黑</vt:lpstr>
      <vt:lpstr>FrutigerNext LT Regular</vt:lpstr>
      <vt:lpstr>宋体</vt:lpstr>
      <vt:lpstr>汉仪书宋二KW</vt:lpstr>
      <vt:lpstr>华文细黑</vt:lpstr>
      <vt:lpstr>黑体-简</vt:lpstr>
      <vt:lpstr>Arial Unicode MS</vt:lpstr>
      <vt:lpstr>华文细黑</vt:lpstr>
      <vt:lpstr>FrutigerNext LT Light</vt:lpstr>
      <vt:lpstr>FrutigerNext LT Medium</vt:lpstr>
      <vt:lpstr>宋体</vt:lpstr>
      <vt:lpstr>自定义设计方案</vt:lpstr>
      <vt:lpstr>PowerPoint 演示文稿</vt:lpstr>
      <vt:lpstr>Hadoop基础技术-Kerberos&amp;LDAP</vt:lpstr>
      <vt:lpstr>PowerPoint 演示文稿</vt:lpstr>
      <vt:lpstr>PowerPoint 演示文稿</vt:lpstr>
      <vt:lpstr>PowerPoint 演示文稿</vt:lpstr>
      <vt:lpstr>密码太多的烦恼</vt:lpstr>
      <vt:lpstr>统一身份认证</vt:lpstr>
      <vt:lpstr>统一用户管理系统</vt:lpstr>
      <vt:lpstr>统一认证管理系统结构</vt:lpstr>
      <vt:lpstr>PowerPoint 演示文稿</vt:lpstr>
      <vt:lpstr>目录服务</vt:lpstr>
      <vt:lpstr>Ldap协议介绍</vt:lpstr>
      <vt:lpstr>LdapServer目录服务系统</vt:lpstr>
      <vt:lpstr>LdapServer组织模型</vt:lpstr>
      <vt:lpstr>LdapServer组织模型</vt:lpstr>
      <vt:lpstr>LdapServer组织模型（续）</vt:lpstr>
      <vt:lpstr>LdapServer树结构数据库</vt:lpstr>
      <vt:lpstr>LdapServer功能模型</vt:lpstr>
      <vt:lpstr>LdapServer集成设计</vt:lpstr>
      <vt:lpstr>身份认证架构设计</vt:lpstr>
      <vt:lpstr>身份认证功能设计</vt:lpstr>
      <vt:lpstr>身份认证流程设计</vt:lpstr>
      <vt:lpstr>LdapServer应用优势</vt:lpstr>
      <vt:lpstr>单点登录</vt:lpstr>
      <vt:lpstr>实现单点登录的主流技术</vt:lpstr>
      <vt:lpstr>PowerPoint 演示文稿</vt:lpstr>
      <vt:lpstr>Kerberos简介</vt:lpstr>
      <vt:lpstr>KrbServer核心三要素</vt:lpstr>
      <vt:lpstr>KrbServer与游乐园</vt:lpstr>
      <vt:lpstr>KrbServer与游乐园</vt:lpstr>
      <vt:lpstr>KrbServer与游乐园</vt:lpstr>
      <vt:lpstr>KrbServer概念总结</vt:lpstr>
      <vt:lpstr>KrbServer认证流程总结</vt:lpstr>
      <vt:lpstr>PowerPoint 演示文稿</vt:lpstr>
      <vt:lpstr>华为安全认证场景架构</vt:lpstr>
      <vt:lpstr>Kerberos与Ldap业务交互原理</vt:lpstr>
      <vt:lpstr>用户存储</vt:lpstr>
      <vt:lpstr>集群内服务认证</vt:lpstr>
      <vt:lpstr>集群内服务认证（续）</vt:lpstr>
      <vt:lpstr>常用角色部署方式</vt:lpstr>
      <vt:lpstr>Kerboers的优势</vt:lpstr>
      <vt:lpstr>Kerboers存在的缺陷</vt:lpstr>
      <vt:lpstr>参数介绍</vt:lpstr>
      <vt:lpstr>常用命令</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demo</cp:lastModifiedBy>
  <cp:revision>208</cp:revision>
  <dcterms:created xsi:type="dcterms:W3CDTF">2021-01-30T15:31:44Z</dcterms:created>
  <dcterms:modified xsi:type="dcterms:W3CDTF">2021-01-30T15:31:44Z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(3)ZQqVF7KpsNg6dEa+ml7S/G0DnvMGUp7vFpB/pI03msNmAZo/qc7Cx1/C2DyT2x7JN6gOpg+l
pFZkm+Gyo079KF2xGEvZIU8+5JhhrWCqHmro/Tg/lqh0qQZmtEY/fSEK4UL8LzfSii1fbCCk
6uHN0DO4r1BCgqJQx0u8S8T2vleb+OgOTnMeDisnzdaYiUaXDSJP4jvU1U8jGLeRAtajat9/
yYTQ1SNqEAJylaaq6r</vt:lpwstr>
  </property>
  <property fmtid="{D5CDD505-2E9C-101B-9397-08002B2CF9AE}" pid="3" name="_2015_ms_pID_7253431">
    <vt:lpwstr>sZOLia/QsuLKfZYNSMpQa7PjkK1GzaEOABAhuUapZ/gOmD0NfJE/Qw
41YoSzJAA1SY1Kq3qLQpSFZoIahSaHSA+AFrY2OfT/fWa5DQwBDxEMwm4cEOnInP5MxOBx8Z
P5hn1uaRcRJAkkcRvaGME1fpVvLsOcqBl8PjHrDnkGA3pRdusn7BEerjyV9EQ9qaz+4z8vhE
kNEKTx4x+7/IdmAyrh11gp2Pz/QLpSTK+9ws</vt:lpwstr>
  </property>
  <property fmtid="{D5CDD505-2E9C-101B-9397-08002B2CF9AE}" pid="4" name="_2015_ms_pID_7253432">
    <vt:lpwstr>BDZGy/dihqd3X+E+aUBkFMQ=</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1592786979</vt:lpwstr>
  </property>
  <property fmtid="{D5CDD505-2E9C-101B-9397-08002B2CF9AE}" pid="9" name="KSOProductBuildVer">
    <vt:lpwstr>2052-3.3.0.5120</vt:lpwstr>
  </property>
</Properties>
</file>