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56" r:id="rId3"/>
    <p:sldId id="257" r:id="rId5"/>
    <p:sldId id="370" r:id="rId6"/>
    <p:sldId id="342" r:id="rId7"/>
    <p:sldId id="343" r:id="rId8"/>
    <p:sldId id="344" r:id="rId9"/>
    <p:sldId id="345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2" r:id="rId24"/>
    <p:sldId id="363" r:id="rId25"/>
    <p:sldId id="364" r:id="rId26"/>
    <p:sldId id="365" r:id="rId27"/>
    <p:sldId id="371" r:id="rId28"/>
    <p:sldId id="270" r:id="rId29"/>
  </p:sldIdLst>
  <p:sldSz cx="12192000" cy="6858000"/>
  <p:notesSz cx="6797675" cy="9926320"/>
  <p:embeddedFontLst>
    <p:embeddedFont>
      <p:font typeface="方正兰亭黑简体" panose="02000000000000000000" pitchFamily="2" charset="-122"/>
      <p:regular r:id="rId35"/>
    </p:embeddedFont>
    <p:embeddedFont>
      <p:font typeface="微软雅黑" panose="020B0503020204020204" pitchFamily="34" charset="-122"/>
      <p:regular r:id="rId36"/>
    </p:embeddedFont>
    <p:embeddedFont>
      <p:font typeface="Microsoft YaHei" panose="020B0503020204020204" pitchFamily="34" charset="-122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ojianzjhw" initials="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DF7"/>
    <a:srgbClr val="C0C0C0"/>
    <a:srgbClr val="3399FF"/>
    <a:srgbClr val="151515"/>
    <a:srgbClr val="C7000B"/>
    <a:srgbClr val="575756"/>
    <a:srgbClr val="FFFFFF"/>
    <a:srgbClr val="DD4654"/>
    <a:srgbClr val="F3D2D5"/>
    <a:srgbClr val="E6A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6" autoAdjust="0"/>
    <p:restoredTop sz="86164" autoAdjust="0"/>
  </p:normalViewPr>
  <p:slideViewPr>
    <p:cSldViewPr snapToGrid="0" snapToObjects="1">
      <p:cViewPr varScale="1">
        <p:scale>
          <a:sx n="61" d="100"/>
          <a:sy n="61" d="100"/>
        </p:scale>
        <p:origin x="18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576" y="-845"/>
      </p:cViewPr>
      <p:guideLst>
        <p:guide orient="horz"/>
        <p:guide pos="2141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</a:fld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</a:fld>
            <a:endParaRPr lang="en-US" dirty="0">
              <a:latin typeface="Huawei Sans" panose="020C0503030203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4896" y="766800"/>
            <a:ext cx="5932800" cy="333774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t" anchorCtr="0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4896" y="4603008"/>
            <a:ext cx="5932800" cy="5108400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9705" indent="-179705" algn="l" defTabSz="1219200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39750" indent="-179705" algn="l" defTabSz="1219200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899795" indent="-179705" algn="l" defTabSz="1219200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59840" indent="-179705" algn="l" defTabSz="1219200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19885" indent="-179705" algn="l" defTabSz="1219200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8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4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管理操作，如启停、下载客户端等。</a:t>
            </a:r>
            <a:endParaRPr lang="zh-CN" altLang="en-US" dirty="0" smtClean="0"/>
          </a:p>
          <a:p>
            <a:r>
              <a:rPr lang="zh-CN" altLang="en-US" dirty="0" smtClean="0"/>
              <a:t>服务总体概况。</a:t>
            </a:r>
            <a:endParaRPr lang="zh-CN" altLang="en-US" dirty="0" smtClean="0"/>
          </a:p>
          <a:p>
            <a:r>
              <a:rPr lang="zh-CN" altLang="en-US" dirty="0" smtClean="0"/>
              <a:t>各组件操作和健康状态。</a:t>
            </a:r>
            <a:endParaRPr lang="zh-CN" altLang="en-US" dirty="0" smtClean="0"/>
          </a:p>
          <a:p>
            <a:r>
              <a:rPr lang="en-US" altLang="zh-CN" dirty="0" smtClean="0"/>
              <a:t>Loader</a:t>
            </a:r>
            <a:r>
              <a:rPr lang="zh-CN" altLang="en-US" dirty="0" smtClean="0"/>
              <a:t>通过作业管理，来实现对数据的提取、转换和加载。</a:t>
            </a:r>
            <a:endParaRPr lang="en-US" altLang="zh-CN" dirty="0" smtClean="0"/>
          </a:p>
          <a:p>
            <a:endParaRPr lang="zh-CN" altLang="en-US" dirty="0" smtClean="0"/>
          </a:p>
          <a:p>
            <a:r>
              <a:rPr lang="zh-CN" altLang="en-US" dirty="0" smtClean="0"/>
              <a:t>进入</a:t>
            </a:r>
            <a:r>
              <a:rPr lang="en-US" altLang="zh-CN" dirty="0" smtClean="0"/>
              <a:t>Loader</a:t>
            </a:r>
            <a:r>
              <a:rPr lang="zh-CN" altLang="en-US" dirty="0" smtClean="0"/>
              <a:t>作业管理界面：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登录</a:t>
            </a:r>
            <a:r>
              <a:rPr lang="en-US" altLang="zh-CN" dirty="0" err="1" smtClean="0"/>
              <a:t>FusionInsight</a:t>
            </a:r>
            <a:r>
              <a:rPr lang="en-US" altLang="zh-CN" dirty="0" smtClean="0"/>
              <a:t> Manager</a:t>
            </a:r>
            <a:r>
              <a:rPr lang="zh-CN" altLang="en-US" dirty="0" smtClean="0"/>
              <a:t>，选择 服务管理 </a:t>
            </a:r>
            <a:r>
              <a:rPr lang="en-US" altLang="zh-CN" dirty="0" smtClean="0"/>
              <a:t>&gt; Loader</a:t>
            </a:r>
            <a:r>
              <a:rPr lang="zh-CN" altLang="en-US" dirty="0" smtClean="0"/>
              <a:t>，进入</a:t>
            </a:r>
            <a:r>
              <a:rPr lang="en-US" altLang="zh-CN" dirty="0" smtClean="0"/>
              <a:t>Loader</a:t>
            </a:r>
            <a:r>
              <a:rPr lang="zh-CN" altLang="en-US" dirty="0" smtClean="0"/>
              <a:t>组件操作维护界面。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在</a:t>
            </a:r>
            <a:r>
              <a:rPr lang="en-US" altLang="zh-CN" dirty="0" smtClean="0"/>
              <a:t>Loader </a:t>
            </a:r>
            <a:r>
              <a:rPr lang="en-US" altLang="zh-CN" dirty="0" err="1" smtClean="0"/>
              <a:t>WebUI</a:t>
            </a:r>
            <a:r>
              <a:rPr lang="zh-CN" altLang="en-US" dirty="0" smtClean="0"/>
              <a:t>处，点击主</a:t>
            </a:r>
            <a:r>
              <a:rPr lang="en-US" altLang="zh-CN" dirty="0" err="1" smtClean="0"/>
              <a:t>LoaderServer</a:t>
            </a:r>
            <a:r>
              <a:rPr lang="en-US" altLang="zh-CN" dirty="0" smtClean="0"/>
              <a:t>(</a:t>
            </a:r>
            <a:r>
              <a:rPr lang="zh-CN" altLang="en-US" dirty="0" smtClean="0"/>
              <a:t>主</a:t>
            </a:r>
            <a:r>
              <a:rPr lang="en-US" altLang="zh-CN" dirty="0" smtClean="0"/>
              <a:t>)</a:t>
            </a:r>
            <a:r>
              <a:rPr lang="zh-CN" altLang="en-US" dirty="0" smtClean="0"/>
              <a:t>的链接，进入</a:t>
            </a:r>
            <a:r>
              <a:rPr lang="en-US" altLang="zh-CN" dirty="0" smtClean="0"/>
              <a:t>Loader</a:t>
            </a:r>
            <a:r>
              <a:rPr lang="zh-CN" altLang="en-US" dirty="0" smtClean="0"/>
              <a:t>作业管理界面。</a:t>
            </a:r>
            <a:endParaRPr lang="zh-CN" altLang="en-US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10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开源框架</a:t>
            </a:r>
            <a:r>
              <a:rPr lang="en-US" altLang="zh-CN" sz="1100" kern="1200" baseline="0" dirty="0" err="1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Sqoop</a:t>
            </a:r>
            <a:r>
              <a:rPr lang="zh-CN" altLang="zh-CN" sz="110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就是华为产品中的</a:t>
            </a:r>
            <a:r>
              <a:rPr lang="en-US" altLang="zh-CN" sz="110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Loader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Loader</a:t>
            </a:r>
            <a:r>
              <a:rPr lang="zh-CN" altLang="en-US" smtClean="0"/>
              <a:t>提供了丰富的作业转换规则，能将数据按照不同的业务场景进行转换和清洗，转换成目标数据结构，实际应用中，如果不需要转换，可以不指定转换规则。</a:t>
            </a:r>
            <a:endParaRPr lang="en-US" altLang="zh-CN" smtClean="0"/>
          </a:p>
          <a:p>
            <a:r>
              <a:rPr lang="zh-CN" altLang="en-US" smtClean="0"/>
              <a:t>除了上文提到的算子，</a:t>
            </a:r>
            <a:r>
              <a:rPr lang="en-US" altLang="zh-CN" smtClean="0"/>
              <a:t>Loader</a:t>
            </a:r>
            <a:r>
              <a:rPr lang="zh-CN" altLang="en-US" smtClean="0"/>
              <a:t>还提供如下转换算子（共</a:t>
            </a:r>
            <a:r>
              <a:rPr lang="en-US" altLang="zh-CN" smtClean="0"/>
              <a:t>14</a:t>
            </a:r>
            <a:r>
              <a:rPr lang="zh-CN" altLang="en-US" smtClean="0"/>
              <a:t>个）：</a:t>
            </a:r>
            <a:endParaRPr lang="en-US" altLang="zh-CN" smtClean="0"/>
          </a:p>
          <a:p>
            <a:pPr lvl="1"/>
            <a:r>
              <a:rPr lang="en-US" altLang="zh-CN" smtClean="0"/>
              <a:t>EL</a:t>
            </a:r>
            <a:r>
              <a:rPr lang="zh-CN" altLang="en-US" smtClean="0"/>
              <a:t>操作转换：指定算法，对字段值进行运算，目前支持的算法有：</a:t>
            </a:r>
            <a:r>
              <a:rPr lang="en-US" altLang="zh-CN" smtClean="0"/>
              <a:t>md5sum</a:t>
            </a:r>
            <a:r>
              <a:rPr lang="zh-CN" altLang="en-US" smtClean="0"/>
              <a:t>、</a:t>
            </a:r>
            <a:r>
              <a:rPr lang="en-US" altLang="zh-CN" smtClean="0"/>
              <a:t>sha1sum</a:t>
            </a:r>
            <a:r>
              <a:rPr lang="zh-CN" altLang="en-US" smtClean="0"/>
              <a:t>、</a:t>
            </a:r>
            <a:r>
              <a:rPr lang="en-US" altLang="zh-CN" smtClean="0"/>
              <a:t>sha256sum</a:t>
            </a:r>
            <a:r>
              <a:rPr lang="zh-CN" altLang="en-US" smtClean="0"/>
              <a:t>和</a:t>
            </a:r>
            <a:r>
              <a:rPr lang="en-US" altLang="zh-CN" smtClean="0"/>
              <a:t>sha512sum</a:t>
            </a:r>
            <a:r>
              <a:rPr lang="zh-CN" altLang="en-US" smtClean="0"/>
              <a:t>等。</a:t>
            </a:r>
            <a:endParaRPr lang="en-US" altLang="zh-CN" smtClean="0"/>
          </a:p>
          <a:p>
            <a:pPr lvl="1"/>
            <a:r>
              <a:rPr lang="zh-CN" altLang="en-US" smtClean="0"/>
              <a:t>字符串大小写转换：对已有的字符串类型字段，切换大小写，生成新字段。</a:t>
            </a:r>
            <a:endParaRPr lang="en-US" altLang="zh-CN" smtClean="0"/>
          </a:p>
          <a:p>
            <a:pPr lvl="1"/>
            <a:r>
              <a:rPr lang="zh-CN" altLang="en-US" smtClean="0"/>
              <a:t>字符串逆序转换：对已有的字符串类型字段，做逆序变换，生成新字段。</a:t>
            </a:r>
            <a:endParaRPr lang="en-US" altLang="zh-CN" smtClean="0"/>
          </a:p>
          <a:p>
            <a:pPr lvl="1"/>
            <a:r>
              <a:rPr lang="zh-CN" altLang="en-US" smtClean="0"/>
              <a:t>字符串空格清除转换：对已有字符串类型字段，清除左右空格，生成新字段。</a:t>
            </a:r>
            <a:endParaRPr lang="en-US" altLang="zh-CN" smtClean="0"/>
          </a:p>
          <a:p>
            <a:pPr lvl="1"/>
            <a:r>
              <a:rPr lang="zh-CN" altLang="en-US" smtClean="0"/>
              <a:t>过滤行转换：配置逻辑条件过滤掉含触发条件的行。</a:t>
            </a:r>
            <a:endParaRPr lang="en-US" altLang="zh-CN" smtClean="0"/>
          </a:p>
          <a:p>
            <a:pPr lvl="1"/>
            <a:r>
              <a:rPr lang="zh-CN" altLang="en-US" smtClean="0"/>
              <a:t>更新域：当满足某些条件时，更新字段的值。</a:t>
            </a:r>
            <a:endParaRPr lang="en-US" altLang="zh-CN" smtClean="0"/>
          </a:p>
          <a:p>
            <a:endParaRPr lang="en-US" altLang="zh-CN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配置作业的基本信息，包括名称、源连接、目的连接。</a:t>
            </a:r>
            <a:endParaRPr lang="en-US" altLang="zh-CN" dirty="0" smtClean="0"/>
          </a:p>
          <a:p>
            <a:r>
              <a:rPr lang="zh-CN" altLang="zh-CN" sz="110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任务名称，本实验以”</a:t>
            </a:r>
            <a:r>
              <a:rPr lang="en-US" altLang="zh-CN" sz="1100" kern="1200" baseline="0" dirty="0" err="1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job_hbase_to_hdfs</a:t>
            </a:r>
            <a:r>
              <a:rPr lang="zh-CN" altLang="zh-CN" sz="110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”为例</a:t>
            </a:r>
            <a:endParaRPr lang="en-US" altLang="zh-CN" sz="1100" kern="1200" baseline="0" dirty="0" smtClean="0"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  <a:p>
            <a:r>
              <a:rPr lang="zh-CN" altLang="en-US" sz="110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源链接，“</a:t>
            </a:r>
            <a:r>
              <a:rPr lang="en-US" altLang="zh-CN" sz="1100" kern="1200" baseline="0" dirty="0" err="1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hbase_conn</a:t>
            </a:r>
            <a:r>
              <a:rPr lang="zh-CN" altLang="en-US" sz="110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”</a:t>
            </a:r>
            <a:endParaRPr lang="en-US" altLang="zh-CN" sz="1100" kern="1200" baseline="0" dirty="0" smtClean="0"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  <a:p>
            <a:r>
              <a:rPr lang="zh-CN" altLang="en-US" sz="110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目的连接，“</a:t>
            </a:r>
            <a:r>
              <a:rPr lang="en-US" altLang="zh-CN" sz="1100" kern="1200" baseline="0" dirty="0" err="1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hdfs_conn</a:t>
            </a:r>
            <a:r>
              <a:rPr lang="zh-CN" altLang="en-US" sz="110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”</a:t>
            </a:r>
            <a:endParaRPr lang="en-US" altLang="zh-CN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10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点击输入框后面的按钮，选择“</a:t>
            </a:r>
            <a:r>
              <a:rPr lang="en-US" altLang="zh-CN" sz="110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cx_table_stu01</a:t>
            </a:r>
            <a:r>
              <a:rPr lang="zh-CN" altLang="zh-CN" sz="110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”表</a:t>
            </a:r>
            <a:endParaRPr lang="en-US" altLang="zh-CN" sz="1100" kern="1200" baseline="0" dirty="0" smtClean="0"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  <a:p>
            <a:r>
              <a:rPr lang="zh-CN" altLang="zh-CN" sz="110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点击”下一页”，进入第三步配置</a:t>
            </a:r>
            <a:endParaRPr lang="zh-CN" altLang="zh-CN" sz="1100" kern="1200" baseline="0" dirty="0"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10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设置并发数，默认</a:t>
            </a:r>
            <a:r>
              <a:rPr lang="en-US" altLang="zh-CN" sz="110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1</a:t>
            </a:r>
            <a:r>
              <a:rPr lang="zh-CN" altLang="zh-CN" sz="110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，点击“保存并执行”</a:t>
            </a:r>
            <a:endParaRPr lang="zh-CN" altLang="en-US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下载并安装</a:t>
            </a:r>
            <a:r>
              <a:rPr lang="en-US" altLang="zh-CN" dirty="0" smtClean="0"/>
              <a:t>Loader</a:t>
            </a:r>
            <a:r>
              <a:rPr lang="zh-CN" altLang="en-US" dirty="0" smtClean="0"/>
              <a:t>客户端，脚本位于</a:t>
            </a:r>
            <a:r>
              <a:rPr lang="en-US" altLang="zh-CN" dirty="0" smtClean="0"/>
              <a:t>${</a:t>
            </a:r>
            <a:r>
              <a:rPr lang="zh-CN" altLang="en-US" dirty="0" smtClean="0"/>
              <a:t>客户端安装路径</a:t>
            </a:r>
            <a:r>
              <a:rPr lang="en-US" altLang="zh-CN" dirty="0" smtClean="0"/>
              <a:t>}/Loader/loader-tools-1.99.3/loader-tool/bin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创建连接器样例脚本：</a:t>
            </a:r>
            <a:r>
              <a:rPr lang="en-US" altLang="zh-CN" dirty="0" smtClean="0"/>
              <a:t>./</a:t>
            </a:r>
            <a:r>
              <a:rPr lang="en-US" altLang="zh-CN" dirty="0" err="1" smtClean="0"/>
              <a:t>lt-ucj</a:t>
            </a:r>
            <a:r>
              <a:rPr lang="en-US" altLang="zh-CN" dirty="0" smtClean="0"/>
              <a:t> -l /opt/</a:t>
            </a:r>
            <a:r>
              <a:rPr lang="en-US" altLang="zh-CN" dirty="0" err="1" smtClean="0"/>
              <a:t>hadoop_client</a:t>
            </a:r>
            <a:r>
              <a:rPr lang="en-US" altLang="zh-CN" dirty="0" smtClean="0"/>
              <a:t>/Loader/loader-tools-1.99.3/loader-tool/job-</a:t>
            </a:r>
            <a:r>
              <a:rPr lang="en-US" altLang="zh-CN" dirty="0" err="1" smtClean="0"/>
              <a:t>config</a:t>
            </a:r>
            <a:r>
              <a:rPr lang="en-US" altLang="zh-CN" dirty="0" smtClean="0"/>
              <a:t>/login-info.xml -w </a:t>
            </a:r>
            <a:r>
              <a:rPr lang="zh-CN" altLang="en-US" dirty="0" smtClean="0"/>
              <a:t>，</a:t>
            </a:r>
            <a:r>
              <a:rPr lang="en-US" altLang="zh-CN" dirty="0" smtClean="0"/>
              <a:t>/opt/</a:t>
            </a:r>
            <a:r>
              <a:rPr lang="en-US" altLang="zh-CN" dirty="0" err="1" smtClean="0"/>
              <a:t>hadoop_client</a:t>
            </a:r>
            <a:r>
              <a:rPr lang="en-US" altLang="zh-CN" dirty="0" smtClean="0"/>
              <a:t>/Loader/loader-tools-1.99.3/loader-tool/job-</a:t>
            </a:r>
            <a:r>
              <a:rPr lang="en-US" altLang="zh-CN" dirty="0" err="1" smtClean="0"/>
              <a:t>config</a:t>
            </a:r>
            <a:r>
              <a:rPr lang="en-US" altLang="zh-CN" dirty="0" smtClean="0"/>
              <a:t>/sftp-to-hdfs.xml  -a create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创建作业样例脚本：</a:t>
            </a:r>
            <a:r>
              <a:rPr lang="en-US" altLang="zh-CN" dirty="0" smtClean="0"/>
              <a:t>./</a:t>
            </a:r>
            <a:r>
              <a:rPr lang="en-US" altLang="zh-CN" dirty="0" err="1" smtClean="0"/>
              <a:t>lt-ucc</a:t>
            </a:r>
            <a:r>
              <a:rPr lang="en-US" altLang="zh-CN" dirty="0" smtClean="0"/>
              <a:t> -l /opt/</a:t>
            </a:r>
            <a:r>
              <a:rPr lang="en-US" altLang="zh-CN" dirty="0" err="1" smtClean="0"/>
              <a:t>hadoop_client</a:t>
            </a:r>
            <a:r>
              <a:rPr lang="en-US" altLang="zh-CN" dirty="0" smtClean="0"/>
              <a:t>/Loader/loader-tools-1.99.3/loader-tool/job-</a:t>
            </a:r>
            <a:r>
              <a:rPr lang="en-US" altLang="zh-CN" dirty="0" err="1" smtClean="0"/>
              <a:t>config</a:t>
            </a:r>
            <a:r>
              <a:rPr lang="en-US" altLang="zh-CN" dirty="0" smtClean="0"/>
              <a:t>/login-info.xml -w </a:t>
            </a:r>
            <a:r>
              <a:rPr lang="zh-CN" altLang="en-US" dirty="0" smtClean="0"/>
              <a:t>，</a:t>
            </a:r>
            <a:r>
              <a:rPr lang="en-US" altLang="zh-CN" dirty="0" smtClean="0"/>
              <a:t>/opt/</a:t>
            </a:r>
            <a:r>
              <a:rPr lang="en-US" altLang="zh-CN" dirty="0" err="1" smtClean="0"/>
              <a:t>hadoop_client</a:t>
            </a:r>
            <a:r>
              <a:rPr lang="en-US" altLang="zh-CN" dirty="0" smtClean="0"/>
              <a:t>/Loader/loader-tools-1.99.3/loader-tool/job-</a:t>
            </a:r>
            <a:r>
              <a:rPr lang="en-US" altLang="zh-CN" dirty="0" err="1" smtClean="0"/>
              <a:t>config</a:t>
            </a:r>
            <a:r>
              <a:rPr lang="en-US" altLang="zh-CN" dirty="0" smtClean="0"/>
              <a:t>/sftp-to-hdfs.xml  -a create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提供作业样例脚本：</a:t>
            </a:r>
            <a:r>
              <a:rPr lang="en-US" altLang="zh-CN" dirty="0" smtClean="0"/>
              <a:t>./</a:t>
            </a:r>
            <a:r>
              <a:rPr lang="en-US" altLang="zh-CN" dirty="0" err="1" smtClean="0"/>
              <a:t>lt-ctl</a:t>
            </a:r>
            <a:r>
              <a:rPr lang="en-US" altLang="zh-CN" dirty="0" smtClean="0"/>
              <a:t> -l /opt/</a:t>
            </a:r>
            <a:r>
              <a:rPr lang="en-US" altLang="zh-CN" dirty="0" err="1" smtClean="0"/>
              <a:t>hadoop_client</a:t>
            </a:r>
            <a:r>
              <a:rPr lang="en-US" altLang="zh-CN" dirty="0" smtClean="0"/>
              <a:t>/Loader/loader-tools-1.99.3/loader-tool/job-</a:t>
            </a:r>
            <a:r>
              <a:rPr lang="en-US" altLang="zh-CN" dirty="0" err="1" smtClean="0"/>
              <a:t>config</a:t>
            </a:r>
            <a:r>
              <a:rPr lang="en-US" altLang="zh-CN" dirty="0" smtClean="0"/>
              <a:t>/login-info.xml -n </a:t>
            </a:r>
            <a:r>
              <a:rPr lang="en-US" altLang="zh-CN" dirty="0" err="1" smtClean="0"/>
              <a:t>jobName</a:t>
            </a:r>
            <a:r>
              <a:rPr lang="en-US" altLang="zh-CN" dirty="0" smtClean="0"/>
              <a:t>  -a start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</a:t>
            </a:r>
            <a:endParaRPr lang="en-US" altLang="zh-CN" dirty="0" smtClean="0"/>
          </a:p>
          <a:p>
            <a:r>
              <a:rPr lang="en-US" altLang="zh-CN" dirty="0" smtClean="0"/>
              <a:t>F</a:t>
            </a:r>
            <a:endParaRPr lang="en-US" altLang="zh-CN" dirty="0" smtClean="0"/>
          </a:p>
          <a:p>
            <a:r>
              <a:rPr lang="en-US" altLang="zh-CN" dirty="0" smtClean="0"/>
              <a:t>A,B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基于开源</a:t>
            </a:r>
            <a:r>
              <a:rPr lang="en-US" altLang="zh-CN" smtClean="0"/>
              <a:t>Sqoop</a:t>
            </a:r>
            <a:r>
              <a:rPr lang="zh-CN" altLang="en-US" smtClean="0"/>
              <a:t>研发，做了大量优化和扩展。</a:t>
            </a:r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Loader</a:t>
            </a:r>
            <a:r>
              <a:rPr lang="zh-CN" altLang="en-US" dirty="0" smtClean="0"/>
              <a:t>实现大数据平台与关系型数据库、文件系统之间交换数据和文件，可以将数据从关系型数据库</a:t>
            </a:r>
            <a:r>
              <a:rPr lang="en-US" altLang="zh-CN" dirty="0" smtClean="0"/>
              <a:t>/</a:t>
            </a:r>
            <a:r>
              <a:rPr lang="zh-CN" altLang="en-US" dirty="0" smtClean="0"/>
              <a:t>文件服务器导入到</a:t>
            </a:r>
            <a:r>
              <a:rPr lang="en-US" altLang="zh-CN" dirty="0" smtClean="0"/>
              <a:t>MRS HDFS/</a:t>
            </a:r>
            <a:r>
              <a:rPr lang="en-US" altLang="zh-CN" dirty="0" err="1" smtClean="0"/>
              <a:t>HBase</a:t>
            </a:r>
            <a:r>
              <a:rPr lang="en-US" altLang="zh-CN" dirty="0" smtClean="0"/>
              <a:t>/Hive</a:t>
            </a:r>
            <a:r>
              <a:rPr lang="zh-CN" altLang="en-US" dirty="0" smtClean="0"/>
              <a:t>中，或者反过来从</a:t>
            </a:r>
            <a:r>
              <a:rPr lang="en-US" altLang="zh-CN" dirty="0" smtClean="0"/>
              <a:t>Hadoop HDFS/</a:t>
            </a:r>
            <a:r>
              <a:rPr lang="en-US" altLang="zh-CN" dirty="0" err="1" smtClean="0"/>
              <a:t>HBase</a:t>
            </a:r>
            <a:r>
              <a:rPr lang="zh-CN" altLang="en-US" dirty="0" smtClean="0"/>
              <a:t>导出到关系型数据库</a:t>
            </a:r>
            <a:r>
              <a:rPr lang="en-US" altLang="zh-CN" dirty="0" smtClean="0"/>
              <a:t>/</a:t>
            </a:r>
            <a:r>
              <a:rPr lang="zh-CN" altLang="en-US" dirty="0" smtClean="0"/>
              <a:t>文件服务器中。</a:t>
            </a:r>
            <a:endParaRPr lang="en-US" altLang="zh-CN" dirty="0" smtClean="0"/>
          </a:p>
          <a:p>
            <a:r>
              <a:rPr lang="en-US" altLang="zh-CN" dirty="0" smtClean="0"/>
              <a:t>Loader</a:t>
            </a:r>
            <a:r>
              <a:rPr lang="zh-CN" altLang="en-US" dirty="0" smtClean="0"/>
              <a:t>提供了本集群内部</a:t>
            </a:r>
            <a:r>
              <a:rPr lang="en-US" altLang="zh-CN" dirty="0" smtClean="0"/>
              <a:t>HDFS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HBase</a:t>
            </a:r>
            <a:r>
              <a:rPr lang="zh-CN" altLang="en-US" dirty="0" smtClean="0"/>
              <a:t>之间的数据导入</a:t>
            </a:r>
            <a:r>
              <a:rPr lang="en-US" altLang="zh-CN" dirty="0" smtClean="0"/>
              <a:t>/</a:t>
            </a:r>
            <a:r>
              <a:rPr lang="zh-CN" altLang="en-US" dirty="0" smtClean="0"/>
              <a:t>导出。</a:t>
            </a:r>
            <a:endParaRPr lang="en-US" altLang="zh-CN" dirty="0" smtClean="0"/>
          </a:p>
          <a:p>
            <a:r>
              <a:rPr lang="en-US" altLang="zh-CN" dirty="0" smtClean="0"/>
              <a:t>RDB</a:t>
            </a:r>
            <a:r>
              <a:rPr lang="zh-CN" altLang="en-US" dirty="0" smtClean="0"/>
              <a:t>，</a:t>
            </a:r>
            <a:r>
              <a:rPr lang="en-US" altLang="zh-CN" dirty="0" smtClean="0"/>
              <a:t>Relational Data Base</a:t>
            </a:r>
            <a:r>
              <a:rPr lang="zh-CN" altLang="en-US" dirty="0" smtClean="0"/>
              <a:t>，关系型数据库。</a:t>
            </a:r>
            <a:endParaRPr lang="en-US" altLang="zh-CN" dirty="0" smtClean="0"/>
          </a:p>
          <a:p>
            <a:r>
              <a:rPr lang="en-US" altLang="zh-CN" dirty="0" smtClean="0"/>
              <a:t>Customized Data Source:</a:t>
            </a:r>
            <a:r>
              <a:rPr lang="zh-CN" altLang="en-US" dirty="0" smtClean="0"/>
              <a:t>支持插件式，扩展外部数据源。</a:t>
            </a:r>
            <a:endParaRPr lang="en-US" altLang="zh-CN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Loader</a:t>
            </a:r>
            <a:r>
              <a:rPr lang="zh-CN" altLang="en-US" dirty="0" smtClean="0"/>
              <a:t>提供</a:t>
            </a:r>
            <a:r>
              <a:rPr lang="en-US" altLang="zh-CN" dirty="0" smtClean="0"/>
              <a:t>UI</a:t>
            </a:r>
            <a:r>
              <a:rPr lang="zh-CN" altLang="en-US" dirty="0" smtClean="0"/>
              <a:t>界面对作业进行管理，同时也提供了命令行接口，以满足客户调度程序或自动化脚本的需要。</a:t>
            </a:r>
            <a:endParaRPr lang="en-US" altLang="zh-CN" dirty="0" smtClean="0"/>
          </a:p>
          <a:p>
            <a:r>
              <a:rPr lang="en-US" altLang="zh-CN" dirty="0" smtClean="0"/>
              <a:t>Loader</a:t>
            </a:r>
            <a:r>
              <a:rPr lang="zh-CN" altLang="en-US" dirty="0" smtClean="0"/>
              <a:t>使用</a:t>
            </a:r>
            <a:r>
              <a:rPr lang="en-US" altLang="zh-CN" dirty="0" err="1" smtClean="0"/>
              <a:t>MapReduce</a:t>
            </a:r>
            <a:r>
              <a:rPr lang="zh-CN" altLang="en-US" dirty="0" smtClean="0"/>
              <a:t>进行并行处理。但是在</a:t>
            </a:r>
            <a:r>
              <a:rPr lang="en-US" altLang="zh-CN" dirty="0" smtClean="0"/>
              <a:t>Loader</a:t>
            </a:r>
            <a:r>
              <a:rPr lang="zh-CN" altLang="en-US" dirty="0" smtClean="0"/>
              <a:t>的作业中，有参数会影响</a:t>
            </a:r>
            <a:r>
              <a:rPr lang="en-US" altLang="zh-CN" dirty="0" err="1" smtClean="0"/>
              <a:t>MapReduce</a:t>
            </a:r>
            <a:r>
              <a:rPr lang="zh-CN" altLang="en-US" dirty="0" smtClean="0"/>
              <a:t>分片，为了达到最高导入性能，需要选择合适的参数配置。</a:t>
            </a:r>
            <a:endParaRPr lang="en-US" altLang="zh-CN" dirty="0" smtClean="0"/>
          </a:p>
          <a:p>
            <a:r>
              <a:rPr lang="en-US" altLang="zh-CN" dirty="0" smtClean="0"/>
              <a:t>Loader</a:t>
            </a:r>
            <a:r>
              <a:rPr lang="zh-CN" altLang="en-US" dirty="0" smtClean="0"/>
              <a:t>的安全版本是在</a:t>
            </a:r>
            <a:r>
              <a:rPr lang="en-US" altLang="zh-CN" dirty="0" smtClean="0"/>
              <a:t>MRS</a:t>
            </a:r>
            <a:r>
              <a:rPr lang="zh-CN" altLang="en-US" dirty="0" smtClean="0"/>
              <a:t>中统一配置的。</a:t>
            </a:r>
            <a:endParaRPr lang="zh-CN" altLang="en-US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Loader</a:t>
            </a:r>
            <a:r>
              <a:rPr lang="zh-CN" altLang="en-US" dirty="0" smtClean="0"/>
              <a:t>架构主要</a:t>
            </a:r>
            <a:r>
              <a:rPr lang="zh-CN" altLang="en-US" dirty="0"/>
              <a:t>由</a:t>
            </a:r>
            <a:r>
              <a:rPr lang="en-US" altLang="zh-CN" dirty="0"/>
              <a:t>Loader Client</a:t>
            </a:r>
            <a:r>
              <a:rPr lang="zh-CN" altLang="en-US" dirty="0"/>
              <a:t>和</a:t>
            </a:r>
            <a:r>
              <a:rPr lang="en-US" altLang="zh-CN" dirty="0"/>
              <a:t>Loader </a:t>
            </a:r>
            <a:r>
              <a:rPr lang="en-US" altLang="zh-CN" dirty="0" smtClean="0"/>
              <a:t>Server</a:t>
            </a:r>
            <a:r>
              <a:rPr lang="zh-CN" altLang="en-US" dirty="0" smtClean="0"/>
              <a:t>两部分组成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 userDrawn="1"/>
        </p:nvGraphicFramePr>
        <p:xfrm>
          <a:off x="1007140" y="1254490"/>
          <a:ext cx="10460715" cy="1082675"/>
        </p:xfrm>
        <a:graphic>
          <a:graphicData uri="http://schemas.openxmlformats.org/drawingml/2006/table">
            <a:tbl>
              <a:tblPr/>
              <a:tblGrid>
                <a:gridCol w="3119031"/>
                <a:gridCol w="1967450"/>
                <a:gridCol w="3023155"/>
                <a:gridCol w="2351079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课程编码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适用产品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产品版本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课程版本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21"/>
          <p:cNvGraphicFramePr>
            <a:graphicFrameLocks noGrp="1"/>
          </p:cNvGraphicFramePr>
          <p:nvPr userDrawn="1"/>
        </p:nvGraphicFramePr>
        <p:xfrm>
          <a:off x="1007140" y="2776902"/>
          <a:ext cx="10460714" cy="3038475"/>
        </p:xfrm>
        <a:graphic>
          <a:graphicData uri="http://schemas.openxmlformats.org/drawingml/2006/table">
            <a:tbl>
              <a:tblPr/>
              <a:tblGrid>
                <a:gridCol w="3119030"/>
                <a:gridCol w="1967450"/>
                <a:gridCol w="3023155"/>
                <a:gridCol w="2351079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作者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工号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时间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审核人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工号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新开发/优化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139" y="1825692"/>
            <a:ext cx="311903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课程编码</a:t>
            </a:r>
            <a:endParaRPr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126170" y="1825692"/>
            <a:ext cx="196745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适用的产品</a:t>
            </a:r>
            <a:endParaRPr lang="zh-CN" altLang="en-US" dirty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093619" y="1825692"/>
            <a:ext cx="3023155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V5R2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116775" y="1825692"/>
            <a:ext cx="235107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V1R1</a:t>
            </a:r>
            <a:endParaRPr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042" y="3373862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126170" y="3373862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093619" y="3373862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16775" y="3337858"/>
            <a:ext cx="2351342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新开发</a:t>
            </a:r>
            <a:endParaRPr lang="zh-CN" altLang="en-US" dirty="0"/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952130" y="368661"/>
            <a:ext cx="2802144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8227" tIns="39112" rIns="78227" bIns="39112" anchor="ctr"/>
          <a:lstStyle/>
          <a:p>
            <a:pPr algn="l" defTabSz="1000760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修订记录</a:t>
            </a:r>
            <a:endParaRPr lang="zh-CN" altLang="en-US" sz="3500" b="1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4" name="Text Box 58"/>
          <p:cNvSpPr txBox="1">
            <a:spLocks noChangeArrowheads="1"/>
          </p:cNvSpPr>
          <p:nvPr userDrawn="1"/>
        </p:nvSpPr>
        <p:spPr bwMode="auto">
          <a:xfrm>
            <a:off x="8900835" y="296652"/>
            <a:ext cx="2771225" cy="70788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zh-CN" altLang="en-US" sz="4000" i="0" baseline="0" dirty="0">
                <a:solidFill>
                  <a:schemeClr val="bg2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本页不打印</a:t>
            </a:r>
            <a:endParaRPr lang="zh-CN" altLang="en-US" sz="4000" i="0" baseline="0" dirty="0">
              <a:solidFill>
                <a:schemeClr val="bg2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7042" y="3877918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22" hasCustomPrompt="1"/>
          </p:nvPr>
        </p:nvSpPr>
        <p:spPr>
          <a:xfrm>
            <a:off x="4126170" y="3877918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3619" y="3877918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8" name="文本占位符 7"/>
          <p:cNvSpPr>
            <a:spLocks noGrp="1"/>
          </p:cNvSpPr>
          <p:nvPr>
            <p:ph type="body" sz="quarter" idx="24" hasCustomPrompt="1"/>
          </p:nvPr>
        </p:nvSpPr>
        <p:spPr>
          <a:xfrm>
            <a:off x="9116775" y="3841914"/>
            <a:ext cx="2351342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19" name="文本占位符 7"/>
          <p:cNvSpPr>
            <a:spLocks noGrp="1"/>
          </p:cNvSpPr>
          <p:nvPr>
            <p:ph type="body" sz="quarter" idx="25" hasCustomPrompt="1"/>
          </p:nvPr>
        </p:nvSpPr>
        <p:spPr>
          <a:xfrm>
            <a:off x="1007042" y="4345970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26" hasCustomPrompt="1"/>
          </p:nvPr>
        </p:nvSpPr>
        <p:spPr>
          <a:xfrm>
            <a:off x="4126170" y="4345970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27" hasCustomPrompt="1"/>
          </p:nvPr>
        </p:nvSpPr>
        <p:spPr>
          <a:xfrm>
            <a:off x="6093619" y="4345970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28" hasCustomPrompt="1"/>
          </p:nvPr>
        </p:nvSpPr>
        <p:spPr>
          <a:xfrm>
            <a:off x="9116775" y="4345970"/>
            <a:ext cx="2351342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23" name="文本占位符 7"/>
          <p:cNvSpPr>
            <a:spLocks noGrp="1"/>
          </p:cNvSpPr>
          <p:nvPr>
            <p:ph type="body" sz="quarter" idx="29" hasCustomPrompt="1"/>
          </p:nvPr>
        </p:nvSpPr>
        <p:spPr>
          <a:xfrm>
            <a:off x="1007042" y="4886030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4" name="文本占位符 7"/>
          <p:cNvSpPr>
            <a:spLocks noGrp="1"/>
          </p:cNvSpPr>
          <p:nvPr>
            <p:ph type="body" sz="quarter" idx="30" hasCustomPrompt="1"/>
          </p:nvPr>
        </p:nvSpPr>
        <p:spPr>
          <a:xfrm>
            <a:off x="4126170" y="4886030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5" name="文本占位符 7"/>
          <p:cNvSpPr>
            <a:spLocks noGrp="1"/>
          </p:cNvSpPr>
          <p:nvPr>
            <p:ph type="body" sz="quarter" idx="31" hasCustomPrompt="1"/>
          </p:nvPr>
        </p:nvSpPr>
        <p:spPr>
          <a:xfrm>
            <a:off x="6093619" y="4886030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6" name="文本占位符 7"/>
          <p:cNvSpPr>
            <a:spLocks noGrp="1"/>
          </p:cNvSpPr>
          <p:nvPr>
            <p:ph type="body" sz="quarter" idx="32" hasCustomPrompt="1"/>
          </p:nvPr>
        </p:nvSpPr>
        <p:spPr>
          <a:xfrm>
            <a:off x="9116775" y="4886030"/>
            <a:ext cx="2351342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27" name="文本占位符 7"/>
          <p:cNvSpPr>
            <a:spLocks noGrp="1"/>
          </p:cNvSpPr>
          <p:nvPr>
            <p:ph type="body" sz="quarter" idx="33" hasCustomPrompt="1"/>
          </p:nvPr>
        </p:nvSpPr>
        <p:spPr>
          <a:xfrm>
            <a:off x="1007042" y="5354082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8" name="文本占位符 7"/>
          <p:cNvSpPr>
            <a:spLocks noGrp="1"/>
          </p:cNvSpPr>
          <p:nvPr>
            <p:ph type="body" sz="quarter" idx="34" hasCustomPrompt="1"/>
          </p:nvPr>
        </p:nvSpPr>
        <p:spPr>
          <a:xfrm>
            <a:off x="4126170" y="5354082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9" name="文本占位符 7"/>
          <p:cNvSpPr>
            <a:spLocks noGrp="1"/>
          </p:cNvSpPr>
          <p:nvPr>
            <p:ph type="body" sz="quarter" idx="35" hasCustomPrompt="1"/>
          </p:nvPr>
        </p:nvSpPr>
        <p:spPr>
          <a:xfrm>
            <a:off x="6093619" y="5354082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30" name="文本占位符 7"/>
          <p:cNvSpPr>
            <a:spLocks noGrp="1"/>
          </p:cNvSpPr>
          <p:nvPr>
            <p:ph type="body" sz="quarter" idx="36" hasCustomPrompt="1"/>
          </p:nvPr>
        </p:nvSpPr>
        <p:spPr>
          <a:xfrm>
            <a:off x="9116775" y="5354082"/>
            <a:ext cx="2351342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思考题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79190" y="424270"/>
            <a:ext cx="495425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8" name="Freeform 30"/>
            <p:cNvSpPr/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31"/>
            <p:cNvSpPr/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32"/>
            <p:cNvSpPr/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Freeform 35"/>
            <p:cNvSpPr/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38"/>
            <p:cNvSpPr/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Freeform 39"/>
            <p:cNvSpPr/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Freeform 40"/>
            <p:cNvSpPr/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Freeform 41"/>
            <p:cNvSpPr/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42"/>
            <p:cNvSpPr/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1" name="Freeform 6"/>
          <p:cNvSpPr/>
          <p:nvPr userDrawn="1"/>
        </p:nvSpPr>
        <p:spPr bwMode="auto">
          <a:xfrm>
            <a:off x="3588303" y="296368"/>
            <a:ext cx="8603697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2" name="Freeform 11"/>
          <p:cNvSpPr/>
          <p:nvPr userDrawn="1"/>
        </p:nvSpPr>
        <p:spPr bwMode="auto">
          <a:xfrm>
            <a:off x="3482973" y="296368"/>
            <a:ext cx="223610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51191" y="1247555"/>
            <a:ext cx="11307600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370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0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401320" indent="0" algn="just">
              <a:buSzPct val="100000"/>
              <a:buFont typeface="+mj-lt"/>
              <a:buNone/>
              <a:defRPr sz="1800" baseline="0">
                <a:latin typeface="Huawei Sans" panose="020C0503030203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 smtClean="0"/>
              <a:t>此版式用于思考题</a:t>
            </a:r>
            <a:r>
              <a:rPr lang="en-US" altLang="zh-CN" dirty="0" smtClean="0"/>
              <a:t>-201501</a:t>
            </a:r>
            <a:r>
              <a:rPr lang="zh-CN" altLang="en-US" dirty="0" smtClean="0"/>
              <a:t>具体格式（序号格式需以模板展示）</a:t>
            </a:r>
            <a:endParaRPr lang="en-US" altLang="zh-CN" dirty="0" smtClean="0"/>
          </a:p>
          <a:p>
            <a:pPr lvl="1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本节小结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2015437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本节小结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15179" y="490849"/>
            <a:ext cx="470510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 smtClean="0"/>
              <a:t>此版式用于每一节的小结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/>
          <p:nvPr userDrawn="1"/>
        </p:nvSpPr>
        <p:spPr bwMode="auto">
          <a:xfrm>
            <a:off x="1594877" y="408780"/>
            <a:ext cx="2015437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本章总结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4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515179" y="490849"/>
            <a:ext cx="470510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7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" name="内容占位符 6"/>
          <p:cNvSpPr>
            <a:spLocks noGrp="1"/>
          </p:cNvSpPr>
          <p:nvPr>
            <p:ph sz="quarter" idx="10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此版式用于提供给学员更多学习信息。</a:t>
            </a:r>
            <a:endParaRPr lang="zh-CN" altLang="en-US" dirty="0"/>
          </a:p>
        </p:txBody>
      </p:sp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503859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更多信息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79189" y="480269"/>
            <a:ext cx="496387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503859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学习推荐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15179" y="456929"/>
            <a:ext cx="46178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8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207257配图\培训\shutterstock_242224906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 t="17896" b="10658"/>
          <a:stretch>
            <a:fillRect/>
          </a:stretch>
        </p:blipFill>
        <p:spPr bwMode="auto">
          <a:xfrm>
            <a:off x="1549" y="0"/>
            <a:ext cx="12188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 bwMode="auto">
          <a:xfrm>
            <a:off x="2380" y="0"/>
            <a:ext cx="12187239" cy="6858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indent="0" algn="l" defTabSz="91376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148952" y="2637135"/>
            <a:ext cx="3894096" cy="1598831"/>
            <a:chOff x="4302972" y="2345035"/>
            <a:chExt cx="3895617" cy="1598831"/>
          </a:xfrm>
        </p:grpSpPr>
        <p:sp>
          <p:nvSpPr>
            <p:cNvPr id="14" name="矩形 13"/>
            <p:cNvSpPr/>
            <p:nvPr userDrawn="1"/>
          </p:nvSpPr>
          <p:spPr>
            <a:xfrm>
              <a:off x="5357748" y="2345035"/>
              <a:ext cx="1786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zh-CN" altLang="en-US" sz="5400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谢 谢</a:t>
              </a:r>
              <a:endParaRPr lang="en-US" altLang="zh-CN" sz="5400" b="0" cap="none" spc="0" baseline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4302972" y="3297535"/>
              <a:ext cx="38956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en-US" altLang="zh-CN" sz="3600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www.huawei.com</a:t>
              </a:r>
              <a:endParaRPr lang="zh-CN" altLang="en-US" sz="3600" b="0" cap="none" spc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"/>
          <a:stretch>
            <a:fillRect/>
          </a:stretch>
        </p:blipFill>
        <p:spPr bwMode="auto">
          <a:xfrm>
            <a:off x="0" y="42"/>
            <a:ext cx="12187239" cy="68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1030893" y="4957156"/>
            <a:ext cx="10437489" cy="831600"/>
          </a:xfrm>
          <a:prstGeom prst="rect">
            <a:avLst/>
          </a:prstGeom>
          <a:ln algn="ctr"/>
        </p:spPr>
        <p:txBody>
          <a:bodyPr lIns="87802" tIns="43901" rIns="87802" bIns="43901"/>
          <a:lstStyle>
            <a:lvl1pPr algn="l" defTabSz="800735" rtl="0" eaLnBrk="0" fontAlgn="ctr" hangingPunct="0">
              <a:spcBef>
                <a:spcPct val="0"/>
              </a:spcBef>
              <a:spcAft>
                <a:spcPct val="0"/>
              </a:spcAft>
              <a:defRPr lang="zh-CN" altLang="en-US" sz="4300" b="1" kern="1200" baseline="0" dirty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29"/>
          <p:cNvSpPr>
            <a:spLocks noGrp="1"/>
          </p:cNvSpPr>
          <p:nvPr>
            <p:ph type="body" sz="quarter" idx="10"/>
          </p:nvPr>
        </p:nvSpPr>
        <p:spPr>
          <a:xfrm>
            <a:off x="1030892" y="5816120"/>
            <a:ext cx="6909301" cy="493200"/>
          </a:xfrm>
          <a:prstGeom prst="rect">
            <a:avLst/>
          </a:prstGeom>
        </p:spPr>
        <p:txBody>
          <a:bodyPr/>
          <a:lstStyle>
            <a:lvl1pPr marL="0" indent="0" algn="l" defTabSz="800735" rtl="0" eaLnBrk="0" fontAlgn="ctr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baseline="0" dirty="0" smtClean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1" name="Rectangle 54"/>
          <p:cNvSpPr>
            <a:spLocks noChangeArrowheads="1"/>
          </p:cNvSpPr>
          <p:nvPr userDrawn="1"/>
        </p:nvSpPr>
        <p:spPr bwMode="auto">
          <a:xfrm>
            <a:off x="947058" y="6500581"/>
            <a:ext cx="2572620" cy="2655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070" tIns="40036" rIns="80070" bIns="40036">
            <a:spAutoFit/>
          </a:bodyPr>
          <a:lstStyle/>
          <a:p>
            <a:pPr defTabSz="800735" eaLnBrk="0" fontAlgn="ctr" hangingPunct="0">
              <a:defRPr/>
            </a:pP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版权所有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2020 </a:t>
            </a: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华为技术有限公司</a:t>
            </a:r>
            <a:endParaRPr lang="zh-CN" altLang="en-US" sz="1200" baseline="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026" y="251069"/>
            <a:ext cx="1964832" cy="430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前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851" y="1247556"/>
            <a:ext cx="11307600" cy="4679788"/>
          </a:xfrm>
          <a:prstGeom prst="rect">
            <a:avLst/>
          </a:prstGeom>
        </p:spPr>
        <p:txBody>
          <a:bodyPr/>
          <a:lstStyle>
            <a:lvl1pPr marL="302260" indent="-302260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685" indent="-252095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35" indent="-201295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765" indent="-201295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en-US" altLang="zh-CN" dirty="0"/>
          </a:p>
          <a:p>
            <a:pPr lvl="1"/>
            <a:r>
              <a:rPr lang="zh-CN" altLang="en-US" dirty="0"/>
              <a:t>第二</a:t>
            </a:r>
            <a:r>
              <a:rPr lang="zh-CN" altLang="en-US" dirty="0" smtClean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  <p:sp>
        <p:nvSpPr>
          <p:cNvPr id="16" name="TextBox 10"/>
          <p:cNvSpPr txBox="1"/>
          <p:nvPr userDrawn="1"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algn="l" defTabSz="1000760" eaLnBrk="0" fontAlgn="auto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前言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7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8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335229" y="498828"/>
            <a:ext cx="627913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5" name="Freeform 6"/>
          <p:cNvSpPr/>
          <p:nvPr userDrawn="1"/>
        </p:nvSpPr>
        <p:spPr bwMode="auto">
          <a:xfrm>
            <a:off x="3211785" y="296368"/>
            <a:ext cx="897545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6" name="Freeform 11"/>
          <p:cNvSpPr/>
          <p:nvPr userDrawn="1"/>
        </p:nvSpPr>
        <p:spPr bwMode="auto">
          <a:xfrm>
            <a:off x="3106455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目标</a:t>
            </a:r>
            <a:endParaRPr lang="en-US" altLang="zh-CN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43199" y="440668"/>
            <a:ext cx="533761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4" name="Freeform 6"/>
          <p:cNvSpPr/>
          <p:nvPr userDrawn="1"/>
        </p:nvSpPr>
        <p:spPr bwMode="auto">
          <a:xfrm>
            <a:off x="3211785" y="296368"/>
            <a:ext cx="897545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5" name="Freeform 11"/>
          <p:cNvSpPr/>
          <p:nvPr userDrawn="1"/>
        </p:nvSpPr>
        <p:spPr bwMode="auto">
          <a:xfrm>
            <a:off x="3106455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851" y="1247556"/>
            <a:ext cx="11307600" cy="4679788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685" indent="-252095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fontAlgn="ctr"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765" indent="-201295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eaLnBrk="1" hangingPunct="1"/>
            <a:r>
              <a:rPr lang="zh-CN" altLang="en-US" dirty="0" smtClean="0"/>
              <a:t>学完本课程后，您将能够：</a:t>
            </a:r>
            <a:endParaRPr lang="en-US" altLang="zh-CN" dirty="0"/>
          </a:p>
          <a:p>
            <a:pPr lvl="1"/>
            <a:r>
              <a:rPr lang="zh-CN" altLang="en-US" dirty="0"/>
              <a:t>第二</a:t>
            </a:r>
            <a:r>
              <a:rPr lang="zh-CN" altLang="en-US" dirty="0" smtClean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目录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87159" y="515380"/>
            <a:ext cx="35819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4" name="Freeform 22"/>
            <p:cNvSpPr/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4" name="Freeform 6"/>
          <p:cNvSpPr/>
          <p:nvPr userDrawn="1"/>
        </p:nvSpPr>
        <p:spPr bwMode="auto">
          <a:xfrm>
            <a:off x="3211785" y="296368"/>
            <a:ext cx="897545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5" name="Freeform 11"/>
          <p:cNvSpPr/>
          <p:nvPr userDrawn="1"/>
        </p:nvSpPr>
        <p:spPr bwMode="auto">
          <a:xfrm>
            <a:off x="3106455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851" y="1242452"/>
            <a:ext cx="11307600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0735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defRPr>
                <a:latin typeface="+mn-lt"/>
                <a:ea typeface="+mn-ea"/>
                <a:cs typeface="Arial" panose="020B060402020209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>
                <a:latin typeface="+mn-lt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4050" lvl="1" indent="-457200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6"/>
          <p:cNvSpPr>
            <a:spLocks noGrp="1"/>
          </p:cNvSpPr>
          <p:nvPr>
            <p:ph sz="quarter" idx="10"/>
          </p:nvPr>
        </p:nvSpPr>
        <p:spPr>
          <a:xfrm>
            <a:off x="44460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9825899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本节概述和学习目标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87158" y="505779"/>
            <a:ext cx="374562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594177" y="410400"/>
            <a:ext cx="9827761" cy="640800"/>
          </a:xfrm>
          <a:prstGeom prst="rect">
            <a:avLst/>
          </a:prstGeom>
        </p:spPr>
        <p:txBody>
          <a:bodyPr lIns="100800" tIns="50400" rIns="100800" bIns="50400" anchor="ctr" anchorCtr="0"/>
          <a:lstStyle>
            <a:lvl1pPr fontAlgn="ctr">
              <a:defRPr b="1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  <a:endParaRPr lang="zh-CN" altLang="en-US" dirty="0"/>
          </a:p>
        </p:txBody>
      </p:sp>
      <p:sp>
        <p:nvSpPr>
          <p:cNvPr id="4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587158" y="505779"/>
            <a:ext cx="374562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4603" y="1247556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" name="Freeform 12"/>
          <p:cNvSpPr>
            <a:spLocks noEditPoints="1"/>
          </p:cNvSpPr>
          <p:nvPr userDrawn="1"/>
        </p:nvSpPr>
        <p:spPr bwMode="auto">
          <a:xfrm>
            <a:off x="479189" y="474076"/>
            <a:ext cx="507964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177" y="410400"/>
            <a:ext cx="9827761" cy="640800"/>
          </a:xfrm>
          <a:prstGeom prst="rect">
            <a:avLst/>
          </a:prstGeom>
        </p:spPr>
        <p:txBody>
          <a:bodyPr lIns="100800" tIns="50400" rIns="100800" bIns="50400" anchor="ctr" anchorCtr="0"/>
          <a:lstStyle>
            <a:lvl1pPr fontAlgn="ctr">
              <a:defRPr b="1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" name="矩形 2"/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9" name="文本框 8"/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</a:rPr>
                <a:t>表格表头</a:t>
              </a:r>
              <a:endParaRPr lang="zh-CN" altLang="en-US" sz="9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表格边框</a:t>
              </a:r>
              <a:endParaRPr lang="zh-CN" altLang="en-US" sz="900" dirty="0">
                <a:latin typeface="+mn-lt"/>
                <a:ea typeface="+mn-ea"/>
              </a:endParaRPr>
            </a:p>
          </p:txBody>
        </p:sp>
        <p:sp>
          <p:nvSpPr>
            <p:cNvPr id="11" name="文本框 10"/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导航灰底</a:t>
              </a:r>
              <a:endParaRPr lang="zh-CN" altLang="en-US" sz="900" dirty="0">
                <a:latin typeface="+mn-lt"/>
                <a:ea typeface="+mn-ea"/>
              </a:endParaRPr>
            </a:p>
          </p:txBody>
        </p:sp>
        <p:sp>
          <p:nvSpPr>
            <p:cNvPr id="12" name="文本框 11"/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</a:rPr>
                <a:t>华为红</a:t>
              </a:r>
              <a:endParaRPr lang="zh-CN" altLang="en-US" sz="9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文本框 12"/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文字底色</a:t>
              </a:r>
              <a:endParaRPr lang="zh-CN" altLang="en-US" sz="900" dirty="0">
                <a:latin typeface="+mn-lt"/>
                <a:ea typeface="+mn-ea"/>
              </a:endParaRPr>
            </a:p>
          </p:txBody>
        </p:sp>
        <p:sp>
          <p:nvSpPr>
            <p:cNvPr id="14" name="文本框 13"/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文字边框</a:t>
              </a:r>
              <a:endParaRPr lang="zh-CN" altLang="en-US" sz="900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5.png"/><Relationship Id="rId16" Type="http://schemas.openxmlformats.org/officeDocument/2006/relationships/image" Target="../media/image4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69611" y="260649"/>
            <a:ext cx="10323183" cy="868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28" tIns="40064" rIns="80128" bIns="40064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2" y="1248073"/>
            <a:ext cx="11307600" cy="4680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9" name="Rectangle 69"/>
          <p:cNvSpPr>
            <a:spLocks noChangeArrowheads="1"/>
          </p:cNvSpPr>
          <p:nvPr userDrawn="1"/>
        </p:nvSpPr>
        <p:spPr bwMode="auto">
          <a:xfrm>
            <a:off x="155280" y="6500581"/>
            <a:ext cx="658440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070" tIns="40036" rIns="80070" bIns="40036">
            <a:spAutoFit/>
          </a:bodyPr>
          <a:lstStyle/>
          <a:p>
            <a:pPr algn="l" defTabSz="800735" eaLnBrk="0" fontAlgn="ctr" hangingPunct="0">
              <a:defRPr/>
            </a:pP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第</a:t>
            </a:r>
            <a:fld id="{2F2CF7F5-F178-4429-B6CA-28062DF31937}" type="slidenum">
              <a:rPr lang="en-US" altLang="zh-CN" sz="120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</a:fld>
            <a:r>
              <a:rPr lang="zh-CN" altLang="en-US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页</a:t>
            </a:r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30" name="Rectangle 54"/>
          <p:cNvSpPr>
            <a:spLocks noChangeArrowheads="1"/>
          </p:cNvSpPr>
          <p:nvPr userDrawn="1"/>
        </p:nvSpPr>
        <p:spPr bwMode="auto">
          <a:xfrm>
            <a:off x="947058" y="6500581"/>
            <a:ext cx="2572620" cy="2655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070" tIns="40036" rIns="80070" bIns="40036">
            <a:spAutoFit/>
          </a:bodyPr>
          <a:lstStyle/>
          <a:p>
            <a:pPr defTabSz="800735" eaLnBrk="0" fontAlgn="ctr" hangingPunct="0">
              <a:defRPr/>
            </a:pP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版权所有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2020 </a:t>
            </a: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华为技术有限公司</a:t>
            </a:r>
            <a:endParaRPr lang="zh-CN" altLang="en-US" sz="1200" baseline="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660" y="6504032"/>
            <a:ext cx="1248712" cy="273343"/>
          </a:xfrm>
          <a:prstGeom prst="rect">
            <a:avLst/>
          </a:prstGeom>
        </p:spPr>
      </p:pic>
      <p:grpSp>
        <p:nvGrpSpPr>
          <p:cNvPr id="32" name="组合 31"/>
          <p:cNvGrpSpPr/>
          <p:nvPr userDrawn="1"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3" name="矩形 32"/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4" name="矩形 33"/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5" name="矩形 34"/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6" name="矩形 35"/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7" name="矩形 36"/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8" name="矩形 37"/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9" name="文本框 38"/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</a:rPr>
                <a:t>表格表头</a:t>
              </a:r>
              <a:endParaRPr lang="zh-CN" altLang="en-US" sz="9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文本框 39"/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表格边框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1" name="文本框 40"/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导航灰底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2" name="文本框 41"/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</a:rPr>
                <a:t>华为红</a:t>
              </a:r>
              <a:endParaRPr lang="zh-CN" altLang="en-US" sz="9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3" name="文本框 42"/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文字底色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4" name="文本框 43"/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文字边框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497060" y="6474460"/>
            <a:ext cx="868429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l" defTabSz="913765" rtl="0" eaLnBrk="1" fontAlgn="ctr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j-cs"/>
        </a:defRPr>
      </a:lvl1pPr>
    </p:titleStyle>
    <p:bodyStyle>
      <a:lvl1pPr marL="302260" indent="-302260" algn="l" defTabSz="913765" rtl="0" eaLnBrk="1" fontAlgn="ctr" latinLnBrk="0" hangingPunct="1">
        <a:lnSpc>
          <a:spcPct val="140000"/>
        </a:lnSpc>
        <a:spcBef>
          <a:spcPts val="790"/>
        </a:spcBef>
        <a:buSzPct val="50000"/>
        <a:buFont typeface="Wingdings" panose="05000000000000000000" pitchFamily="2" charset="2"/>
        <a:buChar char="l"/>
        <a:defRPr sz="22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685" indent="-252095" algn="l" defTabSz="913765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35" indent="-201295" algn="l" defTabSz="913765" rtl="0" eaLnBrk="1" fontAlgn="ctr" latinLnBrk="0" hangingPunct="1">
        <a:lnSpc>
          <a:spcPct val="140000"/>
        </a:lnSpc>
        <a:spcBef>
          <a:spcPts val="650"/>
        </a:spcBef>
        <a:buClrTx/>
        <a:buSzPct val="5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540" indent="-198120" algn="l" defTabSz="913765" rtl="0" eaLnBrk="1" fontAlgn="ctr" latinLnBrk="0" hangingPunct="1">
        <a:lnSpc>
          <a:spcPct val="140000"/>
        </a:lnSpc>
        <a:spcBef>
          <a:spcPts val="575"/>
        </a:spcBef>
        <a:buFont typeface="Huawei Sans" panose="020C0503030203020204" pitchFamily="34" charset="0"/>
        <a:buChar char="−"/>
        <a:defRPr sz="16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765" indent="-201295" algn="l" defTabSz="913765" rtl="0" eaLnBrk="1" fontAlgn="ctr" latinLnBrk="0" hangingPunct="1">
        <a:lnSpc>
          <a:spcPct val="140000"/>
        </a:lnSpc>
        <a:spcBef>
          <a:spcPts val="575"/>
        </a:spcBef>
        <a:buFont typeface="Huawei Sans" panose="020C0503030203020204" pitchFamily="34" charset="0"/>
        <a:buChar char="~"/>
        <a:defRPr sz="14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文本占位符 17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5" name="文本占位符 17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6" name="文本占位符 17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7" name="文本占位符 17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0" name="文本占位符 16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毛</a:t>
            </a:r>
            <a:r>
              <a:rPr lang="zh-CN" altLang="en-US" dirty="0" smtClean="0"/>
              <a:t>健</a:t>
            </a:r>
            <a:r>
              <a:rPr lang="en-US" altLang="zh-CN" dirty="0" smtClean="0"/>
              <a:t>/mwx711840</a:t>
            </a:r>
            <a:endParaRPr lang="zh-CN" altLang="en-US" dirty="0"/>
          </a:p>
        </p:txBody>
      </p:sp>
      <p:sp>
        <p:nvSpPr>
          <p:cNvPr id="171" name="文本占位符 17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2020.3.31</a:t>
            </a:r>
            <a:endParaRPr lang="zh-CN" altLang="en-US" dirty="0"/>
          </a:p>
        </p:txBody>
      </p:sp>
      <p:sp>
        <p:nvSpPr>
          <p:cNvPr id="172" name="文本占位符 17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王勇杰</a:t>
            </a:r>
            <a:r>
              <a:rPr lang="en-US" altLang="zh-CN" dirty="0" smtClean="0"/>
              <a:t>/wwx769662</a:t>
            </a:r>
            <a:endParaRPr lang="zh-CN" altLang="en-US" dirty="0"/>
          </a:p>
        </p:txBody>
      </p:sp>
      <p:sp>
        <p:nvSpPr>
          <p:cNvPr id="173" name="文本占位符 17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178" name="文本占位符 17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9" name="文本占位符 17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0" name="文本占位符 17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1" name="文本占位符 18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2" name="文本占位符 18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3" name="文本占位符 18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4" name="文本占位符 18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5" name="文本占位符 18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6" name="文本占位符 18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7" name="文本占位符 18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8" name="文本占位符 18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9" name="文本占位符 18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0" name="文本占位符 18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1" name="文本占位符 19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2" name="文本占位符 19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3" name="文本占位符 19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Loader</a:t>
            </a:r>
            <a:r>
              <a:rPr lang="zh-CN" altLang="en-US" dirty="0" smtClean="0">
                <a:sym typeface="Microsoft YaHei" panose="020B0503020204020204" pitchFamily="34" charset="-122"/>
              </a:rPr>
              <a:t>模块架构 </a:t>
            </a:r>
            <a:r>
              <a:rPr lang="en-US" altLang="zh-CN" dirty="0" smtClean="0">
                <a:sym typeface="Microsoft YaHei" panose="020B0503020204020204" pitchFamily="34" charset="-122"/>
              </a:rPr>
              <a:t>- </a:t>
            </a:r>
            <a:r>
              <a:rPr lang="zh-CN" altLang="en-US" dirty="0" smtClean="0">
                <a:sym typeface="Microsoft YaHei" panose="020B0503020204020204" pitchFamily="34" charset="-122"/>
              </a:rPr>
              <a:t>模块说明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387588" y="1445170"/>
          <a:ext cx="7596646" cy="4536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2843"/>
                <a:gridCol w="5323803"/>
              </a:tblGrid>
              <a:tr h="37094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sym typeface="Microsoft YaHei" panose="020B0503020204020204" pitchFamily="34" charset="-122"/>
                        </a:rPr>
                        <a:t>名称</a:t>
                      </a:r>
                      <a:endParaRPr lang="zh-CN" altLang="en-US" sz="1600" b="1" dirty="0"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120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  <a:sym typeface="Microsoft YaHei" panose="020B0503020204020204" pitchFamily="34" charset="-122"/>
                        </a:rPr>
                        <a:t>描述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cs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9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Loader Client</a:t>
                      </a:r>
                      <a:endParaRPr lang="zh-CN" altLang="en-US" sz="1200" b="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Loader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  <a:sym typeface="Microsoft YaHei" panose="020B0503020204020204" pitchFamily="34" charset="-122"/>
                        </a:rPr>
                        <a:t>的客户端，包括</a:t>
                      </a:r>
                      <a:r>
                        <a:rPr lang="en-US" altLang="zh-CN" sz="1200" b="0" kern="1200" dirty="0" err="1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WebUI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  <a:sym typeface="Microsoft YaHei" panose="020B0503020204020204" pitchFamily="34" charset="-122"/>
                        </a:rPr>
                        <a:t>和</a:t>
                      </a: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CLI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  <a:cs typeface="+mn-cs"/>
                          <a:sym typeface="Microsoft YaHei" panose="020B0503020204020204" pitchFamily="34" charset="-122"/>
                        </a:rPr>
                        <a:t>两种交互界面。</a:t>
                      </a:r>
                      <a:endParaRPr lang="zh-CN" altLang="en-US" sz="1200" b="0" kern="1200" dirty="0" smtClean="0">
                        <a:solidFill>
                          <a:schemeClr val="tx1"/>
                        </a:solidFill>
                        <a:latin typeface="方正兰亭黑简体" panose="02000000000000000000" pitchFamily="2" charset="-122"/>
                        <a:ea typeface="方正兰亭黑简体" panose="02000000000000000000" pitchFamily="2" charset="-122"/>
                        <a:cs typeface="+mn-cs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1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Loader Server</a:t>
                      </a:r>
                      <a:endParaRPr lang="zh-CN" altLang="en-US" sz="1200" b="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L</a:t>
                      </a: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oader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的服务端，主要功能包括：处理客户端请求，管理连接器和元数据，提交</a:t>
                      </a:r>
                      <a:r>
                        <a:rPr lang="en-US" altLang="zh-CN" sz="1200" b="0" kern="1200" dirty="0" err="1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MapReduce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作业和监控</a:t>
                      </a:r>
                      <a:r>
                        <a:rPr lang="en-US" altLang="zh-CN" sz="1200" b="0" kern="1200" dirty="0" err="1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MapReduce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作业状态等。</a:t>
                      </a:r>
                      <a:endParaRPr lang="zh-CN" altLang="en-US" sz="1200" b="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9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REST API</a:t>
                      </a:r>
                      <a:endParaRPr lang="zh-CN" altLang="en-US" sz="1200" b="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实现</a:t>
                      </a: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RESTful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 </a:t>
                      </a: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(HTTP+JSON) 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接口，处理来自客户端的请求。</a:t>
                      </a:r>
                      <a:endParaRPr lang="zh-CN" altLang="en-US" sz="1200" b="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9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Job Scheduler</a:t>
                      </a:r>
                      <a:endParaRPr lang="zh-CN" altLang="en-US" sz="1200" b="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简单的作业调度模块，支持周期性的执行</a:t>
                      </a: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Loader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作业。</a:t>
                      </a:r>
                      <a:endParaRPr lang="zh-CN" altLang="en-US" sz="1200" b="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9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Transform Engine</a:t>
                      </a:r>
                      <a:endParaRPr lang="zh-CN" altLang="en-US" sz="1200" b="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数据转换处理引擎，支持字段合并、字符串剪切、字符串反序等。</a:t>
                      </a:r>
                      <a:endParaRPr lang="zh-CN" altLang="en-US" sz="1200" b="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9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Execution Engine</a:t>
                      </a:r>
                      <a:endParaRPr lang="zh-CN" altLang="en-US" sz="1200" b="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Loader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作业执行引擎，包含</a:t>
                      </a:r>
                      <a:r>
                        <a:rPr lang="en-US" altLang="zh-CN" sz="1200" b="0" kern="1200" dirty="0" err="1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MapReduce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作业的详细处理逻辑。</a:t>
                      </a:r>
                      <a:endParaRPr lang="zh-CN" altLang="en-US" sz="1200" b="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9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Submission Engine</a:t>
                      </a:r>
                      <a:endParaRPr lang="zh-CN" altLang="en-US" sz="1200" b="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L</a:t>
                      </a: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oader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作业提交引擎，支持将作业提交给</a:t>
                      </a:r>
                      <a:r>
                        <a:rPr lang="en-US" altLang="zh-CN" sz="1200" b="0" kern="1200" dirty="0" err="1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MapReduce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执行。</a:t>
                      </a:r>
                      <a:endParaRPr lang="zh-CN" altLang="en-US" sz="1200" b="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1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Job Manager</a:t>
                      </a:r>
                      <a:endParaRPr lang="zh-CN" altLang="en-US" sz="1200" b="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管理</a:t>
                      </a: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Loader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作业，包括创建作业、查询作业、更新作业、删除作业、激活作业、去激活作业、启动作业、停止作业。</a:t>
                      </a:r>
                      <a:endParaRPr lang="zh-CN" altLang="en-US" sz="1200" b="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9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Metadata Repository</a:t>
                      </a:r>
                      <a:endParaRPr lang="zh-CN" altLang="en-US" sz="1200" b="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元数据仓库，存储和管理</a:t>
                      </a: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Loader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的连接器、转换步骤、作业等数据。</a:t>
                      </a:r>
                      <a:endParaRPr lang="zh-CN" altLang="en-US" sz="1200" b="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12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Microsoft YaHei" panose="020B0503020204020204" pitchFamily="34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HA Manager</a:t>
                      </a:r>
                      <a:endParaRPr lang="zh-CN" altLang="en-US" sz="1200" b="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Microsoft YaHei" panose="020B0503020204020204" pitchFamily="34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管理</a:t>
                      </a: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Loader Server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进程的主备状态，</a:t>
                      </a: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Loader Server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包含</a:t>
                      </a: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2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Huawei Sans" panose="020C0503030203020204" pitchFamily="34" charset="0"/>
                          <a:sym typeface="Microsoft YaHei" panose="020B0503020204020204" pitchFamily="34" charset="-122"/>
                        </a:rPr>
                        <a:t>个节点，以主备方式部署。</a:t>
                      </a:r>
                      <a:endParaRPr lang="zh-CN" altLang="en-US" sz="1200" b="0" kern="1200" dirty="0" smtClean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Huawei Sans" panose="020C0503030203020204" pitchFamily="34" charset="0"/>
                        <a:sym typeface="Microsoft YaHei" panose="020B0503020204020204" pitchFamily="34" charset="-122"/>
                      </a:endParaRPr>
                    </a:p>
                  </a:txBody>
                  <a:tcPr marL="91439" marR="91439" marT="45718" marB="4571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Loader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简介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r>
              <a:rPr lang="en-US" altLang="zh-CN" b="1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Loader</a:t>
            </a:r>
            <a:r>
              <a:rPr lang="zh-CN" altLang="en-US" b="1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作业管理</a:t>
            </a:r>
            <a:endParaRPr lang="zh-CN" altLang="en-US" b="1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ym typeface="Microsoft YaHei" panose="020B0503020204020204" pitchFamily="34" charset="-122"/>
              </a:rPr>
              <a:t>Loader</a:t>
            </a:r>
            <a:r>
              <a:rPr lang="zh-CN" altLang="en-US" smtClean="0">
                <a:sym typeface="Microsoft YaHei" panose="020B0503020204020204" pitchFamily="34" charset="-122"/>
              </a:rPr>
              <a:t>的服务状态界面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sym typeface="Microsoft YaHei" panose="020B0503020204020204" pitchFamily="34" charset="-122"/>
              </a:rPr>
              <a:t>点击“服务管理”，选择</a:t>
            </a:r>
            <a:r>
              <a:rPr lang="en-US" altLang="zh-CN" dirty="0" smtClean="0">
                <a:sym typeface="Microsoft YaHei" panose="020B0503020204020204" pitchFamily="34" charset="-122"/>
              </a:rPr>
              <a:t>Loader</a:t>
            </a:r>
            <a:r>
              <a:rPr lang="zh-CN" altLang="en-US" dirty="0" smtClean="0">
                <a:sym typeface="Microsoft YaHei" panose="020B0503020204020204" pitchFamily="34" charset="-122"/>
              </a:rPr>
              <a:t>，进入“</a:t>
            </a:r>
            <a:r>
              <a:rPr lang="en-US" altLang="zh-CN" dirty="0" smtClean="0">
                <a:sym typeface="Microsoft YaHei" panose="020B0503020204020204" pitchFamily="34" charset="-122"/>
              </a:rPr>
              <a:t>Loader</a:t>
            </a:r>
            <a:r>
              <a:rPr lang="zh-CN" altLang="en-US" dirty="0" smtClean="0">
                <a:sym typeface="Microsoft YaHei" panose="020B0503020204020204" pitchFamily="34" charset="-122"/>
              </a:rPr>
              <a:t>服务状态”界面。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0868" y="1929284"/>
            <a:ext cx="5762625" cy="3918857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ym typeface="Microsoft YaHei" panose="020B0503020204020204" pitchFamily="34" charset="-122"/>
              </a:rPr>
              <a:t>Loader</a:t>
            </a:r>
            <a:r>
              <a:rPr lang="zh-CN" altLang="en-US" smtClean="0">
                <a:sym typeface="Microsoft YaHei" panose="020B0503020204020204" pitchFamily="34" charset="-122"/>
              </a:rPr>
              <a:t>作业管理界面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 smtClean="0"/>
              <a:t>登录</a:t>
            </a:r>
            <a:r>
              <a:rPr lang="en-US" altLang="zh-CN" dirty="0"/>
              <a:t>MRS Manager</a:t>
            </a:r>
            <a:r>
              <a:rPr lang="zh-CN" altLang="zh-CN" dirty="0"/>
              <a:t>，</a:t>
            </a:r>
            <a:r>
              <a:rPr lang="zh-CN" altLang="zh-CN" dirty="0" smtClean="0"/>
              <a:t>点击</a:t>
            </a:r>
            <a:r>
              <a:rPr lang="zh-CN" altLang="en-US" dirty="0" smtClean="0"/>
              <a:t>“</a:t>
            </a:r>
            <a:r>
              <a:rPr lang="zh-CN" altLang="zh-CN" dirty="0" smtClean="0"/>
              <a:t>服务管理</a:t>
            </a:r>
            <a:r>
              <a:rPr lang="zh-CN" altLang="en-US" dirty="0" smtClean="0"/>
              <a:t>”</a:t>
            </a:r>
            <a:r>
              <a:rPr lang="zh-CN" altLang="zh-CN" dirty="0" smtClean="0"/>
              <a:t> 中</a:t>
            </a:r>
            <a:r>
              <a:rPr lang="zh-CN" altLang="zh-CN" dirty="0"/>
              <a:t>的“</a:t>
            </a:r>
            <a:r>
              <a:rPr lang="en-US" altLang="zh-CN" dirty="0"/>
              <a:t>Hue</a:t>
            </a:r>
            <a:r>
              <a:rPr lang="zh-CN" altLang="zh-CN" dirty="0"/>
              <a:t>”，再点击“</a:t>
            </a:r>
            <a:r>
              <a:rPr lang="en-US" altLang="zh-CN" dirty="0"/>
              <a:t>Hue(</a:t>
            </a:r>
            <a:r>
              <a:rPr lang="zh-CN" altLang="zh-CN" dirty="0"/>
              <a:t>主</a:t>
            </a:r>
            <a:r>
              <a:rPr lang="en-US" altLang="zh-CN" dirty="0"/>
              <a:t>)</a:t>
            </a:r>
            <a:r>
              <a:rPr lang="zh-CN" altLang="zh-CN" dirty="0"/>
              <a:t>”，进入</a:t>
            </a:r>
            <a:r>
              <a:rPr lang="en-US" altLang="zh-CN" dirty="0"/>
              <a:t>Hue</a:t>
            </a:r>
            <a:r>
              <a:rPr lang="zh-CN" altLang="zh-CN" dirty="0"/>
              <a:t>页面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r>
              <a:rPr lang="zh-CN" altLang="zh-CN" dirty="0" smtClean="0"/>
              <a:t>点击</a:t>
            </a:r>
            <a:r>
              <a:rPr lang="zh-CN" altLang="en-US" dirty="0" smtClean="0"/>
              <a:t>“</a:t>
            </a:r>
            <a:r>
              <a:rPr lang="en-US" altLang="zh-CN" dirty="0"/>
              <a:t>Data  Browsers</a:t>
            </a:r>
            <a:r>
              <a:rPr lang="zh-CN" altLang="zh-CN" dirty="0" smtClean="0"/>
              <a:t>”</a:t>
            </a:r>
            <a:r>
              <a:rPr lang="en-US" altLang="zh-CN" dirty="0" smtClean="0"/>
              <a:t> </a:t>
            </a:r>
            <a:r>
              <a:rPr lang="zh-CN" altLang="zh-CN" dirty="0" smtClean="0"/>
              <a:t>栏</a:t>
            </a:r>
            <a:r>
              <a:rPr lang="zh-CN" altLang="zh-CN" dirty="0"/>
              <a:t>下</a:t>
            </a:r>
            <a:r>
              <a:rPr lang="zh-CN" altLang="zh-CN" dirty="0" smtClean="0"/>
              <a:t>的</a:t>
            </a:r>
            <a:r>
              <a:rPr lang="zh-CN" altLang="en-US" dirty="0" smtClean="0"/>
              <a:t>“</a:t>
            </a:r>
            <a:r>
              <a:rPr lang="en-US" altLang="zh-CN" dirty="0" err="1"/>
              <a:t>Sqoop</a:t>
            </a:r>
            <a:r>
              <a:rPr lang="zh-CN" altLang="zh-CN" dirty="0" smtClean="0"/>
              <a:t>”</a:t>
            </a:r>
            <a:r>
              <a:rPr lang="en-US" altLang="zh-CN" dirty="0" smtClean="0"/>
              <a:t> </a:t>
            </a:r>
            <a:r>
              <a:rPr lang="zh-CN" altLang="zh-CN" dirty="0" smtClean="0"/>
              <a:t>，</a:t>
            </a:r>
            <a:r>
              <a:rPr lang="zh-CN" altLang="zh-CN" dirty="0"/>
              <a:t>进入</a:t>
            </a:r>
            <a:r>
              <a:rPr lang="en-US" altLang="zh-CN" dirty="0" err="1" smtClean="0"/>
              <a:t>Sqoop</a:t>
            </a:r>
            <a:r>
              <a:rPr lang="zh-CN" altLang="en-US" dirty="0" smtClean="0"/>
              <a:t>作业</a:t>
            </a:r>
            <a:r>
              <a:rPr lang="zh-CN" altLang="zh-CN" dirty="0" smtClean="0"/>
              <a:t>页面：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r>
              <a:rPr lang="zh-CN" altLang="en-US" dirty="0" smtClean="0">
                <a:sym typeface="Microsoft YaHei" panose="020B0503020204020204" pitchFamily="34" charset="-122"/>
              </a:rPr>
              <a:t>作业用来描述将数据从数据源经过抽取、转换和加载至目的端的过程。它包括数据源位置及数据源属性、从源数据到目标数据的转换规则、目标端属性。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ym typeface="Microsoft YaHei" panose="020B0503020204020204" pitchFamily="34" charset="-122"/>
              </a:rPr>
              <a:t>Loader</a:t>
            </a:r>
            <a:r>
              <a:rPr lang="zh-CN" altLang="en-US" smtClean="0">
                <a:sym typeface="Microsoft YaHei" panose="020B0503020204020204" pitchFamily="34" charset="-122"/>
              </a:rPr>
              <a:t>作业管理界面 </a:t>
            </a:r>
            <a:r>
              <a:rPr lang="en-US" altLang="zh-CN" smtClean="0">
                <a:sym typeface="Microsoft YaHei" panose="020B0503020204020204" pitchFamily="34" charset="-122"/>
              </a:rPr>
              <a:t>- </a:t>
            </a:r>
            <a:r>
              <a:rPr lang="zh-CN" altLang="en-US" smtClean="0">
                <a:sym typeface="Microsoft YaHei" panose="020B0503020204020204" pitchFamily="34" charset="-122"/>
              </a:rPr>
              <a:t>作业转换规则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Loader</a:t>
            </a:r>
            <a:r>
              <a:rPr lang="zh-CN" altLang="en-US" dirty="0" smtClean="0">
                <a:sym typeface="Microsoft YaHei" panose="020B0503020204020204" pitchFamily="34" charset="-122"/>
              </a:rPr>
              <a:t>转换算子：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长整型时间转换：实现长整型数值与日期类型的互换。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空值转换：将空值替换成指定值。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增加常量字段：生成常量字段。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随机值转换：生成随机数字段。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拼接转换：拼接已有字段，生成新字段。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分隔转换：将已有字段，按指定分隔符，分隔出新字段。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取模转换：对已有字段取模，生成新字段。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剪切字符串：通过指定起止位置，截取已有字符串类型的字段，生成新字段。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Microsoft YaHei" panose="020B0503020204020204" pitchFamily="34" charset="-122"/>
              </a:rPr>
              <a:t>创建</a:t>
            </a:r>
            <a:r>
              <a:rPr lang="en-US" altLang="zh-CN" dirty="0" smtClean="0">
                <a:sym typeface="Microsoft YaHei" panose="020B0503020204020204" pitchFamily="34" charset="-122"/>
              </a:rPr>
              <a:t>Loader</a:t>
            </a:r>
            <a:r>
              <a:rPr lang="zh-CN" altLang="en-US" dirty="0" smtClean="0">
                <a:sym typeface="Microsoft YaHei" panose="020B0503020204020204" pitchFamily="34" charset="-122"/>
              </a:rPr>
              <a:t>作业 </a:t>
            </a:r>
            <a:r>
              <a:rPr lang="en-US" altLang="zh-CN" dirty="0" smtClean="0">
                <a:sym typeface="Microsoft YaHei" panose="020B0503020204020204" pitchFamily="34" charset="-122"/>
              </a:rPr>
              <a:t>- </a:t>
            </a:r>
            <a:r>
              <a:rPr lang="zh-CN" altLang="en-US" dirty="0" smtClean="0">
                <a:sym typeface="Microsoft YaHei" panose="020B0503020204020204" pitchFamily="34" charset="-122"/>
              </a:rPr>
              <a:t>基本信息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1145513" y="1979525"/>
            <a:ext cx="6548511" cy="1889090"/>
          </a:xfrm>
          <a:prstGeom prst="rect">
            <a:avLst/>
          </a:prstGeom>
          <a:ln w="12700">
            <a:solidFill>
              <a:schemeClr val="bg2">
                <a:lumMod val="75000"/>
              </a:schemeClr>
            </a:solidFill>
          </a:ln>
        </p:spPr>
      </p:pic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45514" y="4755345"/>
            <a:ext cx="6548510" cy="1501763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</p:spPr>
      </p:pic>
      <p:sp>
        <p:nvSpPr>
          <p:cNvPr id="8" name="文本占位符 2"/>
          <p:cNvSpPr txBox="1"/>
          <p:nvPr/>
        </p:nvSpPr>
        <p:spPr>
          <a:xfrm>
            <a:off x="444603" y="1247556"/>
            <a:ext cx="11307600" cy="4680000"/>
          </a:xfrm>
          <a:prstGeom prst="rect">
            <a:avLst/>
          </a:prstGeom>
        </p:spPr>
        <p:txBody>
          <a:bodyPr/>
          <a:lstStyle>
            <a:lvl1pPr marL="302260" indent="-302260" algn="l" defTabSz="913765" rtl="0" eaLnBrk="1" fontAlgn="ctr" latinLnBrk="0" hangingPunct="1">
              <a:lnSpc>
                <a:spcPct val="140000"/>
              </a:lnSpc>
              <a:spcBef>
                <a:spcPts val="790"/>
              </a:spcBef>
              <a:buSzPct val="5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1pPr>
            <a:lvl2pPr marL="654685" indent="-252095" algn="l" defTabSz="913765" rtl="0" eaLnBrk="1" fontAlgn="ctr" latinLnBrk="0" hangingPunct="1">
              <a:lnSpc>
                <a:spcPct val="140000"/>
              </a:lnSpc>
              <a:spcBef>
                <a:spcPts val="720"/>
              </a:spcBef>
              <a:buClrTx/>
              <a:buSzPct val="50000"/>
              <a:buFont typeface="Wingdings" panose="05000000000000000000" pitchFamily="2" charset="2"/>
              <a:buChar char="p"/>
              <a:defRPr sz="2000" kern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2pPr>
            <a:lvl3pPr marL="1003935" indent="-201295" algn="l" defTabSz="913765" rtl="0" eaLnBrk="1" fontAlgn="ctr" latinLnBrk="0" hangingPunct="1">
              <a:lnSpc>
                <a:spcPct val="140000"/>
              </a:lnSpc>
              <a:spcBef>
                <a:spcPts val="650"/>
              </a:spcBef>
              <a:buClrTx/>
              <a:buSzPct val="5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3pPr>
            <a:lvl4pPr marL="1399540" indent="-198120" algn="l" defTabSz="913765" rtl="0" eaLnBrk="1" fontAlgn="ctr" latinLnBrk="0" hangingPunct="1">
              <a:lnSpc>
                <a:spcPct val="140000"/>
              </a:lnSpc>
              <a:spcBef>
                <a:spcPts val="575"/>
              </a:spcBef>
              <a:buFont typeface="Huawei Sans" panose="020C0503030203020204" pitchFamily="34" charset="0"/>
              <a:buChar char="−"/>
              <a:defRPr sz="1600" kern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4pPr>
            <a:lvl5pPr marL="1802765" indent="-201295" algn="l" defTabSz="913765" rtl="0" eaLnBrk="1" fontAlgn="ctr" latinLnBrk="0" hangingPunct="1">
              <a:lnSpc>
                <a:spcPct val="140000"/>
              </a:lnSpc>
              <a:spcBef>
                <a:spcPts val="575"/>
              </a:spcBef>
              <a:buFont typeface="Huawei Sans" panose="020C0503030203020204" pitchFamily="34" charset="0"/>
              <a:buChar char="~"/>
              <a:defRPr sz="1400" kern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5pPr>
            <a:lvl6pPr marL="25133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ym typeface="Microsoft YaHei" panose="020B0503020204020204" pitchFamily="34" charset="-122"/>
              </a:rPr>
              <a:t>打开</a:t>
            </a:r>
            <a:r>
              <a:rPr lang="en-US" altLang="zh-CN" dirty="0" err="1" smtClean="0">
                <a:sym typeface="Microsoft YaHei" panose="020B0503020204020204" pitchFamily="34" charset="-122"/>
              </a:rPr>
              <a:t>Sqoop</a:t>
            </a:r>
            <a:r>
              <a:rPr lang="zh-CN" altLang="en-US" dirty="0" smtClean="0">
                <a:sym typeface="Microsoft YaHei" panose="020B0503020204020204" pitchFamily="34" charset="-122"/>
              </a:rPr>
              <a:t>页面，点击“新建作业”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endParaRPr lang="en-US" altLang="zh-CN" dirty="0">
              <a:sym typeface="Microsoft YaHei" panose="020B0503020204020204" pitchFamily="34" charset="-122"/>
            </a:endParaRPr>
          </a:p>
          <a:p>
            <a:endParaRPr lang="en-US" altLang="zh-CN" dirty="0" smtClean="0">
              <a:sym typeface="Microsoft YaHei" panose="020B0503020204020204" pitchFamily="34" charset="-122"/>
            </a:endParaRPr>
          </a:p>
          <a:p>
            <a:endParaRPr lang="en-US" altLang="zh-CN" dirty="0" smtClean="0">
              <a:sym typeface="Microsoft YaHei" panose="020B0503020204020204" pitchFamily="34" charset="-122"/>
            </a:endParaRPr>
          </a:p>
          <a:p>
            <a:endParaRPr lang="en-US" altLang="zh-CN" dirty="0">
              <a:effectLst>
                <a:outerShdw sx="0" sy="0">
                  <a:srgbClr val="000000"/>
                </a:outerShdw>
              </a:effectLst>
              <a:sym typeface="Microsoft YaHei" panose="020B0503020204020204" pitchFamily="34" charset="-122"/>
            </a:endParaRPr>
          </a:p>
          <a:p>
            <a:r>
              <a:rPr lang="zh-CN" altLang="zh-CN" dirty="0" smtClean="0">
                <a:effectLst>
                  <a:outerShdw sx="0" sy="0">
                    <a:srgbClr val="000000"/>
                  </a:outerShdw>
                </a:effectLst>
              </a:rPr>
              <a:t>配置</a:t>
            </a:r>
            <a:r>
              <a:rPr lang="zh-CN" altLang="zh-CN" dirty="0">
                <a:effectLst>
                  <a:outerShdw sx="0" sy="0">
                    <a:srgbClr val="000000"/>
                  </a:outerShdw>
                </a:effectLst>
              </a:rPr>
              <a:t>作业基本信息</a:t>
            </a:r>
            <a:endParaRPr lang="zh-CN" altLang="zh-CN" dirty="0">
              <a:effectLst>
                <a:outerShdw sx="0" sy="0">
                  <a:srgbClr val="000000"/>
                </a:outerShdw>
              </a:effectLst>
            </a:endParaRPr>
          </a:p>
          <a:p>
            <a:endParaRPr lang="en-US" altLang="zh-CN" dirty="0" smtClean="0"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Microsoft YaHei" panose="020B0503020204020204" pitchFamily="34" charset="-122"/>
              </a:rPr>
              <a:t>创建</a:t>
            </a:r>
            <a:r>
              <a:rPr lang="en-US" altLang="zh-CN" dirty="0" smtClean="0">
                <a:sym typeface="Microsoft YaHei" panose="020B0503020204020204" pitchFamily="34" charset="-122"/>
              </a:rPr>
              <a:t>Loader</a:t>
            </a:r>
            <a:r>
              <a:rPr lang="zh-CN" altLang="en-US" dirty="0" smtClean="0">
                <a:sym typeface="Microsoft YaHei" panose="020B0503020204020204" pitchFamily="34" charset="-122"/>
              </a:rPr>
              <a:t>作业 </a:t>
            </a:r>
            <a:r>
              <a:rPr lang="en-US" altLang="zh-CN" dirty="0" smtClean="0">
                <a:sym typeface="Microsoft YaHei" panose="020B0503020204020204" pitchFamily="34" charset="-122"/>
              </a:rPr>
              <a:t>– </a:t>
            </a:r>
            <a:r>
              <a:rPr lang="zh-CN" altLang="en-US" dirty="0" smtClean="0">
                <a:sym typeface="Microsoft YaHei" panose="020B0503020204020204" pitchFamily="34" charset="-122"/>
              </a:rPr>
              <a:t>配置</a:t>
            </a:r>
            <a:r>
              <a:rPr lang="en-US" altLang="zh-CN" dirty="0" err="1" smtClean="0">
                <a:sym typeface="Microsoft YaHei" panose="020B0503020204020204" pitchFamily="34" charset="-122"/>
              </a:rPr>
              <a:t>Hbase</a:t>
            </a:r>
            <a:r>
              <a:rPr lang="zh-CN" altLang="en-US" dirty="0" smtClean="0">
                <a:sym typeface="Microsoft YaHei" panose="020B0503020204020204" pitchFamily="34" charset="-122"/>
              </a:rPr>
              <a:t>信息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5" name="文本占位符 2"/>
          <p:cNvSpPr txBox="1"/>
          <p:nvPr/>
        </p:nvSpPr>
        <p:spPr>
          <a:xfrm>
            <a:off x="444603" y="1247556"/>
            <a:ext cx="11307600" cy="4680000"/>
          </a:xfrm>
          <a:prstGeom prst="rect">
            <a:avLst/>
          </a:prstGeom>
        </p:spPr>
        <p:txBody>
          <a:bodyPr/>
          <a:lstStyle>
            <a:lvl1pPr marL="302260" indent="-302260" algn="l" defTabSz="913765" rtl="0" eaLnBrk="1" fontAlgn="ctr" latinLnBrk="0" hangingPunct="1">
              <a:lnSpc>
                <a:spcPct val="140000"/>
              </a:lnSpc>
              <a:spcBef>
                <a:spcPts val="790"/>
              </a:spcBef>
              <a:buSzPct val="5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1pPr>
            <a:lvl2pPr marL="654685" indent="-252095" algn="l" defTabSz="913765" rtl="0" eaLnBrk="1" fontAlgn="ctr" latinLnBrk="0" hangingPunct="1">
              <a:lnSpc>
                <a:spcPct val="140000"/>
              </a:lnSpc>
              <a:spcBef>
                <a:spcPts val="720"/>
              </a:spcBef>
              <a:buClrTx/>
              <a:buSzPct val="50000"/>
              <a:buFont typeface="Wingdings" panose="05000000000000000000" pitchFamily="2" charset="2"/>
              <a:buChar char="p"/>
              <a:defRPr sz="2000" kern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2pPr>
            <a:lvl3pPr marL="1003935" indent="-201295" algn="l" defTabSz="913765" rtl="0" eaLnBrk="1" fontAlgn="ctr" latinLnBrk="0" hangingPunct="1">
              <a:lnSpc>
                <a:spcPct val="140000"/>
              </a:lnSpc>
              <a:spcBef>
                <a:spcPts val="650"/>
              </a:spcBef>
              <a:buClrTx/>
              <a:buSzPct val="5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3pPr>
            <a:lvl4pPr marL="1399540" indent="-198120" algn="l" defTabSz="913765" rtl="0" eaLnBrk="1" fontAlgn="ctr" latinLnBrk="0" hangingPunct="1">
              <a:lnSpc>
                <a:spcPct val="140000"/>
              </a:lnSpc>
              <a:spcBef>
                <a:spcPts val="575"/>
              </a:spcBef>
              <a:buFont typeface="Huawei Sans" panose="020C0503030203020204" pitchFamily="34" charset="0"/>
              <a:buChar char="−"/>
              <a:defRPr sz="1600" kern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4pPr>
            <a:lvl5pPr marL="1802765" indent="-201295" algn="l" defTabSz="913765" rtl="0" eaLnBrk="1" fontAlgn="ctr" latinLnBrk="0" hangingPunct="1">
              <a:lnSpc>
                <a:spcPct val="140000"/>
              </a:lnSpc>
              <a:spcBef>
                <a:spcPts val="575"/>
              </a:spcBef>
              <a:buFont typeface="Huawei Sans" panose="020C0503030203020204" pitchFamily="34" charset="0"/>
              <a:buChar char="~"/>
              <a:defRPr sz="1400" kern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5pPr>
            <a:lvl6pPr marL="25133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 smtClean="0"/>
              <a:t>Hbase_conn</a:t>
            </a:r>
            <a:r>
              <a:rPr lang="zh-CN" altLang="en-US" dirty="0" smtClean="0"/>
              <a:t>的表名配置</a:t>
            </a:r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endParaRPr lang="en-US" altLang="zh-CN" dirty="0" smtClean="0">
              <a:sym typeface="Microsoft YaHei" panose="020B0503020204020204" pitchFamily="34" charset="-122"/>
            </a:endParaRPr>
          </a:p>
          <a:p>
            <a:endParaRPr lang="en-US" altLang="zh-CN" dirty="0" smtClean="0">
              <a:sym typeface="Microsoft YaHei" panose="020B0503020204020204" pitchFamily="34" charset="-122"/>
            </a:endParaRPr>
          </a:p>
          <a:p>
            <a:endParaRPr lang="en-US" altLang="zh-CN" dirty="0">
              <a:sym typeface="Microsoft YaHei" panose="020B0503020204020204" pitchFamily="34" charset="-122"/>
            </a:endParaRPr>
          </a:p>
          <a:p>
            <a:endParaRPr lang="en-US" altLang="zh-CN" dirty="0" smtClean="0">
              <a:sym typeface="Microsoft YaHei" panose="020B0503020204020204" pitchFamily="34" charset="-122"/>
            </a:endParaRPr>
          </a:p>
          <a:p>
            <a:endParaRPr lang="en-US" altLang="zh-CN" dirty="0" smtClean="0">
              <a:sym typeface="Microsoft YaHei" panose="020B0503020204020204" pitchFamily="34" charset="-122"/>
            </a:endParaRPr>
          </a:p>
          <a:p>
            <a:endParaRPr lang="en-US" altLang="zh-CN" dirty="0">
              <a:effectLst>
                <a:outerShdw sx="0" sy="0">
                  <a:srgbClr val="000000"/>
                </a:outerShdw>
              </a:effectLst>
              <a:sym typeface="Microsoft YaHei" panose="020B0503020204020204" pitchFamily="34" charset="-122"/>
            </a:endParaRPr>
          </a:p>
          <a:p>
            <a:pPr marL="0" indent="0">
              <a:buNone/>
            </a:pPr>
            <a:endParaRPr lang="en-US" altLang="zh-CN" dirty="0" smtClean="0">
              <a:sym typeface="Microsoft YaHei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24" y="1939332"/>
            <a:ext cx="5591955" cy="3988224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Microsoft YaHei" panose="020B0503020204020204" pitchFamily="34" charset="-122"/>
              </a:rPr>
              <a:t>创建</a:t>
            </a:r>
            <a:r>
              <a:rPr lang="en-US" altLang="zh-CN" dirty="0" smtClean="0">
                <a:sym typeface="Microsoft YaHei" panose="020B0503020204020204" pitchFamily="34" charset="-122"/>
              </a:rPr>
              <a:t>Loader</a:t>
            </a:r>
            <a:r>
              <a:rPr lang="zh-CN" altLang="en-US" dirty="0" smtClean="0">
                <a:sym typeface="Microsoft YaHei" panose="020B0503020204020204" pitchFamily="34" charset="-122"/>
              </a:rPr>
              <a:t>作业 </a:t>
            </a:r>
            <a:r>
              <a:rPr lang="en-US" altLang="zh-CN" dirty="0" smtClean="0">
                <a:sym typeface="Microsoft YaHei" panose="020B0503020204020204" pitchFamily="34" charset="-122"/>
              </a:rPr>
              <a:t>-</a:t>
            </a:r>
            <a:r>
              <a:rPr lang="zh-CN" altLang="en-US" dirty="0">
                <a:sym typeface="Microsoft YaHei" panose="020B0503020204020204" pitchFamily="34" charset="-122"/>
              </a:rPr>
              <a:t>配置</a:t>
            </a:r>
            <a:r>
              <a:rPr lang="en-US" altLang="zh-CN" dirty="0" err="1" smtClean="0">
                <a:sym typeface="Microsoft YaHei" panose="020B0503020204020204" pitchFamily="34" charset="-122"/>
              </a:rPr>
              <a:t>Hdfs</a:t>
            </a:r>
            <a:r>
              <a:rPr lang="zh-CN" altLang="en-US" dirty="0" smtClean="0">
                <a:sym typeface="Microsoft YaHei" panose="020B0503020204020204" pitchFamily="34" charset="-122"/>
              </a:rPr>
              <a:t>信息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77" y="1487156"/>
            <a:ext cx="6565086" cy="453180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Microsoft YaHei" panose="020B0503020204020204" pitchFamily="34" charset="-122"/>
              </a:rPr>
              <a:t>创建</a:t>
            </a:r>
            <a:r>
              <a:rPr lang="en-US" altLang="zh-CN" dirty="0" smtClean="0">
                <a:sym typeface="Microsoft YaHei" panose="020B0503020204020204" pitchFamily="34" charset="-122"/>
              </a:rPr>
              <a:t>Loader</a:t>
            </a:r>
            <a:r>
              <a:rPr lang="zh-CN" altLang="en-US" dirty="0" smtClean="0">
                <a:sym typeface="Microsoft YaHei" panose="020B0503020204020204" pitchFamily="34" charset="-122"/>
              </a:rPr>
              <a:t>作业 </a:t>
            </a:r>
            <a:r>
              <a:rPr lang="en-US" altLang="zh-CN" dirty="0" smtClean="0">
                <a:sym typeface="Microsoft YaHei" panose="020B0503020204020204" pitchFamily="34" charset="-122"/>
              </a:rPr>
              <a:t>– </a:t>
            </a:r>
            <a:r>
              <a:rPr lang="zh-CN" altLang="en-US" dirty="0" smtClean="0">
                <a:sym typeface="Microsoft YaHei" panose="020B0503020204020204" pitchFamily="34" charset="-122"/>
              </a:rPr>
              <a:t>任务配置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1594177" y="1643200"/>
            <a:ext cx="6829864" cy="3888712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文本占位符 2"/>
          <p:cNvSpPr txBox="1"/>
          <p:nvPr/>
        </p:nvSpPr>
        <p:spPr>
          <a:xfrm>
            <a:off x="444603" y="1247556"/>
            <a:ext cx="11307600" cy="4680000"/>
          </a:xfrm>
          <a:prstGeom prst="rect">
            <a:avLst/>
          </a:prstGeom>
        </p:spPr>
        <p:txBody>
          <a:bodyPr/>
          <a:lstStyle>
            <a:lvl1pPr marL="302260" indent="-302260" algn="l" defTabSz="913765" rtl="0" eaLnBrk="1" fontAlgn="ctr" latinLnBrk="0" hangingPunct="1">
              <a:lnSpc>
                <a:spcPct val="140000"/>
              </a:lnSpc>
              <a:spcBef>
                <a:spcPts val="790"/>
              </a:spcBef>
              <a:buSzPct val="5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1pPr>
            <a:lvl2pPr marL="654685" indent="-252095" algn="l" defTabSz="913765" rtl="0" eaLnBrk="1" fontAlgn="ctr" latinLnBrk="0" hangingPunct="1">
              <a:lnSpc>
                <a:spcPct val="140000"/>
              </a:lnSpc>
              <a:spcBef>
                <a:spcPts val="720"/>
              </a:spcBef>
              <a:buClrTx/>
              <a:buSzPct val="50000"/>
              <a:buFont typeface="Wingdings" panose="05000000000000000000" pitchFamily="2" charset="2"/>
              <a:buChar char="p"/>
              <a:defRPr sz="2000" kern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2pPr>
            <a:lvl3pPr marL="1003935" indent="-201295" algn="l" defTabSz="913765" rtl="0" eaLnBrk="1" fontAlgn="ctr" latinLnBrk="0" hangingPunct="1">
              <a:lnSpc>
                <a:spcPct val="140000"/>
              </a:lnSpc>
              <a:spcBef>
                <a:spcPts val="650"/>
              </a:spcBef>
              <a:buClrTx/>
              <a:buSzPct val="5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3pPr>
            <a:lvl4pPr marL="1399540" indent="-198120" algn="l" defTabSz="913765" rtl="0" eaLnBrk="1" fontAlgn="ctr" latinLnBrk="0" hangingPunct="1">
              <a:lnSpc>
                <a:spcPct val="140000"/>
              </a:lnSpc>
              <a:spcBef>
                <a:spcPts val="575"/>
              </a:spcBef>
              <a:buFont typeface="Huawei Sans" panose="020C0503030203020204" pitchFamily="34" charset="0"/>
              <a:buChar char="−"/>
              <a:defRPr sz="1600" kern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4pPr>
            <a:lvl5pPr marL="1802765" indent="-201295" algn="l" defTabSz="913765" rtl="0" eaLnBrk="1" fontAlgn="ctr" latinLnBrk="0" hangingPunct="1">
              <a:lnSpc>
                <a:spcPct val="140000"/>
              </a:lnSpc>
              <a:spcBef>
                <a:spcPts val="575"/>
              </a:spcBef>
              <a:buFont typeface="Huawei Sans" panose="020C0503030203020204" pitchFamily="34" charset="0"/>
              <a:buChar char="~"/>
              <a:defRPr sz="1400" kern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defRPr>
            </a:lvl5pPr>
            <a:lvl6pPr marL="25133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endParaRPr lang="en-US" altLang="zh-CN" dirty="0" smtClean="0">
              <a:sym typeface="Microsoft YaHei" panose="020B0503020204020204" pitchFamily="34" charset="-122"/>
            </a:endParaRPr>
          </a:p>
          <a:p>
            <a:endParaRPr lang="en-US" altLang="zh-CN" dirty="0" smtClean="0">
              <a:sym typeface="Microsoft YaHei" panose="020B0503020204020204" pitchFamily="34" charset="-122"/>
            </a:endParaRPr>
          </a:p>
          <a:p>
            <a:endParaRPr lang="en-US" altLang="zh-CN" dirty="0">
              <a:sym typeface="Microsoft YaHei" panose="020B0503020204020204" pitchFamily="34" charset="-122"/>
            </a:endParaRPr>
          </a:p>
          <a:p>
            <a:endParaRPr lang="en-US" altLang="zh-CN" dirty="0" smtClean="0">
              <a:sym typeface="Microsoft YaHei" panose="020B0503020204020204" pitchFamily="34" charset="-122"/>
            </a:endParaRPr>
          </a:p>
          <a:p>
            <a:endParaRPr lang="en-US" altLang="zh-CN" dirty="0" smtClean="0">
              <a:sym typeface="Microsoft YaHei" panose="020B0503020204020204" pitchFamily="34" charset="-122"/>
            </a:endParaRPr>
          </a:p>
          <a:p>
            <a:endParaRPr lang="en-US" altLang="zh-CN" dirty="0">
              <a:effectLst>
                <a:outerShdw sx="0" sy="0">
                  <a:srgbClr val="000000"/>
                </a:outerShdw>
              </a:effectLst>
              <a:sym typeface="Microsoft YaHei" panose="020B0503020204020204" pitchFamily="34" charset="-122"/>
            </a:endParaRPr>
          </a:p>
          <a:p>
            <a:pPr marL="0" indent="0">
              <a:buNone/>
            </a:pPr>
            <a:endParaRPr lang="en-US" altLang="zh-CN" dirty="0" smtClean="0"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Microsoft YaHei" panose="020B0503020204020204" pitchFamily="34" charset="-122"/>
              </a:rPr>
              <a:t>监控作业执行状态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sym typeface="Microsoft YaHei" panose="020B0503020204020204" pitchFamily="34" charset="-122"/>
              </a:rPr>
              <a:t>查看所有作业执行状态：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进入</a:t>
            </a:r>
            <a:r>
              <a:rPr lang="en-US" altLang="zh-CN" dirty="0" err="1" smtClean="0">
                <a:sym typeface="Microsoft YaHei" panose="020B0503020204020204" pitchFamily="34" charset="-122"/>
              </a:rPr>
              <a:t>Sqoop</a:t>
            </a:r>
            <a:r>
              <a:rPr lang="zh-CN" altLang="en-US" dirty="0" smtClean="0">
                <a:sym typeface="Microsoft YaHei" panose="020B0503020204020204" pitchFamily="34" charset="-122"/>
              </a:rPr>
              <a:t>作业管理界面</a:t>
            </a:r>
            <a:r>
              <a:rPr lang="zh-CN" altLang="en-US" dirty="0">
                <a:sym typeface="Microsoft YaHei" panose="020B0503020204020204" pitchFamily="34" charset="-122"/>
              </a:rPr>
              <a:t>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界面会显示当前的所有作业和作业最后一次执行状态。</a:t>
            </a:r>
            <a:endParaRPr lang="zh-CN" altLang="en-US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选中一个作业，可以点击上方或右方“操作”一栏中的按钮执行相应的操作。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CN" dirty="0">
                <a:sym typeface="Microsoft YaHei" panose="020B0503020204020204" pitchFamily="34" charset="-122"/>
              </a:rPr>
              <a:t>Loader</a:t>
            </a:r>
            <a:r>
              <a:rPr lang="zh-CN" altLang="en-US" dirty="0">
                <a:sym typeface="Microsoft YaHei" panose="020B0503020204020204" pitchFamily="34" charset="-122"/>
              </a:rPr>
              <a:t>技术原理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Microsoft YaHei" panose="020B0503020204020204" pitchFamily="34" charset="-122"/>
              </a:rPr>
              <a:t>监控作业执行状态 </a:t>
            </a:r>
            <a:r>
              <a:rPr lang="en-US" altLang="zh-CN" dirty="0" smtClean="0">
                <a:sym typeface="Microsoft YaHei" panose="020B0503020204020204" pitchFamily="34" charset="-122"/>
              </a:rPr>
              <a:t>- </a:t>
            </a:r>
            <a:r>
              <a:rPr lang="zh-CN" altLang="en-US" dirty="0" smtClean="0">
                <a:sym typeface="Microsoft YaHei" panose="020B0503020204020204" pitchFamily="34" charset="-122"/>
              </a:rPr>
              <a:t>作业历史记录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sym typeface="Microsoft YaHei" panose="020B0503020204020204" pitchFamily="34" charset="-122"/>
              </a:rPr>
              <a:t>查看指定作业历史执行记录：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选中一个作业，点击“操作”中的“历史记录</a:t>
            </a:r>
            <a:r>
              <a:rPr lang="en-US" altLang="zh-CN" dirty="0" smtClean="0">
                <a:sym typeface="Microsoft YaHei" panose="020B0503020204020204" pitchFamily="34" charset="-122"/>
              </a:rPr>
              <a:t>”</a:t>
            </a:r>
            <a:r>
              <a:rPr lang="zh-CN" altLang="en-US" dirty="0" smtClean="0">
                <a:sym typeface="Microsoft YaHei" panose="020B0503020204020204" pitchFamily="34" charset="-122"/>
              </a:rPr>
              <a:t>按钮，进入作业历史查看界面。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该界面显示作业每次执行的开始时间、运行时间（秒）、状态、失败原因、行</a:t>
            </a:r>
            <a:r>
              <a:rPr lang="en-US" altLang="zh-CN" dirty="0" smtClean="0">
                <a:sym typeface="Microsoft YaHei" panose="020B0503020204020204" pitchFamily="34" charset="-122"/>
              </a:rPr>
              <a:t>/</a:t>
            </a:r>
            <a:r>
              <a:rPr lang="zh-CN" altLang="en-US" dirty="0" smtClean="0">
                <a:sym typeface="Microsoft YaHei" panose="020B0503020204020204" pitchFamily="34" charset="-122"/>
              </a:rPr>
              <a:t>文件读取数、行</a:t>
            </a:r>
            <a:r>
              <a:rPr lang="en-US" altLang="zh-CN" dirty="0" smtClean="0">
                <a:sym typeface="Microsoft YaHei" panose="020B0503020204020204" pitchFamily="34" charset="-122"/>
              </a:rPr>
              <a:t>/</a:t>
            </a:r>
            <a:r>
              <a:rPr lang="zh-CN" altLang="en-US" dirty="0" smtClean="0">
                <a:sym typeface="Microsoft YaHei" panose="020B0503020204020204" pitchFamily="34" charset="-122"/>
              </a:rPr>
              <a:t>文件 写入数、行</a:t>
            </a:r>
            <a:r>
              <a:rPr lang="en-US" altLang="zh-CN" dirty="0" smtClean="0">
                <a:sym typeface="Microsoft YaHei" panose="020B0503020204020204" pitchFamily="34" charset="-122"/>
              </a:rPr>
              <a:t>/</a:t>
            </a:r>
            <a:r>
              <a:rPr lang="zh-CN" altLang="en-US" dirty="0" smtClean="0">
                <a:sym typeface="Microsoft YaHei" panose="020B0503020204020204" pitchFamily="34" charset="-122"/>
              </a:rPr>
              <a:t>文件 跳过数、脏数据链接、</a:t>
            </a:r>
            <a:r>
              <a:rPr lang="en-US" altLang="zh-CN" dirty="0" err="1" smtClean="0">
                <a:sym typeface="Microsoft YaHei" panose="020B0503020204020204" pitchFamily="34" charset="-122"/>
              </a:rPr>
              <a:t>MapReduce</a:t>
            </a:r>
            <a:r>
              <a:rPr lang="zh-CN" altLang="en-US" dirty="0" smtClean="0">
                <a:sym typeface="Microsoft YaHei" panose="020B0503020204020204" pitchFamily="34" charset="-122"/>
              </a:rPr>
              <a:t>日志链接。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Microsoft YaHei" panose="020B0503020204020204" pitchFamily="34" charset="-122"/>
              </a:rPr>
              <a:t>客户端脚本介绍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Loader</a:t>
            </a:r>
            <a:r>
              <a:rPr lang="zh-CN" altLang="en-US" dirty="0" smtClean="0">
                <a:sym typeface="Microsoft YaHei" panose="020B0503020204020204" pitchFamily="34" charset="-122"/>
              </a:rPr>
              <a:t>除了提供图形化操作界面外，还提供了一套完整的</a:t>
            </a:r>
            <a:r>
              <a:rPr lang="en-US" altLang="zh-CN" dirty="0" smtClean="0">
                <a:sym typeface="Microsoft YaHei" panose="020B0503020204020204" pitchFamily="34" charset="-122"/>
              </a:rPr>
              <a:t>shell</a:t>
            </a:r>
            <a:r>
              <a:rPr lang="zh-CN" altLang="en-US" dirty="0" smtClean="0">
                <a:sym typeface="Microsoft YaHei" panose="020B0503020204020204" pitchFamily="34" charset="-122"/>
              </a:rPr>
              <a:t>脚本，通过这些脚本，可实现数据源的增删查改，作业的增删查改、启动作业、停止作业、查看作业状态，判断作业是否正在运行等功能。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r>
              <a:rPr lang="zh-CN" altLang="en-US" dirty="0" smtClean="0">
                <a:sym typeface="Microsoft YaHei" panose="020B0503020204020204" pitchFamily="34" charset="-122"/>
              </a:rPr>
              <a:t>脚本介绍如下：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en-US" altLang="zh-CN" dirty="0" err="1" smtClean="0">
                <a:sym typeface="Microsoft YaHei" panose="020B0503020204020204" pitchFamily="34" charset="-122"/>
              </a:rPr>
              <a:t>lt-ctl</a:t>
            </a:r>
            <a:r>
              <a:rPr lang="en-US" altLang="zh-CN" dirty="0" smtClean="0">
                <a:sym typeface="Microsoft YaHei" panose="020B0503020204020204" pitchFamily="34" charset="-122"/>
              </a:rPr>
              <a:t> </a:t>
            </a:r>
            <a:r>
              <a:rPr lang="zh-CN" altLang="en-US" dirty="0" smtClean="0">
                <a:sym typeface="Microsoft YaHei" panose="020B0503020204020204" pitchFamily="34" charset="-122"/>
              </a:rPr>
              <a:t>：简称作业控制工具，用于查询作业状态、启动作业、停止作业以及判断作业是否在运行中。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en-US" altLang="zh-CN" dirty="0" err="1" smtClean="0">
                <a:sym typeface="Microsoft YaHei" panose="020B0503020204020204" pitchFamily="34" charset="-122"/>
              </a:rPr>
              <a:t>lt-ucj</a:t>
            </a:r>
            <a:r>
              <a:rPr lang="zh-CN" altLang="en-US" dirty="0" smtClean="0">
                <a:sym typeface="Microsoft YaHei" panose="020B0503020204020204" pitchFamily="34" charset="-122"/>
              </a:rPr>
              <a:t>：简称作业管理工具，用于查询、创建、修改和删除作业。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en-US" altLang="zh-CN" dirty="0" err="1" smtClean="0">
                <a:sym typeface="Microsoft YaHei" panose="020B0503020204020204" pitchFamily="34" charset="-122"/>
              </a:rPr>
              <a:t>lt-ucc</a:t>
            </a:r>
            <a:r>
              <a:rPr lang="zh-CN" altLang="en-US" dirty="0" smtClean="0">
                <a:sym typeface="Microsoft YaHei" panose="020B0503020204020204" pitchFamily="34" charset="-122"/>
              </a:rPr>
              <a:t>：简称数据源管理工具，用于查询、创建、修改和删除数据源连接信息。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4294967295"/>
          </p:nvPr>
        </p:nvSpPr>
        <p:spPr>
          <a:xfrm>
            <a:off x="911424" y="1232756"/>
            <a:ext cx="10560049" cy="4680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本章首先介绍了</a:t>
            </a:r>
            <a:r>
              <a:rPr lang="en-US" altLang="zh-CN" dirty="0" smtClean="0"/>
              <a:t>Loader</a:t>
            </a:r>
            <a:r>
              <a:rPr lang="zh-CN" altLang="en-US" dirty="0" smtClean="0"/>
              <a:t>的主要功能及其主要特性，然后介绍了</a:t>
            </a:r>
            <a:r>
              <a:rPr lang="en-US" altLang="zh-CN" dirty="0" smtClean="0"/>
              <a:t>Loader</a:t>
            </a:r>
            <a:r>
              <a:rPr lang="zh-CN" altLang="en-US" dirty="0" smtClean="0"/>
              <a:t>的作业管理和监控。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4294967295"/>
          </p:nvPr>
        </p:nvSpPr>
        <p:spPr>
          <a:xfrm>
            <a:off x="912285" y="1233487"/>
            <a:ext cx="10560049" cy="4680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判断题</a:t>
            </a:r>
            <a:r>
              <a:rPr lang="zh-CN" altLang="en-US" dirty="0" smtClean="0"/>
              <a:t>：</a:t>
            </a:r>
            <a:r>
              <a:rPr lang="en-US" altLang="zh-CN" dirty="0" smtClean="0"/>
              <a:t>MRS</a:t>
            </a:r>
            <a:r>
              <a:rPr lang="zh-CN" altLang="en-US" dirty="0" smtClean="0"/>
              <a:t>的</a:t>
            </a:r>
            <a:r>
              <a:rPr lang="en-US" altLang="zh-CN" dirty="0"/>
              <a:t>Loader</a:t>
            </a:r>
            <a:r>
              <a:rPr lang="zh-CN" altLang="en-US" dirty="0"/>
              <a:t>仅支持从关系型数据库与</a:t>
            </a:r>
            <a:r>
              <a:rPr lang="en-US" altLang="zh-CN" dirty="0"/>
              <a:t>Hadoop</a:t>
            </a:r>
            <a:r>
              <a:rPr lang="zh-CN" altLang="en-US" dirty="0"/>
              <a:t>的</a:t>
            </a:r>
            <a:r>
              <a:rPr lang="en-US" altLang="zh-CN" dirty="0"/>
              <a:t>HDFS</a:t>
            </a:r>
            <a:r>
              <a:rPr lang="zh-CN" altLang="en-US" dirty="0"/>
              <a:t>和</a:t>
            </a:r>
            <a:r>
              <a:rPr lang="en-US" altLang="zh-CN" dirty="0" err="1"/>
              <a:t>HBase</a:t>
            </a:r>
            <a:r>
              <a:rPr lang="zh-CN" altLang="en-US" dirty="0"/>
              <a:t>之间的数据导入、导出。</a:t>
            </a:r>
            <a:r>
              <a:rPr lang="en-US" altLang="zh-CN" dirty="0"/>
              <a:t>(T or F)</a:t>
            </a:r>
            <a:endParaRPr lang="en-US" altLang="zh-CN" dirty="0"/>
          </a:p>
          <a:p>
            <a:r>
              <a:rPr lang="zh-CN" altLang="en-US" dirty="0"/>
              <a:t>判断题：</a:t>
            </a:r>
            <a:r>
              <a:rPr lang="en-US" altLang="zh-CN" dirty="0"/>
              <a:t>Loader</a:t>
            </a:r>
            <a:r>
              <a:rPr lang="zh-CN" altLang="en-US" dirty="0"/>
              <a:t>作业必须配置转换步骤。</a:t>
            </a:r>
            <a:r>
              <a:rPr lang="en-US" altLang="zh-CN" dirty="0"/>
              <a:t>(T or F)</a:t>
            </a:r>
            <a:endParaRPr lang="en-US" altLang="zh-CN" dirty="0"/>
          </a:p>
          <a:p>
            <a:r>
              <a:rPr lang="zh-CN" altLang="en-US" dirty="0"/>
              <a:t>以下说法正确的有</a:t>
            </a:r>
            <a:r>
              <a:rPr lang="en-US" altLang="zh-CN" dirty="0"/>
              <a:t>(     )</a:t>
            </a:r>
            <a:r>
              <a:rPr lang="zh-CN" altLang="en-US" dirty="0"/>
              <a:t>。</a:t>
            </a:r>
            <a:endParaRPr lang="zh-CN" altLang="en-US" dirty="0"/>
          </a:p>
          <a:p>
            <a:pPr marL="401320" lvl="1" indent="0">
              <a:buNone/>
            </a:pPr>
            <a:r>
              <a:rPr lang="en-US" altLang="zh-CN" dirty="0" smtClean="0"/>
              <a:t>A  </a:t>
            </a:r>
            <a:r>
              <a:rPr lang="zh-CN" altLang="en-US" dirty="0" smtClean="0"/>
              <a:t>作业运行</a:t>
            </a:r>
            <a:r>
              <a:rPr lang="zh-CN" altLang="en-US" dirty="0"/>
              <a:t>了一段时间后失败了，不会残留原始文件。</a:t>
            </a:r>
            <a:endParaRPr lang="zh-CN" altLang="en-US" dirty="0"/>
          </a:p>
          <a:p>
            <a:pPr marL="401320" lvl="1" indent="0">
              <a:buNone/>
            </a:pPr>
            <a:r>
              <a:rPr lang="en-US" altLang="zh-CN" dirty="0" smtClean="0"/>
              <a:t>B  </a:t>
            </a:r>
            <a:r>
              <a:rPr lang="zh-CN" altLang="en-US" dirty="0" smtClean="0"/>
              <a:t>脏</a:t>
            </a:r>
            <a:r>
              <a:rPr lang="zh-CN" altLang="en-US" dirty="0"/>
              <a:t>数据是指不符合转换规则的数据。</a:t>
            </a:r>
            <a:endParaRPr lang="zh-CN" altLang="en-US" dirty="0"/>
          </a:p>
          <a:p>
            <a:pPr marL="401320" lvl="1" indent="0">
              <a:buNone/>
            </a:pPr>
            <a:r>
              <a:rPr lang="en-US" altLang="zh-CN" dirty="0" smtClean="0"/>
              <a:t>C  Loader</a:t>
            </a:r>
            <a:r>
              <a:rPr lang="zh-CN" altLang="en-US" dirty="0"/>
              <a:t>客户端脚本只能提交作业。</a:t>
            </a:r>
            <a:endParaRPr lang="zh-CN" altLang="en-US" dirty="0"/>
          </a:p>
          <a:p>
            <a:pPr marL="401320" lvl="1" indent="0">
              <a:buNone/>
            </a:pPr>
            <a:r>
              <a:rPr lang="en-US" altLang="zh-CN" dirty="0" smtClean="0"/>
              <a:t>D  </a:t>
            </a:r>
            <a:r>
              <a:rPr lang="zh-CN" altLang="en-US" dirty="0" smtClean="0"/>
              <a:t>创建</a:t>
            </a:r>
            <a:r>
              <a:rPr lang="zh-CN" altLang="en-US" dirty="0"/>
              <a:t>了一个人机账号，就可以操作所有</a:t>
            </a:r>
            <a:r>
              <a:rPr lang="en-US" altLang="zh-CN" dirty="0"/>
              <a:t>Loader</a:t>
            </a:r>
            <a:r>
              <a:rPr lang="zh-CN" altLang="en-US" dirty="0"/>
              <a:t>作业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912285" y="1233487"/>
            <a:ext cx="10560049" cy="4680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以下说法正确的是</a:t>
            </a:r>
            <a:r>
              <a:rPr lang="en-US" altLang="zh-CN" dirty="0" smtClean="0"/>
              <a:t>(     )</a:t>
            </a:r>
            <a:r>
              <a:rPr lang="zh-CN" altLang="en-US" dirty="0" smtClean="0"/>
              <a:t>。</a:t>
            </a:r>
            <a:endParaRPr lang="zh-CN" altLang="en-US" dirty="0" smtClean="0"/>
          </a:p>
          <a:p>
            <a:pPr marL="403225" lvl="1" indent="0">
              <a:buNone/>
            </a:pPr>
            <a:r>
              <a:rPr lang="en-US" altLang="zh-CN" dirty="0" smtClean="0"/>
              <a:t>A  Loader</a:t>
            </a:r>
            <a:r>
              <a:rPr lang="zh-CN" altLang="en-US" dirty="0" smtClean="0"/>
              <a:t>将作业提交到</a:t>
            </a:r>
            <a:r>
              <a:rPr lang="en-US" altLang="zh-CN" dirty="0" smtClean="0"/>
              <a:t>MR</a:t>
            </a:r>
            <a:r>
              <a:rPr lang="zh-CN" altLang="en-US" dirty="0" smtClean="0"/>
              <a:t>执行后，如果</a:t>
            </a:r>
            <a:r>
              <a:rPr lang="en-US" altLang="zh-CN" dirty="0" smtClean="0"/>
              <a:t>Loader</a:t>
            </a:r>
            <a:r>
              <a:rPr lang="zh-CN" altLang="en-US" dirty="0" smtClean="0"/>
              <a:t>故障，则此作业执行失败。</a:t>
            </a:r>
            <a:endParaRPr lang="zh-CN" altLang="en-US" dirty="0" smtClean="0"/>
          </a:p>
          <a:p>
            <a:pPr marL="403225" lvl="1" indent="0">
              <a:buNone/>
            </a:pPr>
            <a:r>
              <a:rPr lang="en-US" altLang="zh-CN" dirty="0" smtClean="0"/>
              <a:t>B  Loader</a:t>
            </a:r>
            <a:r>
              <a:rPr lang="zh-CN" altLang="en-US" dirty="0" smtClean="0"/>
              <a:t>将作业提交到</a:t>
            </a:r>
            <a:r>
              <a:rPr lang="en-US" altLang="zh-CN" dirty="0" smtClean="0"/>
              <a:t>MR</a:t>
            </a:r>
            <a:r>
              <a:rPr lang="zh-CN" altLang="en-US" dirty="0" smtClean="0"/>
              <a:t>执行后，如果某个</a:t>
            </a:r>
            <a:r>
              <a:rPr lang="en-US" altLang="zh-CN" dirty="0" smtClean="0"/>
              <a:t>Mapper</a:t>
            </a:r>
            <a:r>
              <a:rPr lang="zh-CN" altLang="en-US" dirty="0" smtClean="0"/>
              <a:t>执行失败，能够自动进行重试。</a:t>
            </a:r>
            <a:endParaRPr lang="zh-CN" altLang="en-US" dirty="0" smtClean="0"/>
          </a:p>
          <a:p>
            <a:pPr marL="403225" lvl="1" indent="0">
              <a:buNone/>
            </a:pPr>
            <a:r>
              <a:rPr lang="en-US" altLang="zh-CN" dirty="0" smtClean="0"/>
              <a:t>C  Loader</a:t>
            </a:r>
            <a:r>
              <a:rPr lang="zh-CN" altLang="en-US" dirty="0" smtClean="0"/>
              <a:t>作业执行失败，将会残留数据，需用户手动清除。</a:t>
            </a:r>
            <a:endParaRPr lang="zh-CN" altLang="en-US" dirty="0" smtClean="0"/>
          </a:p>
          <a:p>
            <a:pPr marL="403225" lvl="1" indent="0">
              <a:buNone/>
            </a:pPr>
            <a:r>
              <a:rPr lang="en-US" altLang="zh-CN" dirty="0" smtClean="0"/>
              <a:t>D  Loader</a:t>
            </a:r>
            <a:r>
              <a:rPr lang="zh-CN" altLang="en-US" dirty="0" smtClean="0"/>
              <a:t>将作业执行到</a:t>
            </a:r>
            <a:r>
              <a:rPr lang="en-US" altLang="zh-CN" dirty="0" smtClean="0"/>
              <a:t>MR</a:t>
            </a:r>
            <a:r>
              <a:rPr lang="zh-CN" altLang="en-US" dirty="0" smtClean="0"/>
              <a:t>执行后，在该作业执行完成前，不能再提交其他作业。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华为</a:t>
            </a:r>
            <a:r>
              <a:rPr lang="en-US" altLang="zh-CN" dirty="0"/>
              <a:t>Learning</a:t>
            </a:r>
            <a:r>
              <a:rPr lang="zh-CN" altLang="en-US" dirty="0"/>
              <a:t>网站</a:t>
            </a:r>
            <a:endParaRPr lang="zh-CN" altLang="en-US" dirty="0"/>
          </a:p>
          <a:p>
            <a:pPr lvl="1"/>
            <a:r>
              <a:rPr lang="en-US" altLang="zh-CN" dirty="0"/>
              <a:t>https://support.huawei.com/learning	</a:t>
            </a:r>
            <a:endParaRPr lang="en-US" altLang="zh-CN" dirty="0"/>
          </a:p>
          <a:p>
            <a:r>
              <a:rPr lang="zh-CN" altLang="en-US" dirty="0"/>
              <a:t>华为</a:t>
            </a:r>
            <a:r>
              <a:rPr lang="en-US" altLang="zh-CN" dirty="0"/>
              <a:t>e</a:t>
            </a:r>
            <a:r>
              <a:rPr lang="zh-CN" altLang="en-US" dirty="0"/>
              <a:t>学云</a:t>
            </a:r>
            <a:endParaRPr lang="zh-CN" altLang="en-US" dirty="0"/>
          </a:p>
          <a:p>
            <a:pPr lvl="1"/>
            <a:r>
              <a:rPr lang="en-US" altLang="zh-CN" dirty="0"/>
              <a:t>https://support.huawei.com/learning/elearning </a:t>
            </a:r>
            <a:endParaRPr lang="en-US" altLang="zh-CN" dirty="0"/>
          </a:p>
          <a:p>
            <a:r>
              <a:rPr lang="zh-CN" altLang="en-US" dirty="0"/>
              <a:t>华为</a:t>
            </a:r>
            <a:r>
              <a:rPr lang="en-US" altLang="zh-CN" dirty="0"/>
              <a:t>Support</a:t>
            </a:r>
            <a:r>
              <a:rPr lang="zh-CN" altLang="en-US" dirty="0"/>
              <a:t>案例库</a:t>
            </a:r>
            <a:endParaRPr lang="zh-CN" altLang="en-US" dirty="0"/>
          </a:p>
          <a:p>
            <a:pPr lvl="1"/>
            <a:r>
              <a:rPr lang="en-US" altLang="zh-CN" dirty="0"/>
              <a:t>https://support.huawei.com/enterprise 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Loader</a:t>
            </a:r>
            <a:r>
              <a:rPr lang="zh-CN" altLang="en-US" dirty="0" smtClean="0"/>
              <a:t>是基于</a:t>
            </a:r>
            <a:r>
              <a:rPr lang="zh-CN" altLang="en-US" dirty="0"/>
              <a:t>开源</a:t>
            </a:r>
            <a:r>
              <a:rPr lang="en-US" altLang="zh-CN" dirty="0" err="1"/>
              <a:t>Sqoop</a:t>
            </a:r>
            <a:r>
              <a:rPr lang="zh-CN" altLang="en-US" dirty="0"/>
              <a:t>组件</a:t>
            </a:r>
            <a:r>
              <a:rPr lang="en-US" altLang="zh-CN" dirty="0"/>
              <a:t>1.99.x</a:t>
            </a:r>
            <a:r>
              <a:rPr lang="zh-CN" altLang="en-US" dirty="0"/>
              <a:t>版本进行了功能增强，主要</a:t>
            </a:r>
            <a:r>
              <a:rPr lang="zh-CN" altLang="en-US" dirty="0" smtClean="0"/>
              <a:t>用于大数据平台和</a:t>
            </a:r>
            <a:r>
              <a:rPr lang="zh-CN" altLang="en-US" dirty="0"/>
              <a:t>结构化数据存储（例如关系数据库）</a:t>
            </a:r>
            <a:r>
              <a:rPr lang="zh-CN" altLang="en-US" dirty="0" smtClean="0"/>
              <a:t>之间进行高效的数据导入、导出服务。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912284" y="1233487"/>
            <a:ext cx="10558800" cy="4680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>
                <a:sym typeface="Microsoft YaHei" panose="020B0503020204020204" pitchFamily="34" charset="-122"/>
              </a:rPr>
              <a:t>学习完本章后，您将能够：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熟悉</a:t>
            </a:r>
            <a:r>
              <a:rPr lang="en-US" altLang="zh-CN" dirty="0" smtClean="0">
                <a:sym typeface="Microsoft YaHei" panose="020B0503020204020204" pitchFamily="34" charset="-122"/>
              </a:rPr>
              <a:t>Loader</a:t>
            </a:r>
            <a:r>
              <a:rPr lang="zh-CN" altLang="en-US" dirty="0" smtClean="0">
                <a:sym typeface="Microsoft YaHei" panose="020B0503020204020204" pitchFamily="34" charset="-122"/>
              </a:rPr>
              <a:t>是什么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熟悉</a:t>
            </a:r>
            <a:r>
              <a:rPr lang="en-US" altLang="zh-CN" dirty="0" smtClean="0">
                <a:sym typeface="Microsoft YaHei" panose="020B0503020204020204" pitchFamily="34" charset="-122"/>
              </a:rPr>
              <a:t>Loader</a:t>
            </a:r>
            <a:r>
              <a:rPr lang="zh-CN" altLang="en-US" dirty="0" smtClean="0">
                <a:sym typeface="Microsoft YaHei" panose="020B0503020204020204" pitchFamily="34" charset="-122"/>
              </a:rPr>
              <a:t>能干什么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>
                <a:sym typeface="Microsoft YaHei" panose="020B0503020204020204" pitchFamily="34" charset="-122"/>
              </a:rPr>
              <a:t>掌握</a:t>
            </a:r>
            <a:r>
              <a:rPr lang="en-US" altLang="zh-CN" dirty="0">
                <a:sym typeface="Microsoft YaHei" panose="020B0503020204020204" pitchFamily="34" charset="-122"/>
              </a:rPr>
              <a:t>Loader</a:t>
            </a:r>
            <a:r>
              <a:rPr lang="zh-CN" altLang="en-US" dirty="0">
                <a:sym typeface="Microsoft YaHei" panose="020B0503020204020204" pitchFamily="34" charset="-122"/>
              </a:rPr>
              <a:t>的主要</a:t>
            </a:r>
            <a:r>
              <a:rPr lang="zh-CN" altLang="en-US" dirty="0" smtClean="0">
                <a:sym typeface="Microsoft YaHei" panose="020B0503020204020204" pitchFamily="34" charset="-122"/>
              </a:rPr>
              <a:t>特性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掌握</a:t>
            </a:r>
            <a:r>
              <a:rPr lang="en-US" altLang="zh-CN" dirty="0" smtClean="0">
                <a:sym typeface="Microsoft YaHei" panose="020B0503020204020204" pitchFamily="34" charset="-122"/>
              </a:rPr>
              <a:t>Loader</a:t>
            </a:r>
            <a:r>
              <a:rPr lang="zh-CN" altLang="en-US" dirty="0" smtClean="0">
                <a:sym typeface="Microsoft YaHei" panose="020B0503020204020204" pitchFamily="34" charset="-122"/>
              </a:rPr>
              <a:t>的系统架构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掌握如何管理</a:t>
            </a:r>
            <a:r>
              <a:rPr lang="en-US" altLang="zh-CN" dirty="0" smtClean="0">
                <a:sym typeface="Microsoft YaHei" panose="020B0503020204020204" pitchFamily="34" charset="-122"/>
              </a:rPr>
              <a:t>Loader</a:t>
            </a:r>
            <a:r>
              <a:rPr lang="zh-CN" altLang="en-US" dirty="0" smtClean="0">
                <a:sym typeface="Microsoft YaHei" panose="020B0503020204020204" pitchFamily="34" charset="-122"/>
              </a:rPr>
              <a:t>作业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掌握如何监控</a:t>
            </a:r>
            <a:r>
              <a:rPr lang="en-US" altLang="zh-CN" dirty="0" smtClean="0">
                <a:sym typeface="Microsoft YaHei" panose="020B0503020204020204" pitchFamily="34" charset="-122"/>
              </a:rPr>
              <a:t>Loader</a:t>
            </a:r>
            <a:r>
              <a:rPr lang="zh-CN" altLang="en-US" dirty="0" smtClean="0">
                <a:sym typeface="Microsoft YaHei" panose="020B0503020204020204" pitchFamily="34" charset="-122"/>
              </a:rPr>
              <a:t>作业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latin typeface="Huawei Sans" panose="020C0503030203020204" pitchFamily="34" charset="0"/>
                <a:cs typeface="Huawei Sans" panose="020C0503030203020204" pitchFamily="34" charset="0"/>
              </a:rPr>
              <a:t>Loader</a:t>
            </a:r>
            <a:r>
              <a:rPr lang="zh-CN" altLang="en-US" b="1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简介</a:t>
            </a:r>
            <a:endParaRPr lang="zh-CN" altLang="en-US" b="1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Loader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作业管理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Microsoft YaHei" panose="020B0503020204020204" pitchFamily="34" charset="-122"/>
              </a:rPr>
              <a:t>什么是</a:t>
            </a:r>
            <a:r>
              <a:rPr lang="en-US" altLang="zh-CN" dirty="0" smtClean="0">
                <a:sym typeface="Microsoft YaHei" panose="020B0503020204020204" pitchFamily="34" charset="-122"/>
              </a:rPr>
              <a:t>Loader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Loader</a:t>
            </a:r>
            <a:r>
              <a:rPr lang="zh-CN" altLang="en-US" dirty="0" smtClean="0">
                <a:sym typeface="Microsoft YaHei" panose="020B0503020204020204" pitchFamily="34" charset="-122"/>
              </a:rPr>
              <a:t>是实现大数据平台与关系型数据库、文件系统之间交换数据和文件的数据加载工具。提供可视化向导式的作业配置管理界面；提供定时调度任务，周期性执行</a:t>
            </a:r>
            <a:r>
              <a:rPr lang="en-US" altLang="zh-CN" dirty="0" smtClean="0">
                <a:sym typeface="Microsoft YaHei" panose="020B0503020204020204" pitchFamily="34" charset="-122"/>
              </a:rPr>
              <a:t>Loader</a:t>
            </a:r>
            <a:r>
              <a:rPr lang="zh-CN" altLang="en-US" dirty="0" smtClean="0">
                <a:sym typeface="Microsoft YaHei" panose="020B0503020204020204" pitchFamily="34" charset="-122"/>
              </a:rPr>
              <a:t>作业；在界面中可指定多种不同的数据源、配置数据的清洗和转换步骤、配置集群存储系统等。</a:t>
            </a:r>
            <a:endParaRPr lang="en-US" altLang="zh-CN" dirty="0"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Loader</a:t>
            </a:r>
            <a:r>
              <a:rPr lang="zh-CN" altLang="en-US" dirty="0" smtClean="0">
                <a:sym typeface="Microsoft YaHei" panose="020B0503020204020204" pitchFamily="34" charset="-122"/>
              </a:rPr>
              <a:t>的应用场景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752184" y="2492896"/>
            <a:ext cx="2663340" cy="2290313"/>
            <a:chOff x="15314497" y="4869925"/>
            <a:chExt cx="5327296" cy="4581157"/>
          </a:xfrm>
        </p:grpSpPr>
        <p:sp>
          <p:nvSpPr>
            <p:cNvPr id="15" name="圆角矩形 14"/>
            <p:cNvSpPr/>
            <p:nvPr/>
          </p:nvSpPr>
          <p:spPr>
            <a:xfrm>
              <a:off x="15314497" y="4869925"/>
              <a:ext cx="5327296" cy="4581157"/>
            </a:xfrm>
            <a:prstGeom prst="roundRect">
              <a:avLst>
                <a:gd name="adj" fmla="val 3031"/>
              </a:avLst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5865202" y="5346626"/>
              <a:ext cx="4248472" cy="1080120"/>
            </a:xfrm>
            <a:prstGeom prst="roundRect">
              <a:avLst>
                <a:gd name="adj" fmla="val 9984"/>
              </a:avLst>
            </a:prstGeom>
            <a:solidFill>
              <a:srgbClr val="009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795040" y="5471189"/>
              <a:ext cx="2039898" cy="73875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fontAlgn="t" latinLnBrk="1"/>
              <a:r>
                <a:rPr lang="en-US" altLang="ko-KR" sz="1800" dirty="0">
                  <a:solidFill>
                    <a:schemeClr val="bg1"/>
                  </a:solidFill>
                  <a:latin typeface="Huawei Sans" panose="020C0503030203020204" pitchFamily="34" charset="0"/>
                  <a:ea typeface="Microsoft YaHei" panose="020B0503020204020204" pitchFamily="34" charset="-122"/>
                  <a:cs typeface="Huawei Sans" panose="020C0503030203020204" pitchFamily="34" charset="0"/>
                  <a:sym typeface="Microsoft YaHei" panose="020B0503020204020204" pitchFamily="34" charset="-122"/>
                </a:rPr>
                <a:t>Hadoop</a:t>
              </a:r>
              <a:endParaRPr lang="en-US" altLang="ko-KR" sz="3600" dirty="0">
                <a:solidFill>
                  <a:schemeClr val="bg1"/>
                </a:solidFill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6513274" y="6858794"/>
              <a:ext cx="1848156" cy="7387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51130" indent="-151130" latinLnBrk="1">
                <a:buClr>
                  <a:srgbClr val="7F7F7F"/>
                </a:buClr>
                <a:buSzPct val="100000"/>
                <a:buFont typeface="Arial" panose="020B0604020202090204" pitchFamily="34" charset="0"/>
                <a:buChar char="•"/>
              </a:pPr>
              <a:r>
                <a:rPr lang="en-US" altLang="ko-KR" sz="1800" dirty="0">
                  <a:latin typeface="Huawei Sans" panose="020C0503030203020204" pitchFamily="34" charset="0"/>
                  <a:ea typeface="Microsoft YaHei" panose="020B0503020204020204" pitchFamily="34" charset="-122"/>
                  <a:cs typeface="Huawei Sans" panose="020C0503030203020204" pitchFamily="34" charset="0"/>
                  <a:sym typeface="Microsoft YaHei" panose="020B0503020204020204" pitchFamily="34" charset="-122"/>
                </a:rPr>
                <a:t>HDFS</a:t>
              </a:r>
              <a:endParaRPr lang="en-US" altLang="ko-KR" sz="18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6513274" y="7671846"/>
              <a:ext cx="2059776" cy="7387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51130" indent="-151130" latinLnBrk="1">
                <a:buClr>
                  <a:srgbClr val="7F7F7F"/>
                </a:buClr>
                <a:buSzPct val="100000"/>
                <a:buFont typeface="Arial" panose="020B0604020202090204" pitchFamily="34" charset="0"/>
                <a:buChar char="•"/>
              </a:pPr>
              <a:r>
                <a:rPr lang="en-US" altLang="ko-KR" sz="1800" dirty="0" err="1">
                  <a:latin typeface="Huawei Sans" panose="020C0503030203020204" pitchFamily="34" charset="0"/>
                  <a:ea typeface="Microsoft YaHei" panose="020B0503020204020204" pitchFamily="34" charset="-122"/>
                  <a:cs typeface="Huawei Sans" panose="020C0503030203020204" pitchFamily="34" charset="0"/>
                  <a:sym typeface="Microsoft YaHei" panose="020B0503020204020204" pitchFamily="34" charset="-122"/>
                </a:rPr>
                <a:t>HBase</a:t>
              </a:r>
              <a:endParaRPr lang="en-US" altLang="ko-KR" sz="18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6513274" y="8484898"/>
              <a:ext cx="1656029" cy="7387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51130" indent="-151130" latinLnBrk="1">
                <a:buClr>
                  <a:srgbClr val="7F7F7F"/>
                </a:buClr>
                <a:buSzPct val="100000"/>
                <a:buFont typeface="Arial" panose="020B0604020202090204" pitchFamily="34" charset="0"/>
                <a:buChar char="•"/>
              </a:pPr>
              <a:r>
                <a:rPr lang="en-US" altLang="ko-KR" sz="1800" dirty="0">
                  <a:latin typeface="Huawei Sans" panose="020C0503030203020204" pitchFamily="34" charset="0"/>
                  <a:ea typeface="Microsoft YaHei" panose="020B0503020204020204" pitchFamily="34" charset="-122"/>
                  <a:cs typeface="Huawei Sans" panose="020C0503030203020204" pitchFamily="34" charset="0"/>
                  <a:sym typeface="Microsoft YaHei" panose="020B0503020204020204" pitchFamily="34" charset="-122"/>
                </a:rPr>
                <a:t>Hive</a:t>
              </a:r>
              <a:endParaRPr lang="en-US" altLang="ko-KR" sz="1800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482215" y="1814830"/>
            <a:ext cx="1691005" cy="4090670"/>
            <a:chOff x="4775112" y="3113946"/>
            <a:chExt cx="2881281" cy="7294217"/>
          </a:xfrm>
        </p:grpSpPr>
        <p:sp>
          <p:nvSpPr>
            <p:cNvPr id="22" name="AutoShape 19"/>
            <p:cNvSpPr>
              <a:spLocks noChangeArrowheads="1"/>
            </p:cNvSpPr>
            <p:nvPr/>
          </p:nvSpPr>
          <p:spPr bwMode="gray">
            <a:xfrm>
              <a:off x="4775112" y="3113946"/>
              <a:ext cx="2880423" cy="1893617"/>
            </a:xfrm>
            <a:prstGeom prst="can">
              <a:avLst>
                <a:gd name="adj" fmla="val 25000"/>
              </a:avLst>
            </a:prstGeom>
            <a:solidFill>
              <a:srgbClr val="45C1A4"/>
            </a:solidFill>
            <a:ln>
              <a:noFill/>
            </a:ln>
          </p:spPr>
          <p:txBody>
            <a:bodyPr wrap="none" anchor="ctr"/>
            <a:lstStyle>
              <a:lvl1pPr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t" hangingPunct="1"/>
              <a:endParaRPr lang="zh-CN" altLang="en-US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endParaRP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gray">
            <a:xfrm>
              <a:off x="5207174" y="3980214"/>
              <a:ext cx="1872276" cy="65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FrutigerNext LT Regular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t" hangingPunct="1"/>
              <a:r>
                <a:rPr lang="en-US" altLang="zh-CN" sz="1800" b="1" dirty="0">
                  <a:solidFill>
                    <a:schemeClr val="bg1"/>
                  </a:solidFill>
                  <a:latin typeface="Huawei Sans" panose="020C0503030203020204" pitchFamily="34" charset="0"/>
                  <a:ea typeface="Microsoft YaHei" panose="020B0503020204020204" pitchFamily="34" charset="-122"/>
                  <a:cs typeface="Huawei Sans" panose="020C0503030203020204" pitchFamily="34" charset="0"/>
                  <a:sym typeface="Microsoft YaHei" panose="020B0503020204020204" pitchFamily="34" charset="-122"/>
                </a:rPr>
                <a:t>RDB</a:t>
              </a:r>
              <a:endParaRPr lang="en-US" altLang="zh-CN" sz="1800" b="1" dirty="0">
                <a:solidFill>
                  <a:schemeClr val="bg1"/>
                </a:solidFill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4775112" y="5274618"/>
              <a:ext cx="2880423" cy="1605153"/>
            </a:xfrm>
            <a:prstGeom prst="roundRect">
              <a:avLst>
                <a:gd name="adj" fmla="val 467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048508" y="5805950"/>
              <a:ext cx="2562536" cy="601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n-US" altLang="zh-CN" sz="1600" dirty="0">
                  <a:solidFill>
                    <a:schemeClr val="bg1"/>
                  </a:solidFill>
                  <a:latin typeface="Huawei Sans" panose="020C0503030203020204" pitchFamily="34" charset="0"/>
                  <a:ea typeface="Microsoft YaHei" panose="020B0503020204020204" pitchFamily="34" charset="-122"/>
                  <a:cs typeface="Huawei Sans" panose="020C0503030203020204" pitchFamily="34" charset="0"/>
                  <a:sym typeface="Microsoft YaHei" panose="020B0503020204020204" pitchFamily="34" charset="-122"/>
                </a:rPr>
                <a:t>SFTP Server</a:t>
              </a:r>
              <a:endParaRPr lang="zh-CN" altLang="en-US" sz="1600" dirty="0">
                <a:solidFill>
                  <a:schemeClr val="bg1"/>
                </a:solidFill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775970" y="7002811"/>
              <a:ext cx="2880423" cy="1605154"/>
            </a:xfrm>
            <a:prstGeom prst="roundRect">
              <a:avLst>
                <a:gd name="adj" fmla="val 467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049366" y="7534140"/>
              <a:ext cx="2562536" cy="601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n-US" altLang="zh-CN" sz="1600" dirty="0">
                  <a:solidFill>
                    <a:schemeClr val="bg1"/>
                  </a:solidFill>
                  <a:latin typeface="Huawei Sans" panose="020C0503030203020204" pitchFamily="34" charset="0"/>
                  <a:ea typeface="Microsoft YaHei" panose="020B0503020204020204" pitchFamily="34" charset="-122"/>
                  <a:cs typeface="Huawei Sans" panose="020C0503030203020204" pitchFamily="34" charset="0"/>
                  <a:sym typeface="Microsoft YaHei" panose="020B0503020204020204" pitchFamily="34" charset="-122"/>
                </a:rPr>
                <a:t>SFTP Server</a:t>
              </a:r>
              <a:endParaRPr lang="zh-CN" altLang="en-US" sz="1600" dirty="0">
                <a:solidFill>
                  <a:schemeClr val="bg1"/>
                </a:solidFill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4775970" y="8803010"/>
              <a:ext cx="2880423" cy="1605153"/>
            </a:xfrm>
            <a:prstGeom prst="roundRect">
              <a:avLst>
                <a:gd name="adj" fmla="val 467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941961" y="8966800"/>
              <a:ext cx="2691015" cy="1040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n-US" altLang="zh-CN" sz="1600" dirty="0">
                  <a:solidFill>
                    <a:schemeClr val="bg1"/>
                  </a:solidFill>
                  <a:latin typeface="Huawei Sans" panose="020C0503030203020204" pitchFamily="34" charset="0"/>
                  <a:ea typeface="Microsoft YaHei" panose="020B0503020204020204" pitchFamily="34" charset="-122"/>
                  <a:cs typeface="Huawei Sans" panose="020C0503030203020204" pitchFamily="34" charset="0"/>
                  <a:sym typeface="Microsoft YaHei" panose="020B0503020204020204" pitchFamily="34" charset="-122"/>
                </a:rPr>
                <a:t>Customized Data Source</a:t>
              </a:r>
              <a:endParaRPr lang="en-US" altLang="zh-CN" sz="1600" dirty="0">
                <a:solidFill>
                  <a:schemeClr val="bg1"/>
                </a:solidFill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613886" y="2576058"/>
            <a:ext cx="2447988" cy="2123990"/>
            <a:chOff x="9168459" y="4842570"/>
            <a:chExt cx="4896543" cy="4248471"/>
          </a:xfrm>
        </p:grpSpPr>
        <p:sp>
          <p:nvSpPr>
            <p:cNvPr id="31" name="椭圆 30"/>
            <p:cNvSpPr/>
            <p:nvPr/>
          </p:nvSpPr>
          <p:spPr>
            <a:xfrm>
              <a:off x="10431712" y="5797467"/>
              <a:ext cx="2326879" cy="2326879"/>
            </a:xfrm>
            <a:prstGeom prst="ellipse">
              <a:avLst/>
            </a:prstGeom>
            <a:solidFill>
              <a:srgbClr val="9C7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0711782" y="6621796"/>
              <a:ext cx="1809039" cy="7387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t"/>
              <a:r>
                <a:rPr lang="en-US" altLang="zh-CN" sz="1800" dirty="0">
                  <a:solidFill>
                    <a:schemeClr val="bg1"/>
                  </a:solidFill>
                  <a:latin typeface="Huawei Sans" panose="020C0503030203020204" pitchFamily="34" charset="0"/>
                  <a:ea typeface="Microsoft YaHei" panose="020B0503020204020204" pitchFamily="34" charset="-122"/>
                  <a:cs typeface="Huawei Sans" panose="020C0503030203020204" pitchFamily="34" charset="0"/>
                  <a:sym typeface="Microsoft YaHei" panose="020B0503020204020204" pitchFamily="34" charset="-122"/>
                </a:rPr>
                <a:t>Loader</a:t>
              </a:r>
              <a:endParaRPr lang="zh-CN" altLang="en-US" sz="1800" dirty="0">
                <a:solidFill>
                  <a:schemeClr val="bg1"/>
                </a:solidFill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endParaRPr>
            </a:p>
          </p:txBody>
        </p:sp>
        <p:sp>
          <p:nvSpPr>
            <p:cNvPr id="33" name="Freeform 4"/>
            <p:cNvSpPr/>
            <p:nvPr/>
          </p:nvSpPr>
          <p:spPr bwMode="gray">
            <a:xfrm>
              <a:off x="10508475" y="4842570"/>
              <a:ext cx="3556527" cy="2492925"/>
            </a:xfrm>
            <a:custGeom>
              <a:avLst/>
              <a:gdLst>
                <a:gd name="T0" fmla="*/ 2147483646 w 1225"/>
                <a:gd name="T1" fmla="*/ 2147483646 h 467"/>
                <a:gd name="T2" fmla="*/ 2147483646 w 1225"/>
                <a:gd name="T3" fmla="*/ 2147483646 h 467"/>
                <a:gd name="T4" fmla="*/ 2147483646 w 1225"/>
                <a:gd name="T5" fmla="*/ 2147483646 h 467"/>
                <a:gd name="T6" fmla="*/ 2147483646 w 1225"/>
                <a:gd name="T7" fmla="*/ 2147483646 h 467"/>
                <a:gd name="T8" fmla="*/ 2147483646 w 1225"/>
                <a:gd name="T9" fmla="*/ 2147483646 h 467"/>
                <a:gd name="T10" fmla="*/ 2147483646 w 1225"/>
                <a:gd name="T11" fmla="*/ 2147483646 h 467"/>
                <a:gd name="T12" fmla="*/ 2147483646 w 1225"/>
                <a:gd name="T13" fmla="*/ 0 h 467"/>
                <a:gd name="T14" fmla="*/ 2147483646 w 1225"/>
                <a:gd name="T15" fmla="*/ 2147483646 h 467"/>
                <a:gd name="T16" fmla="*/ 2147483646 w 1225"/>
                <a:gd name="T17" fmla="*/ 2147483646 h 467"/>
                <a:gd name="T18" fmla="*/ 2147483646 w 1225"/>
                <a:gd name="T19" fmla="*/ 2147483646 h 467"/>
                <a:gd name="T20" fmla="*/ 2147483646 w 1225"/>
                <a:gd name="T21" fmla="*/ 2147483646 h 467"/>
                <a:gd name="T22" fmla="*/ 2147483646 w 1225"/>
                <a:gd name="T23" fmla="*/ 2147483646 h 467"/>
                <a:gd name="T24" fmla="*/ 2147483646 w 1225"/>
                <a:gd name="T25" fmla="*/ 2147483646 h 467"/>
                <a:gd name="T26" fmla="*/ 2147483646 w 1225"/>
                <a:gd name="T27" fmla="*/ 2147483646 h 467"/>
                <a:gd name="T28" fmla="*/ 2147483646 w 1225"/>
                <a:gd name="T29" fmla="*/ 2147483646 h 467"/>
                <a:gd name="T30" fmla="*/ 2147483646 w 1225"/>
                <a:gd name="T31" fmla="*/ 2147483646 h 467"/>
                <a:gd name="T32" fmla="*/ 2147483646 w 1225"/>
                <a:gd name="T33" fmla="*/ 2147483646 h 467"/>
                <a:gd name="T34" fmla="*/ 2147483646 w 1225"/>
                <a:gd name="T35" fmla="*/ 2147483646 h 467"/>
                <a:gd name="T36" fmla="*/ 2147483646 w 1225"/>
                <a:gd name="T37" fmla="*/ 2147483646 h 467"/>
                <a:gd name="T38" fmla="*/ 2147483646 w 1225"/>
                <a:gd name="T39" fmla="*/ 2147483646 h 467"/>
                <a:gd name="T40" fmla="*/ 2147483646 w 1225"/>
                <a:gd name="T41" fmla="*/ 2147483646 h 467"/>
                <a:gd name="T42" fmla="*/ 2147483646 w 1225"/>
                <a:gd name="T43" fmla="*/ 2147483646 h 467"/>
                <a:gd name="T44" fmla="*/ 2147483646 w 1225"/>
                <a:gd name="T45" fmla="*/ 2147483646 h 467"/>
                <a:gd name="T46" fmla="*/ 2147483646 w 1225"/>
                <a:gd name="T47" fmla="*/ 2147483646 h 467"/>
                <a:gd name="T48" fmla="*/ 2147483646 w 1225"/>
                <a:gd name="T49" fmla="*/ 2147483646 h 467"/>
                <a:gd name="T50" fmla="*/ 2147483646 w 1225"/>
                <a:gd name="T51" fmla="*/ 2147483646 h 467"/>
                <a:gd name="T52" fmla="*/ 2147483646 w 1225"/>
                <a:gd name="T53" fmla="*/ 2147483646 h 467"/>
                <a:gd name="T54" fmla="*/ 2147483646 w 1225"/>
                <a:gd name="T55" fmla="*/ 2147483646 h 467"/>
                <a:gd name="T56" fmla="*/ 2147483646 w 1225"/>
                <a:gd name="T57" fmla="*/ 2147483646 h 467"/>
                <a:gd name="T58" fmla="*/ 2147483646 w 1225"/>
                <a:gd name="T59" fmla="*/ 2147483646 h 467"/>
                <a:gd name="T60" fmla="*/ 2147483646 w 1225"/>
                <a:gd name="T61" fmla="*/ 2147483646 h 467"/>
                <a:gd name="T62" fmla="*/ 0 w 1225"/>
                <a:gd name="T63" fmla="*/ 2147483646 h 4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25" h="467">
                  <a:moveTo>
                    <a:pt x="0" y="104"/>
                  </a:moveTo>
                  <a:lnTo>
                    <a:pt x="2" y="102"/>
                  </a:lnTo>
                  <a:lnTo>
                    <a:pt x="11" y="97"/>
                  </a:lnTo>
                  <a:lnTo>
                    <a:pt x="26" y="91"/>
                  </a:lnTo>
                  <a:lnTo>
                    <a:pt x="46" y="82"/>
                  </a:lnTo>
                  <a:lnTo>
                    <a:pt x="71" y="71"/>
                  </a:lnTo>
                  <a:lnTo>
                    <a:pt x="100" y="61"/>
                  </a:lnTo>
                  <a:lnTo>
                    <a:pt x="135" y="49"/>
                  </a:lnTo>
                  <a:lnTo>
                    <a:pt x="174" y="38"/>
                  </a:lnTo>
                  <a:lnTo>
                    <a:pt x="218" y="27"/>
                  </a:lnTo>
                  <a:lnTo>
                    <a:pt x="264" y="17"/>
                  </a:lnTo>
                  <a:lnTo>
                    <a:pt x="316" y="9"/>
                  </a:lnTo>
                  <a:lnTo>
                    <a:pt x="370" y="3"/>
                  </a:lnTo>
                  <a:lnTo>
                    <a:pt x="427" y="0"/>
                  </a:lnTo>
                  <a:lnTo>
                    <a:pt x="489" y="0"/>
                  </a:lnTo>
                  <a:lnTo>
                    <a:pt x="552" y="3"/>
                  </a:lnTo>
                  <a:lnTo>
                    <a:pt x="618" y="11"/>
                  </a:lnTo>
                  <a:lnTo>
                    <a:pt x="687" y="22"/>
                  </a:lnTo>
                  <a:lnTo>
                    <a:pt x="758" y="40"/>
                  </a:lnTo>
                  <a:lnTo>
                    <a:pt x="821" y="60"/>
                  </a:lnTo>
                  <a:lnTo>
                    <a:pt x="879" y="80"/>
                  </a:lnTo>
                  <a:lnTo>
                    <a:pt x="929" y="104"/>
                  </a:lnTo>
                  <a:lnTo>
                    <a:pt x="975" y="127"/>
                  </a:lnTo>
                  <a:lnTo>
                    <a:pt x="1015" y="150"/>
                  </a:lnTo>
                  <a:lnTo>
                    <a:pt x="1049" y="173"/>
                  </a:lnTo>
                  <a:lnTo>
                    <a:pt x="1078" y="195"/>
                  </a:lnTo>
                  <a:lnTo>
                    <a:pt x="1102" y="214"/>
                  </a:lnTo>
                  <a:lnTo>
                    <a:pt x="1122" y="233"/>
                  </a:lnTo>
                  <a:lnTo>
                    <a:pt x="1136" y="247"/>
                  </a:lnTo>
                  <a:lnTo>
                    <a:pt x="1146" y="258"/>
                  </a:lnTo>
                  <a:lnTo>
                    <a:pt x="1153" y="266"/>
                  </a:lnTo>
                  <a:lnTo>
                    <a:pt x="1154" y="269"/>
                  </a:lnTo>
                  <a:lnTo>
                    <a:pt x="1225" y="227"/>
                  </a:lnTo>
                  <a:lnTo>
                    <a:pt x="1162" y="467"/>
                  </a:lnTo>
                  <a:lnTo>
                    <a:pt x="916" y="407"/>
                  </a:lnTo>
                  <a:lnTo>
                    <a:pt x="990" y="356"/>
                  </a:lnTo>
                  <a:lnTo>
                    <a:pt x="987" y="354"/>
                  </a:lnTo>
                  <a:lnTo>
                    <a:pt x="982" y="346"/>
                  </a:lnTo>
                  <a:lnTo>
                    <a:pt x="973" y="334"/>
                  </a:lnTo>
                  <a:lnTo>
                    <a:pt x="960" y="319"/>
                  </a:lnTo>
                  <a:lnTo>
                    <a:pt x="944" y="301"/>
                  </a:lnTo>
                  <a:lnTo>
                    <a:pt x="922" y="280"/>
                  </a:lnTo>
                  <a:lnTo>
                    <a:pt x="896" y="258"/>
                  </a:lnTo>
                  <a:lnTo>
                    <a:pt x="863" y="235"/>
                  </a:lnTo>
                  <a:lnTo>
                    <a:pt x="827" y="211"/>
                  </a:lnTo>
                  <a:lnTo>
                    <a:pt x="785" y="187"/>
                  </a:lnTo>
                  <a:lnTo>
                    <a:pt x="737" y="164"/>
                  </a:lnTo>
                  <a:lnTo>
                    <a:pt x="683" y="142"/>
                  </a:lnTo>
                  <a:lnTo>
                    <a:pt x="622" y="123"/>
                  </a:lnTo>
                  <a:lnTo>
                    <a:pt x="554" y="106"/>
                  </a:lnTo>
                  <a:lnTo>
                    <a:pt x="488" y="92"/>
                  </a:lnTo>
                  <a:lnTo>
                    <a:pt x="425" y="83"/>
                  </a:lnTo>
                  <a:lnTo>
                    <a:pt x="365" y="76"/>
                  </a:lnTo>
                  <a:lnTo>
                    <a:pt x="307" y="74"/>
                  </a:lnTo>
                  <a:lnTo>
                    <a:pt x="254" y="73"/>
                  </a:lnTo>
                  <a:lnTo>
                    <a:pt x="205" y="75"/>
                  </a:lnTo>
                  <a:lnTo>
                    <a:pt x="160" y="78"/>
                  </a:lnTo>
                  <a:lnTo>
                    <a:pt x="120" y="82"/>
                  </a:lnTo>
                  <a:lnTo>
                    <a:pt x="85" y="87"/>
                  </a:lnTo>
                  <a:lnTo>
                    <a:pt x="55" y="92"/>
                  </a:lnTo>
                  <a:lnTo>
                    <a:pt x="31" y="96"/>
                  </a:lnTo>
                  <a:lnTo>
                    <a:pt x="14" y="100"/>
                  </a:lnTo>
                  <a:lnTo>
                    <a:pt x="4" y="10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sz="480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endParaRPr>
            </a:p>
          </p:txBody>
        </p:sp>
        <p:sp>
          <p:nvSpPr>
            <p:cNvPr id="34" name="Freeform 4"/>
            <p:cNvSpPr/>
            <p:nvPr/>
          </p:nvSpPr>
          <p:spPr bwMode="gray">
            <a:xfrm rot="10800000">
              <a:off x="9168459" y="6786785"/>
              <a:ext cx="3600400" cy="2304256"/>
            </a:xfrm>
            <a:custGeom>
              <a:avLst/>
              <a:gdLst>
                <a:gd name="T0" fmla="*/ 2147483646 w 1225"/>
                <a:gd name="T1" fmla="*/ 2147483646 h 467"/>
                <a:gd name="T2" fmla="*/ 2147483646 w 1225"/>
                <a:gd name="T3" fmla="*/ 2147483646 h 467"/>
                <a:gd name="T4" fmla="*/ 2147483646 w 1225"/>
                <a:gd name="T5" fmla="*/ 2147483646 h 467"/>
                <a:gd name="T6" fmla="*/ 2147483646 w 1225"/>
                <a:gd name="T7" fmla="*/ 2147483646 h 467"/>
                <a:gd name="T8" fmla="*/ 2147483646 w 1225"/>
                <a:gd name="T9" fmla="*/ 2147483646 h 467"/>
                <a:gd name="T10" fmla="*/ 2147483646 w 1225"/>
                <a:gd name="T11" fmla="*/ 2147483646 h 467"/>
                <a:gd name="T12" fmla="*/ 2147483646 w 1225"/>
                <a:gd name="T13" fmla="*/ 0 h 467"/>
                <a:gd name="T14" fmla="*/ 2147483646 w 1225"/>
                <a:gd name="T15" fmla="*/ 2147483646 h 467"/>
                <a:gd name="T16" fmla="*/ 2147483646 w 1225"/>
                <a:gd name="T17" fmla="*/ 2147483646 h 467"/>
                <a:gd name="T18" fmla="*/ 2147483646 w 1225"/>
                <a:gd name="T19" fmla="*/ 2147483646 h 467"/>
                <a:gd name="T20" fmla="*/ 2147483646 w 1225"/>
                <a:gd name="T21" fmla="*/ 2147483646 h 467"/>
                <a:gd name="T22" fmla="*/ 2147483646 w 1225"/>
                <a:gd name="T23" fmla="*/ 2147483646 h 467"/>
                <a:gd name="T24" fmla="*/ 2147483646 w 1225"/>
                <a:gd name="T25" fmla="*/ 2147483646 h 467"/>
                <a:gd name="T26" fmla="*/ 2147483646 w 1225"/>
                <a:gd name="T27" fmla="*/ 2147483646 h 467"/>
                <a:gd name="T28" fmla="*/ 2147483646 w 1225"/>
                <a:gd name="T29" fmla="*/ 2147483646 h 467"/>
                <a:gd name="T30" fmla="*/ 2147483646 w 1225"/>
                <a:gd name="T31" fmla="*/ 2147483646 h 467"/>
                <a:gd name="T32" fmla="*/ 2147483646 w 1225"/>
                <a:gd name="T33" fmla="*/ 2147483646 h 467"/>
                <a:gd name="T34" fmla="*/ 2147483646 w 1225"/>
                <a:gd name="T35" fmla="*/ 2147483646 h 467"/>
                <a:gd name="T36" fmla="*/ 2147483646 w 1225"/>
                <a:gd name="T37" fmla="*/ 2147483646 h 467"/>
                <a:gd name="T38" fmla="*/ 2147483646 w 1225"/>
                <a:gd name="T39" fmla="*/ 2147483646 h 467"/>
                <a:gd name="T40" fmla="*/ 2147483646 w 1225"/>
                <a:gd name="T41" fmla="*/ 2147483646 h 467"/>
                <a:gd name="T42" fmla="*/ 2147483646 w 1225"/>
                <a:gd name="T43" fmla="*/ 2147483646 h 467"/>
                <a:gd name="T44" fmla="*/ 2147483646 w 1225"/>
                <a:gd name="T45" fmla="*/ 2147483646 h 467"/>
                <a:gd name="T46" fmla="*/ 2147483646 w 1225"/>
                <a:gd name="T47" fmla="*/ 2147483646 h 467"/>
                <a:gd name="T48" fmla="*/ 2147483646 w 1225"/>
                <a:gd name="T49" fmla="*/ 2147483646 h 467"/>
                <a:gd name="T50" fmla="*/ 2147483646 w 1225"/>
                <a:gd name="T51" fmla="*/ 2147483646 h 467"/>
                <a:gd name="T52" fmla="*/ 2147483646 w 1225"/>
                <a:gd name="T53" fmla="*/ 2147483646 h 467"/>
                <a:gd name="T54" fmla="*/ 2147483646 w 1225"/>
                <a:gd name="T55" fmla="*/ 2147483646 h 467"/>
                <a:gd name="T56" fmla="*/ 2147483646 w 1225"/>
                <a:gd name="T57" fmla="*/ 2147483646 h 467"/>
                <a:gd name="T58" fmla="*/ 2147483646 w 1225"/>
                <a:gd name="T59" fmla="*/ 2147483646 h 467"/>
                <a:gd name="T60" fmla="*/ 2147483646 w 1225"/>
                <a:gd name="T61" fmla="*/ 2147483646 h 467"/>
                <a:gd name="T62" fmla="*/ 0 w 1225"/>
                <a:gd name="T63" fmla="*/ 2147483646 h 4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25" h="467">
                  <a:moveTo>
                    <a:pt x="0" y="104"/>
                  </a:moveTo>
                  <a:lnTo>
                    <a:pt x="2" y="102"/>
                  </a:lnTo>
                  <a:lnTo>
                    <a:pt x="11" y="97"/>
                  </a:lnTo>
                  <a:lnTo>
                    <a:pt x="26" y="91"/>
                  </a:lnTo>
                  <a:lnTo>
                    <a:pt x="46" y="82"/>
                  </a:lnTo>
                  <a:lnTo>
                    <a:pt x="71" y="71"/>
                  </a:lnTo>
                  <a:lnTo>
                    <a:pt x="100" y="61"/>
                  </a:lnTo>
                  <a:lnTo>
                    <a:pt x="135" y="49"/>
                  </a:lnTo>
                  <a:lnTo>
                    <a:pt x="174" y="38"/>
                  </a:lnTo>
                  <a:lnTo>
                    <a:pt x="218" y="27"/>
                  </a:lnTo>
                  <a:lnTo>
                    <a:pt x="264" y="17"/>
                  </a:lnTo>
                  <a:lnTo>
                    <a:pt x="316" y="9"/>
                  </a:lnTo>
                  <a:lnTo>
                    <a:pt x="370" y="3"/>
                  </a:lnTo>
                  <a:lnTo>
                    <a:pt x="427" y="0"/>
                  </a:lnTo>
                  <a:lnTo>
                    <a:pt x="489" y="0"/>
                  </a:lnTo>
                  <a:lnTo>
                    <a:pt x="552" y="3"/>
                  </a:lnTo>
                  <a:lnTo>
                    <a:pt x="618" y="11"/>
                  </a:lnTo>
                  <a:lnTo>
                    <a:pt x="687" y="22"/>
                  </a:lnTo>
                  <a:lnTo>
                    <a:pt x="758" y="40"/>
                  </a:lnTo>
                  <a:lnTo>
                    <a:pt x="821" y="60"/>
                  </a:lnTo>
                  <a:lnTo>
                    <a:pt x="879" y="80"/>
                  </a:lnTo>
                  <a:lnTo>
                    <a:pt x="929" y="104"/>
                  </a:lnTo>
                  <a:lnTo>
                    <a:pt x="975" y="127"/>
                  </a:lnTo>
                  <a:lnTo>
                    <a:pt x="1015" y="150"/>
                  </a:lnTo>
                  <a:lnTo>
                    <a:pt x="1049" y="173"/>
                  </a:lnTo>
                  <a:lnTo>
                    <a:pt x="1078" y="195"/>
                  </a:lnTo>
                  <a:lnTo>
                    <a:pt x="1102" y="214"/>
                  </a:lnTo>
                  <a:lnTo>
                    <a:pt x="1122" y="233"/>
                  </a:lnTo>
                  <a:lnTo>
                    <a:pt x="1136" y="247"/>
                  </a:lnTo>
                  <a:lnTo>
                    <a:pt x="1146" y="258"/>
                  </a:lnTo>
                  <a:lnTo>
                    <a:pt x="1153" y="266"/>
                  </a:lnTo>
                  <a:lnTo>
                    <a:pt x="1154" y="269"/>
                  </a:lnTo>
                  <a:lnTo>
                    <a:pt x="1225" y="227"/>
                  </a:lnTo>
                  <a:lnTo>
                    <a:pt x="1162" y="467"/>
                  </a:lnTo>
                  <a:lnTo>
                    <a:pt x="916" y="407"/>
                  </a:lnTo>
                  <a:lnTo>
                    <a:pt x="990" y="356"/>
                  </a:lnTo>
                  <a:lnTo>
                    <a:pt x="987" y="354"/>
                  </a:lnTo>
                  <a:lnTo>
                    <a:pt x="982" y="346"/>
                  </a:lnTo>
                  <a:lnTo>
                    <a:pt x="973" y="334"/>
                  </a:lnTo>
                  <a:lnTo>
                    <a:pt x="960" y="319"/>
                  </a:lnTo>
                  <a:lnTo>
                    <a:pt x="944" y="301"/>
                  </a:lnTo>
                  <a:lnTo>
                    <a:pt x="922" y="280"/>
                  </a:lnTo>
                  <a:lnTo>
                    <a:pt x="896" y="258"/>
                  </a:lnTo>
                  <a:lnTo>
                    <a:pt x="863" y="235"/>
                  </a:lnTo>
                  <a:lnTo>
                    <a:pt x="827" y="211"/>
                  </a:lnTo>
                  <a:lnTo>
                    <a:pt x="785" y="187"/>
                  </a:lnTo>
                  <a:lnTo>
                    <a:pt x="737" y="164"/>
                  </a:lnTo>
                  <a:lnTo>
                    <a:pt x="683" y="142"/>
                  </a:lnTo>
                  <a:lnTo>
                    <a:pt x="622" y="123"/>
                  </a:lnTo>
                  <a:lnTo>
                    <a:pt x="554" y="106"/>
                  </a:lnTo>
                  <a:lnTo>
                    <a:pt x="488" y="92"/>
                  </a:lnTo>
                  <a:lnTo>
                    <a:pt x="425" y="83"/>
                  </a:lnTo>
                  <a:lnTo>
                    <a:pt x="365" y="76"/>
                  </a:lnTo>
                  <a:lnTo>
                    <a:pt x="307" y="74"/>
                  </a:lnTo>
                  <a:lnTo>
                    <a:pt x="254" y="73"/>
                  </a:lnTo>
                  <a:lnTo>
                    <a:pt x="205" y="75"/>
                  </a:lnTo>
                  <a:lnTo>
                    <a:pt x="160" y="78"/>
                  </a:lnTo>
                  <a:lnTo>
                    <a:pt x="120" y="82"/>
                  </a:lnTo>
                  <a:lnTo>
                    <a:pt x="85" y="87"/>
                  </a:lnTo>
                  <a:lnTo>
                    <a:pt x="55" y="92"/>
                  </a:lnTo>
                  <a:lnTo>
                    <a:pt x="31" y="96"/>
                  </a:lnTo>
                  <a:lnTo>
                    <a:pt x="14" y="100"/>
                  </a:lnTo>
                  <a:lnTo>
                    <a:pt x="4" y="10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 sz="4800">
                <a:latin typeface="Huawei Sans" panose="020C0503030203020204" pitchFamily="34" charset="0"/>
                <a:ea typeface="Microsoft YaHei" panose="020B0503020204020204" pitchFamily="34" charset="-122"/>
                <a:cs typeface="Huawei Sans" panose="020C0503030203020204" pitchFamily="34" charset="0"/>
                <a:sym typeface="Microsoft YaHei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cir_lighteffect0"/>
          <p:cNvPicPr>
            <a:picLocks noChangeAspect="1" noChangeArrowheads="1"/>
          </p:cNvPicPr>
          <p:nvPr/>
        </p:nvPicPr>
        <p:blipFill>
          <a:blip r:embed="rId1">
            <a:lum bright="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13613" y="1139171"/>
            <a:ext cx="1511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9" descr="cir_lighteffect0"/>
          <p:cNvPicPr>
            <a:picLocks noChangeAspect="1" noChangeArrowheads="1"/>
          </p:cNvPicPr>
          <p:nvPr/>
        </p:nvPicPr>
        <p:blipFill>
          <a:blip r:embed="rId1">
            <a:lum bright="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633663" y="1178859"/>
            <a:ext cx="15113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9" name="标题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Loader</a:t>
            </a:r>
            <a:r>
              <a:rPr lang="zh-CN" altLang="en-US" dirty="0" smtClean="0">
                <a:sym typeface="Microsoft YaHei" panose="020B0503020204020204" pitchFamily="34" charset="-122"/>
              </a:rPr>
              <a:t>特点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35" name="Oval 2"/>
          <p:cNvSpPr>
            <a:spLocks noChangeArrowheads="1"/>
          </p:cNvSpPr>
          <p:nvPr/>
        </p:nvSpPr>
        <p:spPr bwMode="gray">
          <a:xfrm>
            <a:off x="4757738" y="2491722"/>
            <a:ext cx="2211388" cy="2211387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0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6" name="Oval 3"/>
          <p:cNvSpPr>
            <a:spLocks noChangeArrowheads="1"/>
          </p:cNvSpPr>
          <p:nvPr/>
        </p:nvSpPr>
        <p:spPr bwMode="gray">
          <a:xfrm>
            <a:off x="5048251" y="2774297"/>
            <a:ext cx="1624012" cy="1622425"/>
          </a:xfrm>
          <a:prstGeom prst="ellipse">
            <a:avLst/>
          </a:prstGeom>
          <a:gradFill rotWithShape="1">
            <a:gsLst>
              <a:gs pos="0">
                <a:srgbClr val="A1A1A1"/>
              </a:gs>
              <a:gs pos="50000">
                <a:srgbClr val="FFFFFF"/>
              </a:gs>
              <a:gs pos="100000">
                <a:srgbClr val="A1A1A1"/>
              </a:gs>
            </a:gsLst>
            <a:lin ang="2700000" scaled="1"/>
          </a:gradFill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0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gray">
          <a:xfrm>
            <a:off x="5037139" y="3382309"/>
            <a:ext cx="166211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Loader</a:t>
            </a:r>
            <a:r>
              <a:rPr lang="en-US" altLang="zh-CN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90204" pitchFamily="34" charset="0"/>
              </a:rPr>
              <a:t> </a:t>
            </a:r>
            <a:endParaRPr lang="en-US" altLang="zh-CN" sz="4800" dirty="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90204" pitchFamily="34" charset="0"/>
            </a:endParaRP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gray">
          <a:xfrm>
            <a:off x="7485064" y="1461434"/>
            <a:ext cx="1439863" cy="1425575"/>
          </a:xfrm>
          <a:prstGeom prst="ellipse">
            <a:avLst/>
          </a:prstGeom>
          <a:solidFill>
            <a:srgbClr val="055F8F"/>
          </a:solidFill>
          <a:ln w="38100" algn="ctr">
            <a:solidFill>
              <a:srgbClr val="F8F8F8">
                <a:alpha val="79999"/>
              </a:srgbClr>
            </a:solidFill>
            <a:round/>
          </a:ln>
        </p:spPr>
        <p:txBody>
          <a:bodyPr wrap="none" anchor="ctr"/>
          <a:lstStyle/>
          <a:p>
            <a:endParaRPr lang="zh-CN" altLang="en-US" sz="90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pic>
        <p:nvPicPr>
          <p:cNvPr id="39" name="Picture 6" descr="cir_lighteffect0"/>
          <p:cNvPicPr>
            <a:picLocks noChangeAspect="1" noChangeArrowheads="1"/>
          </p:cNvPicPr>
          <p:nvPr/>
        </p:nvPicPr>
        <p:blipFill>
          <a:blip r:embed="rId1">
            <a:lum bright="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66013" y="1291571"/>
            <a:ext cx="1511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7"/>
          <p:cNvSpPr>
            <a:spLocks noChangeArrowheads="1"/>
          </p:cNvSpPr>
          <p:nvPr/>
        </p:nvSpPr>
        <p:spPr bwMode="white">
          <a:xfrm>
            <a:off x="7786688" y="1996699"/>
            <a:ext cx="140335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90204" pitchFamily="34" charset="0"/>
              </a:rPr>
              <a:t>高性能</a:t>
            </a:r>
            <a:endParaRPr lang="en-US" altLang="zh-CN" sz="1800" dirty="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90204" pitchFamily="34" charset="0"/>
            </a:endParaRPr>
          </a:p>
        </p:txBody>
      </p:sp>
      <p:sp>
        <p:nvSpPr>
          <p:cNvPr id="41" name="Oval 9"/>
          <p:cNvSpPr>
            <a:spLocks noChangeArrowheads="1"/>
          </p:cNvSpPr>
          <p:nvPr/>
        </p:nvSpPr>
        <p:spPr bwMode="invGray">
          <a:xfrm>
            <a:off x="4614864" y="2352021"/>
            <a:ext cx="2481263" cy="2482850"/>
          </a:xfrm>
          <a:prstGeom prst="ellipse">
            <a:avLst/>
          </a:prstGeom>
          <a:noFill/>
          <a:ln w="38100">
            <a:solidFill>
              <a:srgbClr val="EAEAEA"/>
            </a:solidFill>
            <a:rou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0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invGray">
          <a:xfrm flipV="1">
            <a:off x="4316414" y="4330046"/>
            <a:ext cx="487363" cy="304800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invGray">
          <a:xfrm flipV="1">
            <a:off x="4232277" y="4179233"/>
            <a:ext cx="485775" cy="304800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gray">
          <a:xfrm>
            <a:off x="2884488" y="4214159"/>
            <a:ext cx="1441450" cy="1425575"/>
          </a:xfrm>
          <a:prstGeom prst="ellipse">
            <a:avLst/>
          </a:prstGeom>
          <a:solidFill>
            <a:srgbClr val="077FBF">
              <a:lumMod val="75000"/>
            </a:srgbClr>
          </a:solidFill>
          <a:ln w="38100" algn="ctr">
            <a:solidFill>
              <a:srgbClr val="F8F8F8">
                <a:alpha val="79999"/>
              </a:srgbClr>
            </a:solidFill>
            <a:rou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pic>
        <p:nvPicPr>
          <p:cNvPr id="45" name="Picture 15" descr="cir_lighteffect0"/>
          <p:cNvPicPr>
            <a:picLocks noChangeAspect="1" noChangeArrowheads="1"/>
          </p:cNvPicPr>
          <p:nvPr/>
        </p:nvPicPr>
        <p:blipFill>
          <a:blip r:embed="rId1">
            <a:lum bright="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844801" y="4168121"/>
            <a:ext cx="1511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16"/>
          <p:cNvSpPr>
            <a:spLocks noChangeArrowheads="1"/>
          </p:cNvSpPr>
          <p:nvPr/>
        </p:nvSpPr>
        <p:spPr bwMode="white">
          <a:xfrm>
            <a:off x="2786063" y="4744383"/>
            <a:ext cx="1493838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90204" pitchFamily="34" charset="0"/>
              </a:rPr>
              <a:t> 高可靠</a:t>
            </a:r>
            <a:endParaRPr lang="en-US" altLang="zh-CN" sz="1800" dirty="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90204" pitchFamily="34" charset="0"/>
            </a:endParaRPr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invGray">
          <a:xfrm>
            <a:off x="2782889" y="4231622"/>
            <a:ext cx="1647825" cy="1646237"/>
          </a:xfrm>
          <a:prstGeom prst="ellipse">
            <a:avLst/>
          </a:prstGeom>
          <a:noFill/>
          <a:ln w="19050" cap="rnd">
            <a:solidFill>
              <a:srgbClr val="EAEAEA"/>
            </a:solidFill>
            <a:prstDash val="sysDot"/>
            <a:rou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0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8" name="Oval 18"/>
          <p:cNvSpPr>
            <a:spLocks noChangeArrowheads="1"/>
          </p:cNvSpPr>
          <p:nvPr/>
        </p:nvSpPr>
        <p:spPr bwMode="gray">
          <a:xfrm>
            <a:off x="2827339" y="1469372"/>
            <a:ext cx="1439863" cy="1423987"/>
          </a:xfrm>
          <a:prstGeom prst="ellipse">
            <a:avLst/>
          </a:prstGeom>
          <a:solidFill>
            <a:srgbClr val="055F8F"/>
          </a:solidFill>
          <a:ln w="38100" algn="ctr">
            <a:solidFill>
              <a:srgbClr val="F8F8F8">
                <a:alpha val="79999"/>
              </a:srgbClr>
            </a:solidFill>
            <a:round/>
          </a:ln>
        </p:spPr>
        <p:txBody>
          <a:bodyPr wrap="none" anchor="ctr"/>
          <a:lstStyle/>
          <a:p>
            <a:endParaRPr lang="zh-CN" altLang="en-US" sz="90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pic>
        <p:nvPicPr>
          <p:cNvPr id="49" name="Picture 19" descr="cir_lighteffect0"/>
          <p:cNvPicPr>
            <a:picLocks noChangeAspect="1" noChangeArrowheads="1"/>
          </p:cNvPicPr>
          <p:nvPr/>
        </p:nvPicPr>
        <p:blipFill>
          <a:blip r:embed="rId1">
            <a:lum bright="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786063" y="1331259"/>
            <a:ext cx="1511300" cy="129381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Rectangle 20"/>
          <p:cNvSpPr>
            <a:spLocks noChangeArrowheads="1"/>
          </p:cNvSpPr>
          <p:nvPr/>
        </p:nvSpPr>
        <p:spPr bwMode="white">
          <a:xfrm>
            <a:off x="2732088" y="2005291"/>
            <a:ext cx="1493838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90204" pitchFamily="34" charset="0"/>
              </a:rPr>
              <a:t> 图形化</a:t>
            </a:r>
            <a:endParaRPr lang="en-US" altLang="zh-CN" sz="1800" dirty="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90204" pitchFamily="34" charset="0"/>
            </a:endParaRPr>
          </a:p>
        </p:txBody>
      </p:sp>
      <p:sp>
        <p:nvSpPr>
          <p:cNvPr id="51" name="Oval 21"/>
          <p:cNvSpPr>
            <a:spLocks noChangeArrowheads="1"/>
          </p:cNvSpPr>
          <p:nvPr/>
        </p:nvSpPr>
        <p:spPr bwMode="invGray">
          <a:xfrm>
            <a:off x="2759077" y="1367772"/>
            <a:ext cx="1570037" cy="1550987"/>
          </a:xfrm>
          <a:prstGeom prst="ellipse">
            <a:avLst/>
          </a:prstGeom>
          <a:noFill/>
          <a:ln w="19050" cap="rnd">
            <a:solidFill>
              <a:srgbClr val="EAEAEA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2" name="Line 22"/>
          <p:cNvSpPr>
            <a:spLocks noChangeShapeType="1"/>
          </p:cNvSpPr>
          <p:nvPr/>
        </p:nvSpPr>
        <p:spPr bwMode="invGray">
          <a:xfrm>
            <a:off x="4248152" y="2571096"/>
            <a:ext cx="561975" cy="342900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3" name="Line 23"/>
          <p:cNvSpPr>
            <a:spLocks noChangeShapeType="1"/>
          </p:cNvSpPr>
          <p:nvPr/>
        </p:nvSpPr>
        <p:spPr bwMode="invGray">
          <a:xfrm>
            <a:off x="4162426" y="2715558"/>
            <a:ext cx="563562" cy="342900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invGray">
          <a:xfrm flipV="1">
            <a:off x="6980239" y="2674284"/>
            <a:ext cx="504825" cy="384175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5" name="Line 29"/>
          <p:cNvSpPr>
            <a:spLocks noChangeShapeType="1"/>
          </p:cNvSpPr>
          <p:nvPr/>
        </p:nvSpPr>
        <p:spPr bwMode="invGray">
          <a:xfrm flipV="1">
            <a:off x="6908802" y="2517122"/>
            <a:ext cx="504825" cy="384175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2192339" y="3017184"/>
            <a:ext cx="207486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90204" pitchFamily="34" charset="0"/>
              </a:rPr>
              <a:t>提供图形化配置、监控界面，操作简便</a:t>
            </a:r>
            <a:endParaRPr lang="en-US" altLang="zh-CN" sz="1400" dirty="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90204" pitchFamily="34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4270375" y="5201010"/>
            <a:ext cx="3140075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Loader Server</a:t>
            </a:r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90204" pitchFamily="34" charset="0"/>
              </a:rPr>
              <a:t>采用主备双机</a:t>
            </a:r>
            <a:endParaRPr lang="en-US" altLang="zh-CN" sz="1400" dirty="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9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90204" pitchFamily="34" charset="0"/>
              </a:rPr>
              <a:t>作业通过</a:t>
            </a:r>
            <a:r>
              <a:rPr lang="en-US" altLang="zh-CN" sz="1400" dirty="0" err="1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MapReduce</a:t>
            </a:r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90204" pitchFamily="34" charset="0"/>
              </a:rPr>
              <a:t>执行，支持失败重试</a:t>
            </a:r>
            <a:endParaRPr lang="en-US" altLang="zh-CN" sz="1400" dirty="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9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90204" pitchFamily="34" charset="0"/>
              </a:rPr>
              <a:t>作业失败后，不会残留数据</a:t>
            </a:r>
            <a:endParaRPr lang="en-US" altLang="zh-CN" sz="1400" dirty="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90204" pitchFamily="34" charset="0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7988302" y="3017183"/>
            <a:ext cx="20161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90204" pitchFamily="34" charset="0"/>
              </a:rPr>
              <a:t>利用</a:t>
            </a:r>
            <a:r>
              <a:rPr lang="en-US" altLang="zh-CN" sz="1400" dirty="0" err="1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MapReduce</a:t>
            </a:r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90204" pitchFamily="34" charset="0"/>
              </a:rPr>
              <a:t>并行处理数据</a:t>
            </a:r>
            <a:endParaRPr lang="en-US" altLang="zh-CN" sz="1400" dirty="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90204" pitchFamily="34" charset="0"/>
            </a:endParaRPr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gray">
          <a:xfrm>
            <a:off x="7524751" y="4214159"/>
            <a:ext cx="1441450" cy="1425575"/>
          </a:xfrm>
          <a:prstGeom prst="ellipse">
            <a:avLst/>
          </a:prstGeom>
          <a:solidFill>
            <a:srgbClr val="055F8F"/>
          </a:solidFill>
          <a:ln w="38100" algn="ctr">
            <a:solidFill>
              <a:srgbClr val="F8F8F8">
                <a:alpha val="79999"/>
              </a:srgbClr>
            </a:solidFill>
            <a:rou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0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pic>
        <p:nvPicPr>
          <p:cNvPr id="60" name="Picture 15" descr="cir_lighteffect0"/>
          <p:cNvPicPr>
            <a:picLocks noChangeAspect="1" noChangeArrowheads="1"/>
          </p:cNvPicPr>
          <p:nvPr/>
        </p:nvPicPr>
        <p:blipFill>
          <a:blip r:embed="rId1">
            <a:lum bright="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5063" y="4149071"/>
            <a:ext cx="1511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16"/>
          <p:cNvSpPr>
            <a:spLocks noChangeArrowheads="1"/>
          </p:cNvSpPr>
          <p:nvPr/>
        </p:nvSpPr>
        <p:spPr bwMode="white">
          <a:xfrm>
            <a:off x="7578726" y="4753908"/>
            <a:ext cx="13462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90204" pitchFamily="34" charset="0"/>
              </a:rPr>
              <a:t>安 全</a:t>
            </a:r>
            <a:endParaRPr lang="en-US" altLang="zh-CN" sz="1800" dirty="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90204" pitchFamily="34" charset="0"/>
            </a:endParaRPr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invGray">
          <a:xfrm>
            <a:off x="7037389" y="4149072"/>
            <a:ext cx="504825" cy="384175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invGray">
          <a:xfrm>
            <a:off x="6973888" y="4310997"/>
            <a:ext cx="503238" cy="384175"/>
          </a:xfrm>
          <a:prstGeom prst="line">
            <a:avLst/>
          </a:prstGeom>
          <a:noFill/>
          <a:ln w="38100">
            <a:solidFill>
              <a:srgbClr val="EAEAEA"/>
            </a:solidFill>
            <a:rou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8966201" y="5201944"/>
            <a:ext cx="2017712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Kerberos</a:t>
            </a:r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90204" pitchFamily="34" charset="0"/>
              </a:rPr>
              <a:t>认证</a:t>
            </a:r>
            <a:endParaRPr lang="en-US" altLang="zh-CN" sz="1400" dirty="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90204" pitchFamily="34" charset="0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90204" pitchFamily="34" charset="0"/>
              </a:rPr>
              <a:t>作业权限管理</a:t>
            </a:r>
            <a:endParaRPr lang="en-US" altLang="zh-CN" sz="1400" dirty="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90204" pitchFamily="34" charset="0"/>
            </a:endParaRPr>
          </a:p>
        </p:txBody>
      </p:sp>
      <p:sp>
        <p:nvSpPr>
          <p:cNvPr id="65" name="Oval 21"/>
          <p:cNvSpPr>
            <a:spLocks noChangeArrowheads="1"/>
          </p:cNvSpPr>
          <p:nvPr/>
        </p:nvSpPr>
        <p:spPr bwMode="invGray">
          <a:xfrm>
            <a:off x="7413626" y="1342371"/>
            <a:ext cx="1568450" cy="1549400"/>
          </a:xfrm>
          <a:prstGeom prst="ellipse">
            <a:avLst/>
          </a:prstGeom>
          <a:noFill/>
          <a:ln w="19050" cap="rnd">
            <a:solidFill>
              <a:srgbClr val="EAEAEA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7" name="Oval 17"/>
          <p:cNvSpPr>
            <a:spLocks noChangeArrowheads="1"/>
          </p:cNvSpPr>
          <p:nvPr/>
        </p:nvSpPr>
        <p:spPr bwMode="invGray">
          <a:xfrm>
            <a:off x="7427913" y="4214159"/>
            <a:ext cx="1647825" cy="1646237"/>
          </a:xfrm>
          <a:prstGeom prst="ellipse">
            <a:avLst/>
          </a:prstGeom>
          <a:noFill/>
          <a:ln w="19050" cap="rnd">
            <a:solidFill>
              <a:srgbClr val="EAEAEA"/>
            </a:solidFill>
            <a:prstDash val="sysDot"/>
            <a:rou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00">
              <a:solidFill>
                <a:srgbClr val="0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Loader</a:t>
            </a:r>
            <a:r>
              <a:rPr lang="zh-CN" altLang="en-US" dirty="0" smtClean="0">
                <a:sym typeface="Microsoft YaHei" panose="020B0503020204020204" pitchFamily="34" charset="-122"/>
              </a:rPr>
              <a:t>模块架构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2350580" y="1448272"/>
            <a:ext cx="3659696" cy="4645025"/>
          </a:xfrm>
          <a:prstGeom prst="rect">
            <a:avLst/>
          </a:prstGeom>
          <a:solidFill>
            <a:srgbClr val="FFFFFF">
              <a:lumMod val="85000"/>
              <a:alpha val="89000"/>
            </a:srgbClr>
          </a:solidFill>
          <a:ln w="952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Loader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2495551" y="1701801"/>
            <a:ext cx="3059113" cy="576263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Loader Client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43" name="圆角矩形 9"/>
          <p:cNvSpPr>
            <a:spLocks noChangeArrowheads="1"/>
          </p:cNvSpPr>
          <p:nvPr/>
        </p:nvSpPr>
        <p:spPr bwMode="auto">
          <a:xfrm>
            <a:off x="2782888" y="1951038"/>
            <a:ext cx="755650" cy="290513"/>
          </a:xfrm>
          <a:prstGeom prst="roundRect">
            <a:avLst>
              <a:gd name="adj" fmla="val 16667"/>
            </a:avLst>
          </a:prstGeom>
          <a:solidFill>
            <a:srgbClr val="15B0B8">
              <a:lumMod val="75000"/>
            </a:srgbClr>
          </a:solidFill>
          <a:ln w="9525" algn="ctr">
            <a:solidFill>
              <a:srgbClr val="000000"/>
            </a:solidFill>
            <a:bevel/>
          </a:ln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Tool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44" name="圆角矩形 10"/>
          <p:cNvSpPr>
            <a:spLocks noChangeArrowheads="1"/>
          </p:cNvSpPr>
          <p:nvPr/>
        </p:nvSpPr>
        <p:spPr bwMode="auto">
          <a:xfrm>
            <a:off x="4440238" y="1951038"/>
            <a:ext cx="900112" cy="290513"/>
          </a:xfrm>
          <a:prstGeom prst="roundRect">
            <a:avLst>
              <a:gd name="adj" fmla="val 16667"/>
            </a:avLst>
          </a:prstGeom>
          <a:solidFill>
            <a:srgbClr val="15B0B8">
              <a:lumMod val="75000"/>
            </a:srgbClr>
          </a:solidFill>
          <a:ln w="9525" algn="ctr">
            <a:solidFill>
              <a:srgbClr val="000000"/>
            </a:solidFill>
            <a:bevel/>
          </a:ln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WebUI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45" name="矩形 11"/>
          <p:cNvSpPr>
            <a:spLocks noChangeArrowheads="1"/>
          </p:cNvSpPr>
          <p:nvPr/>
        </p:nvSpPr>
        <p:spPr bwMode="auto">
          <a:xfrm>
            <a:off x="2459039" y="2492376"/>
            <a:ext cx="3132137" cy="3349625"/>
          </a:xfrm>
          <a:prstGeom prst="rect">
            <a:avLst/>
          </a:prstGeom>
          <a:noFill/>
          <a:ln w="9525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Loader Server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46" name="圆角矩形 12"/>
          <p:cNvSpPr>
            <a:spLocks noChangeArrowheads="1"/>
          </p:cNvSpPr>
          <p:nvPr/>
        </p:nvSpPr>
        <p:spPr bwMode="auto">
          <a:xfrm>
            <a:off x="2640014" y="2600325"/>
            <a:ext cx="2916237" cy="323850"/>
          </a:xfrm>
          <a:prstGeom prst="roundRect">
            <a:avLst>
              <a:gd name="adj" fmla="val 16667"/>
            </a:avLst>
          </a:prstGeom>
          <a:solidFill>
            <a:srgbClr val="15B0B8">
              <a:lumMod val="75000"/>
            </a:srgbClr>
          </a:solidFill>
          <a:ln w="9525" algn="ctr">
            <a:solidFill>
              <a:srgbClr val="000000"/>
            </a:solidFill>
            <a:bevel/>
          </a:ln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REST API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47" name="圆角矩形 13"/>
          <p:cNvSpPr>
            <a:spLocks noChangeArrowheads="1"/>
          </p:cNvSpPr>
          <p:nvPr/>
        </p:nvSpPr>
        <p:spPr bwMode="auto">
          <a:xfrm>
            <a:off x="2566988" y="3033713"/>
            <a:ext cx="1109662" cy="1187450"/>
          </a:xfrm>
          <a:prstGeom prst="roundRect">
            <a:avLst>
              <a:gd name="adj" fmla="val 16667"/>
            </a:avLst>
          </a:prstGeom>
          <a:solidFill>
            <a:srgbClr val="15B0B8">
              <a:lumMod val="75000"/>
            </a:srgbClr>
          </a:solidFill>
          <a:ln w="9525" algn="ctr">
            <a:solidFill>
              <a:srgbClr val="000000"/>
            </a:solidFill>
            <a:bevel/>
          </a:ln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Job Scheduler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48" name="圆角矩形 14"/>
          <p:cNvSpPr>
            <a:spLocks noChangeArrowheads="1"/>
          </p:cNvSpPr>
          <p:nvPr/>
        </p:nvSpPr>
        <p:spPr bwMode="auto">
          <a:xfrm>
            <a:off x="3719514" y="3068638"/>
            <a:ext cx="1836737" cy="323850"/>
          </a:xfrm>
          <a:prstGeom prst="roundRect">
            <a:avLst>
              <a:gd name="adj" fmla="val 16667"/>
            </a:avLst>
          </a:prstGeom>
          <a:solidFill>
            <a:srgbClr val="15B0B8">
              <a:lumMod val="75000"/>
            </a:srgbClr>
          </a:solidFill>
          <a:ln w="9525" algn="ctr">
            <a:solidFill>
              <a:srgbClr val="000000"/>
            </a:solidFill>
            <a:bevel/>
          </a:ln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Transform Engine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49" name="圆角矩形 15"/>
          <p:cNvSpPr>
            <a:spLocks noChangeArrowheads="1"/>
          </p:cNvSpPr>
          <p:nvPr/>
        </p:nvSpPr>
        <p:spPr bwMode="auto">
          <a:xfrm>
            <a:off x="3719514" y="3465513"/>
            <a:ext cx="1836737" cy="323850"/>
          </a:xfrm>
          <a:prstGeom prst="roundRect">
            <a:avLst>
              <a:gd name="adj" fmla="val 16667"/>
            </a:avLst>
          </a:prstGeom>
          <a:solidFill>
            <a:srgbClr val="15B0B8">
              <a:lumMod val="75000"/>
            </a:srgbClr>
          </a:solidFill>
          <a:ln w="9525" algn="ctr">
            <a:solidFill>
              <a:srgbClr val="000000"/>
            </a:solidFill>
            <a:bevel/>
          </a:ln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Execution Engine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50" name="圆角矩形 16"/>
          <p:cNvSpPr>
            <a:spLocks noChangeArrowheads="1"/>
          </p:cNvSpPr>
          <p:nvPr/>
        </p:nvSpPr>
        <p:spPr bwMode="auto">
          <a:xfrm>
            <a:off x="3756026" y="3860800"/>
            <a:ext cx="1800225" cy="323850"/>
          </a:xfrm>
          <a:prstGeom prst="roundRect">
            <a:avLst>
              <a:gd name="adj" fmla="val 16667"/>
            </a:avLst>
          </a:prstGeom>
          <a:solidFill>
            <a:srgbClr val="15B0B8">
              <a:lumMod val="75000"/>
            </a:srgbClr>
          </a:solidFill>
          <a:ln w="9525" algn="ctr">
            <a:solidFill>
              <a:srgbClr val="000000"/>
            </a:solidFill>
            <a:bevel/>
          </a:ln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Submission Engine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51" name="圆角矩形 17"/>
          <p:cNvSpPr>
            <a:spLocks noChangeArrowheads="1"/>
          </p:cNvSpPr>
          <p:nvPr/>
        </p:nvSpPr>
        <p:spPr bwMode="auto">
          <a:xfrm>
            <a:off x="2640014" y="4329113"/>
            <a:ext cx="2916237" cy="323850"/>
          </a:xfrm>
          <a:prstGeom prst="roundRect">
            <a:avLst>
              <a:gd name="adj" fmla="val 16667"/>
            </a:avLst>
          </a:prstGeom>
          <a:solidFill>
            <a:srgbClr val="15B0B8">
              <a:lumMod val="75000"/>
            </a:srgbClr>
          </a:solidFill>
          <a:ln w="9525" algn="ctr">
            <a:solidFill>
              <a:srgbClr val="000000"/>
            </a:solidFill>
            <a:bevel/>
          </a:ln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Job Manager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52" name="圆角矩形 18"/>
          <p:cNvSpPr>
            <a:spLocks noChangeArrowheads="1"/>
          </p:cNvSpPr>
          <p:nvPr/>
        </p:nvSpPr>
        <p:spPr bwMode="auto">
          <a:xfrm>
            <a:off x="2640014" y="4760913"/>
            <a:ext cx="2916237" cy="323850"/>
          </a:xfrm>
          <a:prstGeom prst="roundRect">
            <a:avLst>
              <a:gd name="adj" fmla="val 16667"/>
            </a:avLst>
          </a:prstGeom>
          <a:solidFill>
            <a:srgbClr val="15B0B8">
              <a:lumMod val="75000"/>
            </a:srgbClr>
          </a:solidFill>
          <a:ln w="9525" algn="ctr">
            <a:solidFill>
              <a:srgbClr val="000000"/>
            </a:solidFill>
            <a:bevel/>
          </a:ln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Metadata Repository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53" name="圆角矩形 19"/>
          <p:cNvSpPr>
            <a:spLocks noChangeArrowheads="1"/>
          </p:cNvSpPr>
          <p:nvPr/>
        </p:nvSpPr>
        <p:spPr bwMode="auto">
          <a:xfrm>
            <a:off x="2640014" y="5157788"/>
            <a:ext cx="2916237" cy="323850"/>
          </a:xfrm>
          <a:prstGeom prst="roundRect">
            <a:avLst>
              <a:gd name="adj" fmla="val 16667"/>
            </a:avLst>
          </a:prstGeom>
          <a:solidFill>
            <a:srgbClr val="15B0B8">
              <a:lumMod val="75000"/>
            </a:srgbClr>
          </a:solidFill>
          <a:ln w="9525" algn="ctr">
            <a:solidFill>
              <a:srgbClr val="000000"/>
            </a:solidFill>
            <a:bevel/>
          </a:ln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HA Manager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cxnSp>
        <p:nvCxnSpPr>
          <p:cNvPr id="54" name="直接箭头连接符 21"/>
          <p:cNvCxnSpPr>
            <a:cxnSpLocks noChangeShapeType="1"/>
            <a:stCxn id="43" idx="2"/>
            <a:endCxn id="46" idx="0"/>
          </p:cNvCxnSpPr>
          <p:nvPr/>
        </p:nvCxnSpPr>
        <p:spPr bwMode="auto">
          <a:xfrm>
            <a:off x="3160713" y="2241551"/>
            <a:ext cx="937420" cy="358774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直接箭头连接符 24"/>
          <p:cNvCxnSpPr>
            <a:cxnSpLocks noChangeShapeType="1"/>
            <a:stCxn id="44" idx="2"/>
            <a:endCxn id="46" idx="0"/>
          </p:cNvCxnSpPr>
          <p:nvPr/>
        </p:nvCxnSpPr>
        <p:spPr bwMode="auto">
          <a:xfrm flipH="1">
            <a:off x="4098133" y="2241551"/>
            <a:ext cx="792161" cy="358774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矩形 26"/>
          <p:cNvSpPr>
            <a:spLocks noChangeArrowheads="1"/>
          </p:cNvSpPr>
          <p:nvPr/>
        </p:nvSpPr>
        <p:spPr bwMode="auto">
          <a:xfrm>
            <a:off x="6275389" y="1448310"/>
            <a:ext cx="3781425" cy="1944687"/>
          </a:xfrm>
          <a:prstGeom prst="rect">
            <a:avLst/>
          </a:prstGeom>
          <a:noFill/>
          <a:ln w="9525" algn="ctr">
            <a:solidFill>
              <a:srgbClr val="000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                                                     </a:t>
            </a:r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                External Data Source</a:t>
            </a:r>
            <a:endParaRPr kumimoji="0" lang="zh-CN" altLang="en-US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57" name="矩形 27"/>
          <p:cNvSpPr>
            <a:spLocks noChangeArrowheads="1"/>
          </p:cNvSpPr>
          <p:nvPr/>
        </p:nvSpPr>
        <p:spPr bwMode="auto">
          <a:xfrm>
            <a:off x="6275389" y="3644901"/>
            <a:ext cx="3781425" cy="2339975"/>
          </a:xfrm>
          <a:prstGeom prst="rect">
            <a:avLst/>
          </a:prstGeom>
          <a:noFill/>
          <a:ln w="9525" algn="ctr">
            <a:solidFill>
              <a:srgbClr val="000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FrutigerNext LT Regular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                                                     </a:t>
            </a:r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                                         </a:t>
            </a:r>
            <a:endParaRPr kumimoji="0" lang="zh-CN" altLang="en-US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58" name="圆角矩形 57"/>
          <p:cNvSpPr/>
          <p:nvPr/>
        </p:nvSpPr>
        <p:spPr bwMode="auto">
          <a:xfrm>
            <a:off x="6888163" y="2097088"/>
            <a:ext cx="755650" cy="323850"/>
          </a:xfrm>
          <a:prstGeom prst="roundRect">
            <a:avLst/>
          </a:prstGeom>
          <a:solidFill>
            <a:srgbClr val="FFFFFF">
              <a:lumMod val="65000"/>
            </a:srgbClr>
          </a:solidFill>
          <a:ln w="9525" cap="sq" cmpd="sng" algn="ctr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kern="0" dirty="0" smtClean="0">
                <a:solidFill>
                  <a:srgbClr val="000000"/>
                </a:solidFill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JDBC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66" name="圆角矩形 65"/>
          <p:cNvSpPr/>
          <p:nvPr/>
        </p:nvSpPr>
        <p:spPr bwMode="auto">
          <a:xfrm>
            <a:off x="8328025" y="2097088"/>
            <a:ext cx="755650" cy="323850"/>
          </a:xfrm>
          <a:prstGeom prst="roundRect">
            <a:avLst/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File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67" name="圆角矩形 66"/>
          <p:cNvSpPr/>
          <p:nvPr/>
        </p:nvSpPr>
        <p:spPr bwMode="auto">
          <a:xfrm>
            <a:off x="6743700" y="3968750"/>
            <a:ext cx="757238" cy="323850"/>
          </a:xfrm>
          <a:prstGeom prst="roundRect">
            <a:avLst/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Yarn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68" name="圆角矩形 67"/>
          <p:cNvSpPr/>
          <p:nvPr/>
        </p:nvSpPr>
        <p:spPr bwMode="auto">
          <a:xfrm>
            <a:off x="8435975" y="4005264"/>
            <a:ext cx="1111250" cy="287337"/>
          </a:xfrm>
          <a:prstGeom prst="roundRect">
            <a:avLst/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Map Task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69" name="圆角矩形 68"/>
          <p:cNvSpPr/>
          <p:nvPr/>
        </p:nvSpPr>
        <p:spPr bwMode="auto">
          <a:xfrm>
            <a:off x="8435975" y="4905376"/>
            <a:ext cx="1296988" cy="360363"/>
          </a:xfrm>
          <a:prstGeom prst="roundRect">
            <a:avLst/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Reduce Task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70" name="圆角矩形 69"/>
          <p:cNvSpPr/>
          <p:nvPr/>
        </p:nvSpPr>
        <p:spPr bwMode="auto">
          <a:xfrm>
            <a:off x="6743700" y="4473575"/>
            <a:ext cx="757238" cy="323850"/>
          </a:xfrm>
          <a:prstGeom prst="roundRect">
            <a:avLst/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HBase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71" name="圆角矩形 70"/>
          <p:cNvSpPr/>
          <p:nvPr/>
        </p:nvSpPr>
        <p:spPr bwMode="auto">
          <a:xfrm>
            <a:off x="6743700" y="4905375"/>
            <a:ext cx="757238" cy="323850"/>
          </a:xfrm>
          <a:prstGeom prst="roundRect">
            <a:avLst/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HDFS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cxnSp>
        <p:nvCxnSpPr>
          <p:cNvPr id="72" name="直接箭头连接符 36"/>
          <p:cNvCxnSpPr>
            <a:cxnSpLocks noChangeShapeType="1"/>
            <a:stCxn id="69" idx="1"/>
            <a:endCxn id="70" idx="3"/>
          </p:cNvCxnSpPr>
          <p:nvPr/>
        </p:nvCxnSpPr>
        <p:spPr bwMode="auto">
          <a:xfrm flipH="1" flipV="1">
            <a:off x="7500939" y="4635501"/>
            <a:ext cx="935037" cy="44926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直接箭头连接符 39"/>
          <p:cNvCxnSpPr>
            <a:cxnSpLocks noChangeShapeType="1"/>
            <a:stCxn id="69" idx="1"/>
            <a:endCxn id="71" idx="3"/>
          </p:cNvCxnSpPr>
          <p:nvPr/>
        </p:nvCxnSpPr>
        <p:spPr bwMode="auto">
          <a:xfrm flipH="1" flipV="1">
            <a:off x="7500939" y="5067301"/>
            <a:ext cx="935037" cy="1746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直接箭头连接符 41"/>
          <p:cNvCxnSpPr>
            <a:cxnSpLocks noChangeShapeType="1"/>
            <a:stCxn id="68" idx="2"/>
            <a:endCxn id="69" idx="0"/>
          </p:cNvCxnSpPr>
          <p:nvPr/>
        </p:nvCxnSpPr>
        <p:spPr bwMode="auto">
          <a:xfrm>
            <a:off x="8991601" y="4292601"/>
            <a:ext cx="92075" cy="61277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直接箭头连接符 43"/>
          <p:cNvCxnSpPr>
            <a:cxnSpLocks noChangeShapeType="1"/>
            <a:stCxn id="67" idx="3"/>
            <a:endCxn id="69" idx="0"/>
          </p:cNvCxnSpPr>
          <p:nvPr/>
        </p:nvCxnSpPr>
        <p:spPr bwMode="auto">
          <a:xfrm>
            <a:off x="7500939" y="4130675"/>
            <a:ext cx="1582737" cy="774700"/>
          </a:xfrm>
          <a:prstGeom prst="straightConnector1">
            <a:avLst/>
          </a:prstGeom>
          <a:noFill/>
          <a:ln w="9525" algn="ctr">
            <a:solidFill>
              <a:srgbClr val="3207E9"/>
            </a:solidFill>
            <a:prstDash val="dash"/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直接箭头连接符 45"/>
          <p:cNvCxnSpPr>
            <a:cxnSpLocks noChangeShapeType="1"/>
            <a:stCxn id="67" idx="3"/>
            <a:endCxn id="68" idx="1"/>
          </p:cNvCxnSpPr>
          <p:nvPr/>
        </p:nvCxnSpPr>
        <p:spPr bwMode="auto">
          <a:xfrm>
            <a:off x="7500939" y="4130675"/>
            <a:ext cx="935037" cy="19050"/>
          </a:xfrm>
          <a:prstGeom prst="straightConnector1">
            <a:avLst/>
          </a:prstGeom>
          <a:noFill/>
          <a:ln w="9525" algn="ctr">
            <a:solidFill>
              <a:srgbClr val="3207E9"/>
            </a:solidFill>
            <a:prstDash val="dash"/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直接箭头连接符 47"/>
          <p:cNvCxnSpPr>
            <a:cxnSpLocks noChangeShapeType="1"/>
            <a:stCxn id="68" idx="0"/>
            <a:endCxn id="58" idx="2"/>
          </p:cNvCxnSpPr>
          <p:nvPr/>
        </p:nvCxnSpPr>
        <p:spPr bwMode="auto">
          <a:xfrm flipH="1" flipV="1">
            <a:off x="7265988" y="2420939"/>
            <a:ext cx="1725612" cy="158432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直接箭头连接符 49"/>
          <p:cNvCxnSpPr>
            <a:cxnSpLocks noChangeShapeType="1"/>
            <a:stCxn id="68" idx="0"/>
            <a:endCxn id="66" idx="2"/>
          </p:cNvCxnSpPr>
          <p:nvPr/>
        </p:nvCxnSpPr>
        <p:spPr bwMode="auto">
          <a:xfrm flipH="1" flipV="1">
            <a:off x="8705850" y="2420939"/>
            <a:ext cx="285750" cy="1584325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直接箭头连接符 51"/>
          <p:cNvCxnSpPr>
            <a:cxnSpLocks noChangeShapeType="1"/>
            <a:stCxn id="51" idx="3"/>
            <a:endCxn id="67" idx="1"/>
          </p:cNvCxnSpPr>
          <p:nvPr/>
        </p:nvCxnSpPr>
        <p:spPr bwMode="auto">
          <a:xfrm flipV="1">
            <a:off x="5556250" y="4130676"/>
            <a:ext cx="1187450" cy="36036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TextBox 73"/>
          <p:cNvSpPr txBox="1"/>
          <p:nvPr/>
        </p:nvSpPr>
        <p:spPr bwMode="auto">
          <a:xfrm>
            <a:off x="7172851" y="2842673"/>
            <a:ext cx="554573" cy="2856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9980" tIns="49986" rIns="99980" bIns="49986">
            <a:spAutoFit/>
          </a:bodyPr>
          <a:lstStyle/>
          <a:p>
            <a:pPr algn="ctr" defTabSz="1001395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JDBC</a:t>
            </a:r>
            <a:endParaRPr lang="zh-CN" altLang="en-US" sz="1200" dirty="0">
              <a:solidFill>
                <a:srgbClr val="000000"/>
              </a:solidFill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84" name="TextBox 74"/>
          <p:cNvSpPr txBox="1"/>
          <p:nvPr/>
        </p:nvSpPr>
        <p:spPr bwMode="auto">
          <a:xfrm>
            <a:off x="8752837" y="2775664"/>
            <a:ext cx="887100" cy="2856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9980" tIns="49986" rIns="99980" bIns="49986">
            <a:spAutoFit/>
          </a:bodyPr>
          <a:lstStyle/>
          <a:p>
            <a:pPr algn="ctr" defTabSz="1001395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rgbClr val="000000"/>
                </a:solidFill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SFTP/FTP</a:t>
            </a:r>
            <a:endParaRPr lang="zh-CN" altLang="en-US" sz="1200" dirty="0">
              <a:solidFill>
                <a:srgbClr val="000000"/>
              </a:solidFill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sp>
        <p:nvSpPr>
          <p:cNvPr id="85" name="圆角矩形 84"/>
          <p:cNvSpPr/>
          <p:nvPr/>
        </p:nvSpPr>
        <p:spPr bwMode="auto">
          <a:xfrm>
            <a:off x="6743700" y="5337175"/>
            <a:ext cx="757238" cy="323850"/>
          </a:xfrm>
          <a:prstGeom prst="roundRect">
            <a:avLst/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Hive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cxnSp>
        <p:nvCxnSpPr>
          <p:cNvPr id="86" name="直接箭头连接符 42"/>
          <p:cNvCxnSpPr>
            <a:cxnSpLocks noChangeShapeType="1"/>
            <a:stCxn id="69" idx="1"/>
            <a:endCxn id="85" idx="3"/>
          </p:cNvCxnSpPr>
          <p:nvPr/>
        </p:nvCxnSpPr>
        <p:spPr bwMode="auto">
          <a:xfrm flipH="1">
            <a:off x="7500939" y="5084764"/>
            <a:ext cx="935037" cy="41433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f5452228-cedf-485b-b224-edf1a92c753b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3116</Words>
  <Application>WPS 演示</Application>
  <PresentationFormat>宽屏</PresentationFormat>
  <Paragraphs>304</Paragraphs>
  <Slides>26</Slides>
  <Notes>26</Notes>
  <HiddenSlides>1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方正书宋_GBK</vt:lpstr>
      <vt:lpstr>Wingdings</vt:lpstr>
      <vt:lpstr>Huawei Sans</vt:lpstr>
      <vt:lpstr>苹方-简</vt:lpstr>
      <vt:lpstr>方正兰亭黑简体</vt:lpstr>
      <vt:lpstr>微软雅黑</vt:lpstr>
      <vt:lpstr>Microsoft YaHei</vt:lpstr>
      <vt:lpstr>FrutigerNext LT Regular</vt:lpstr>
      <vt:lpstr>宋体</vt:lpstr>
      <vt:lpstr>汉仪书宋二KW</vt:lpstr>
      <vt:lpstr>宋体</vt:lpstr>
      <vt:lpstr>Arial Unicode MS</vt:lpstr>
      <vt:lpstr>Wingdings</vt:lpstr>
      <vt:lpstr>宋体-简</vt:lpstr>
      <vt:lpstr>自定义设计方案</vt:lpstr>
      <vt:lpstr>PowerPoint 演示文稿</vt:lpstr>
      <vt:lpstr>Loader技术原理</vt:lpstr>
      <vt:lpstr>PowerPoint 演示文稿</vt:lpstr>
      <vt:lpstr>PowerPoint 演示文稿</vt:lpstr>
      <vt:lpstr>PowerPoint 演示文稿</vt:lpstr>
      <vt:lpstr>什么是Loader</vt:lpstr>
      <vt:lpstr>Loader的应用场景</vt:lpstr>
      <vt:lpstr>Loader特点</vt:lpstr>
      <vt:lpstr>Loader模块架构</vt:lpstr>
      <vt:lpstr>Loader模块架构 - 模块说明</vt:lpstr>
      <vt:lpstr>PowerPoint 演示文稿</vt:lpstr>
      <vt:lpstr>Loader的服务状态界面</vt:lpstr>
      <vt:lpstr>Loader作业管理界面</vt:lpstr>
      <vt:lpstr>Loader作业管理界面 - 作业转换规则</vt:lpstr>
      <vt:lpstr>创建Loader作业 - 基本信息</vt:lpstr>
      <vt:lpstr>创建Loader作业 – 配置Hbase信息</vt:lpstr>
      <vt:lpstr>创建Loader作业 -配置Hdfs信息</vt:lpstr>
      <vt:lpstr>创建Loader作业 – 任务配置</vt:lpstr>
      <vt:lpstr>监控作业执行状态</vt:lpstr>
      <vt:lpstr>监控作业执行状态 - 作业历史记录</vt:lpstr>
      <vt:lpstr>客户端脚本介绍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zeng</cp:lastModifiedBy>
  <cp:revision>152</cp:revision>
  <dcterms:created xsi:type="dcterms:W3CDTF">2021-09-04T05:53:36Z</dcterms:created>
  <dcterms:modified xsi:type="dcterms:W3CDTF">2021-09-04T05:53:36Z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(3)9SG2ZTakuoj6fiOZTqh0plws+UqKJSWbthBq3qawKccc9exiMpLeC2zEfXd5yWbqfJ833yqk
MNgMBj4jmwsGpPgQ8ghJB9i1zDqDbTNa0Px/fxYuSXdjcJpxWPmnh8oTF5dADM3mJPyq5ifX
9smzxRyM+WXw2TeMWTMj+o3AtFSABtK66AcjpYcaiTrD3ci9fuBnXiVsPIEjw34PgYGhXkgu
BYGlhTb042vAj7O1Rp</vt:lpwstr>
  </property>
  <property fmtid="{D5CDD505-2E9C-101B-9397-08002B2CF9AE}" pid="3" name="_2015_ms_pID_7253431">
    <vt:lpwstr>1Xin8KtNB4G0PCyD+Ep1hMnwijWhJQ+Y2SEB2rmQpWm+UoPGrfu2cu
hTjx/XryjxRpy5iNfg0+R+7t7cMogum1OEJbsIuJCERN0JWloI7JqoeBZedDBc73hXaH4bO1
W2EAZjauAsaIUYjVHR1AopTQK7JHOiBIEcDGsBMp96tZgZRg+3eFAV+J36TyZS760P17+Nip
FGgqQqiLvwLkYAlOniHw2GowOnJdFi40EGjT</vt:lpwstr>
  </property>
  <property fmtid="{D5CDD505-2E9C-101B-9397-08002B2CF9AE}" pid="4" name="_2015_ms_pID_7253432">
    <vt:lpwstr>k+sthGJ2oNu2S/vjtgW6ca4=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1592786979</vt:lpwstr>
  </property>
  <property fmtid="{D5CDD505-2E9C-101B-9397-08002B2CF9AE}" pid="9" name="KSOProductBuildVer">
    <vt:lpwstr>2052-3.8.1.6116</vt:lpwstr>
  </property>
</Properties>
</file>